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7" r:id="rId2"/>
    <p:sldId id="303" r:id="rId3"/>
    <p:sldId id="330" r:id="rId4"/>
    <p:sldId id="314" r:id="rId5"/>
    <p:sldId id="342" r:id="rId6"/>
    <p:sldId id="340" r:id="rId7"/>
    <p:sldId id="349" r:id="rId8"/>
    <p:sldId id="350" r:id="rId9"/>
  </p:sldIdLst>
  <p:sldSz cx="9144000" cy="6858000" type="screen4x3"/>
  <p:notesSz cx="7104063" cy="10234613"/>
  <p:embeddedFontLst>
    <p:embeddedFont>
      <p:font typeface="Calibri Light" pitchFamily="34" charset="0"/>
      <p:regular r:id="rId11"/>
      <p:italic r:id="rId12"/>
    </p:embeddedFont>
    <p:embeddedFont>
      <p:font typeface="Wingdings 2" pitchFamily="18" charset="2"/>
      <p:regular r:id="rId13"/>
    </p:embeddedFont>
    <p:embeddedFont>
      <p:font typeface="汉仪超粗宋简" charset="-122"/>
      <p:regular r:id="rId14"/>
    </p:embeddedFont>
    <p:embeddedFont>
      <p:font typeface="黑体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仿宋" pitchFamily="49" charset="-122"/>
      <p:regular r:id="rId20"/>
    </p:embeddedFont>
    <p:embeddedFont>
      <p:font typeface="华文中宋" pitchFamily="2" charset="-122"/>
      <p:regular r:id="rId21"/>
    </p:embeddedFont>
    <p:embeddedFont>
      <p:font typeface="锐字工房云字库综艺GBK" charset="-122"/>
      <p:regular r:id="rId22"/>
    </p:embeddedFont>
    <p:embeddedFont>
      <p:font typeface="方正姚体" pitchFamily="2" charset="-122"/>
      <p:regular r:id="rId23"/>
    </p:embeddedFont>
    <p:embeddedFont>
      <p:font typeface="楷体" pitchFamily="49" charset="-122"/>
      <p:regular r:id="rId2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9900"/>
    <a:srgbClr val="F43308"/>
    <a:srgbClr val="9999FF"/>
    <a:srgbClr val="0B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108"/>
      </p:cViewPr>
      <p:guideLst>
        <p:guide orient="horz" pos="2164"/>
        <p:guide pos="26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235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116322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12" y="-14615"/>
            <a:ext cx="9147810" cy="3402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r>
              <a:rPr lang="zh-CN" altLang="en-US" sz="4400" strike="noStrike" noProof="1">
                <a:latin typeface="锐字工房云字库综艺GBK" panose="02010604000000000000" charset="-122"/>
                <a:ea typeface="锐字工房云字库综艺GBK" panose="02010604000000000000" charset="-122"/>
                <a:sym typeface="+mn-ea"/>
              </a:rPr>
              <a:t>          </a:t>
            </a:r>
            <a:endParaRPr lang="zh-CN" altLang="en-US" sz="4400" strike="noStrike" noProof="1">
              <a:ln>
                <a:solidFill>
                  <a:schemeClr val="tx1"/>
                </a:solidFill>
              </a:ln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587" y="6402388"/>
            <a:ext cx="9147175" cy="458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grpSp>
        <p:nvGrpSpPr>
          <p:cNvPr id="33" name="Group 33"/>
          <p:cNvGrpSpPr/>
          <p:nvPr userDrawn="1"/>
        </p:nvGrpSpPr>
        <p:grpSpPr>
          <a:xfrm>
            <a:off x="7493469" y="299945"/>
            <a:ext cx="1072075" cy="430932"/>
            <a:chOff x="0" y="0"/>
            <a:chExt cx="1433080" cy="430931"/>
          </a:xfrm>
          <a:solidFill>
            <a:schemeClr val="bg1"/>
          </a:solidFill>
        </p:grpSpPr>
        <p:pic>
          <p:nvPicPr>
            <p:cNvPr id="31" name="image1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5418" y="-1"/>
              <a:ext cx="619089" cy="224043"/>
            </a:xfrm>
            <a:prstGeom prst="rect">
              <a:avLst/>
            </a:prstGeom>
            <a:grpFill/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2" name="image2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" y="236647"/>
              <a:ext cx="1433082" cy="194285"/>
            </a:xfrm>
            <a:prstGeom prst="rect">
              <a:avLst/>
            </a:prstGeom>
            <a:grpFill/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分 析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拓 展 提 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总 结 提 高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实 验 探 究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观察与思考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rgbClr val="FF0000"/>
            </a:soli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易 错 提 醒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课 堂 小 结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blipFill rotWithShape="1">
              <a:blip r:embed="rId2"/>
              <a:stretch>
                <a:fillRect/>
              </a:stretch>
            </a:blip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当 堂 检 测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blipFill rotWithShape="1">
              <a:blip r:embed="rId2"/>
              <a:tile tx="-38100" ty="0" sx="100000" sy="100000" flip="none" algn="tl"/>
            </a:blip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 userDrawn="1"/>
        </p:nvGrpSpPr>
        <p:grpSpPr>
          <a:xfrm>
            <a:off x="325438" y="193675"/>
            <a:ext cx="7681912" cy="670864"/>
            <a:chOff x="512" y="302"/>
            <a:chExt cx="12099" cy="1059"/>
          </a:xfrm>
        </p:grpSpPr>
        <p:grpSp>
          <p:nvGrpSpPr>
            <p:cNvPr id="3075" name="组合 5"/>
            <p:cNvGrpSpPr/>
            <p:nvPr userDrawn="1"/>
          </p:nvGrpSpPr>
          <p:grpSpPr>
            <a:xfrm>
              <a:off x="512" y="302"/>
              <a:ext cx="6573" cy="1048"/>
              <a:chOff x="513" y="305"/>
              <a:chExt cx="6573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72"/>
                <a:ext cx="5387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61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布 置 作 业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-9525" y="1844675"/>
            <a:ext cx="9148445" cy="279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/>
            <a:endParaRPr lang="en-US" altLang="zh-CN" sz="4400" strike="noStrike" noProof="1"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r>
              <a:rPr lang="en-US" altLang="zh-CN" sz="88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超粗宋简" panose="02010600000101010101" charset="-122"/>
                <a:ea typeface="汉仪超粗宋简" panose="02010600000101010101" charset="-122"/>
                <a:cs typeface="+mn-cs"/>
              </a:rPr>
              <a:t> Thank You</a:t>
            </a:r>
            <a:endParaRPr lang="en-US" altLang="zh-CN" sz="88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endParaRPr lang="en-US" altLang="zh-CN" sz="4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pic>
        <p:nvPicPr>
          <p:cNvPr id="22532" name="图片 11" descr="5955929_122501635108_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2288" y="2432050"/>
            <a:ext cx="1471612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 userDrawn="1"/>
        </p:nvGrpSpPr>
        <p:grpSpPr>
          <a:xfrm>
            <a:off x="325438" y="193675"/>
            <a:ext cx="7681912" cy="690563"/>
            <a:chOff x="512" y="302"/>
            <a:chExt cx="12099" cy="1088"/>
          </a:xfrm>
        </p:grpSpPr>
        <p:grpSp>
          <p:nvGrpSpPr>
            <p:cNvPr id="4099" name="组合 5"/>
            <p:cNvGrpSpPr/>
            <p:nvPr userDrawn="1"/>
          </p:nvGrpSpPr>
          <p:grpSpPr>
            <a:xfrm>
              <a:off x="512" y="302"/>
              <a:ext cx="7536" cy="1048"/>
              <a:chOff x="513" y="305"/>
              <a:chExt cx="7536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6350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53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 userDrawn="1"/>
        </p:nvGrpSpPr>
        <p:grpSpPr>
          <a:xfrm>
            <a:off x="325438" y="193675"/>
            <a:ext cx="7681912" cy="677863"/>
            <a:chOff x="512" y="302"/>
            <a:chExt cx="12099" cy="1069"/>
          </a:xfrm>
        </p:grpSpPr>
        <p:grpSp>
          <p:nvGrpSpPr>
            <p:cNvPr id="5123" name="组合 5"/>
            <p:cNvGrpSpPr/>
            <p:nvPr userDrawn="1"/>
          </p:nvGrpSpPr>
          <p:grpSpPr>
            <a:xfrm>
              <a:off x="512" y="302"/>
              <a:ext cx="10598" cy="1048"/>
              <a:chOff x="513" y="305"/>
              <a:chExt cx="10598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9412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34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450850" y="330200"/>
            <a:ext cx="6867525" cy="996950"/>
            <a:chOff x="493" y="-5"/>
            <a:chExt cx="13517" cy="1773"/>
          </a:xfrm>
        </p:grpSpPr>
        <p:sp>
          <p:nvSpPr>
            <p:cNvPr id="10" name="对角圆角矩形 9"/>
            <p:cNvSpPr/>
            <p:nvPr/>
          </p:nvSpPr>
          <p:spPr>
            <a:xfrm>
              <a:off x="534" y="1648"/>
              <a:ext cx="13477" cy="120"/>
            </a:xfrm>
            <a:prstGeom prst="round2DiagRect">
              <a:avLst/>
            </a:prstGeom>
            <a:solidFill>
              <a:srgbClr val="FF00FF"/>
            </a:solidFill>
            <a:ln w="0" cmpd="thickThin">
              <a:noFill/>
            </a:ln>
            <a:effectLst>
              <a:softEdge rad="38100"/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8" name="Picture 12" descr="学习目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" y="-5"/>
              <a:ext cx="6395" cy="15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学 习 目 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新 课 导 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即 学 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  <a:sym typeface="+mn-ea"/>
                </a:rPr>
                <a:t>即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 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中 考 链 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grpSp>
        <p:nvGrpSpPr>
          <p:cNvPr id="33" name="Group 33"/>
          <p:cNvGrpSpPr/>
          <p:nvPr userDrawn="1"/>
        </p:nvGrpSpPr>
        <p:grpSpPr>
          <a:xfrm>
            <a:off x="7493469" y="299945"/>
            <a:ext cx="1072075" cy="430932"/>
            <a:chOff x="0" y="0"/>
            <a:chExt cx="1433080" cy="430931"/>
          </a:xfrm>
          <a:solidFill>
            <a:schemeClr val="bg1"/>
          </a:solidFill>
        </p:grpSpPr>
        <p:pic>
          <p:nvPicPr>
            <p:cNvPr id="31" name="image1.png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355418" y="-1"/>
              <a:ext cx="619089" cy="224043"/>
            </a:xfrm>
            <a:prstGeom prst="rect">
              <a:avLst/>
            </a:prstGeom>
            <a:grpFill/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2" name="image2.png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-1" y="236647"/>
              <a:ext cx="1433082" cy="194285"/>
            </a:xfrm>
            <a:prstGeom prst="rect">
              <a:avLst/>
            </a:prstGeom>
            <a:grpFill/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4189794083,299498987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90" y="3343275"/>
            <a:ext cx="1743710" cy="30721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578" name="文本框 4"/>
          <p:cNvSpPr txBox="1"/>
          <p:nvPr/>
        </p:nvSpPr>
        <p:spPr>
          <a:xfrm>
            <a:off x="2156909" y="2300605"/>
            <a:ext cx="60960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实验活动五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一定溶质质量分数的氯化钠溶液的配制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548715" y="961670"/>
            <a:ext cx="45294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noProof="1">
                <a:ln>
                  <a:solidFill>
                    <a:schemeClr val="bg1"/>
                  </a:solidFill>
                </a:ln>
                <a:latin typeface="锐字工房云字库综艺GBK" panose="02010604000000000000" charset="-122"/>
                <a:ea typeface="锐字工房云字库综艺GBK" panose="02010604000000000000" charset="-122"/>
                <a:cs typeface="+mn-cs"/>
                <a:sym typeface="+mn-ea"/>
              </a:rPr>
              <a:t>第九单元  溶 液</a:t>
            </a:r>
          </a:p>
        </p:txBody>
      </p:sp>
      <p:pic>
        <p:nvPicPr>
          <p:cNvPr id="18434" name="图片 2"/>
          <p:cNvPicPr>
            <a:picLocks noChangeAspect="1"/>
          </p:cNvPicPr>
          <p:nvPr/>
        </p:nvPicPr>
        <p:blipFill>
          <a:blip r:embed="rId3"/>
          <a:srcRect r="5334"/>
          <a:stretch>
            <a:fillRect/>
          </a:stretch>
        </p:blipFill>
        <p:spPr>
          <a:xfrm>
            <a:off x="3044508" y="4832985"/>
            <a:ext cx="5570537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图片 1"/>
          <p:cNvPicPr>
            <a:picLocks noChangeAspect="1"/>
          </p:cNvPicPr>
          <p:nvPr/>
        </p:nvPicPr>
        <p:blipFill>
          <a:blip r:embed="rId2"/>
          <a:srcRect r="11752" b="10602"/>
          <a:stretch>
            <a:fillRect/>
          </a:stretch>
        </p:blipFill>
        <p:spPr>
          <a:xfrm>
            <a:off x="7065963" y="5153025"/>
            <a:ext cx="1844675" cy="140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7525" y="1572260"/>
            <a:ext cx="8108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宋体" panose="02010600030101010101" pitchFamily="2" charset="-122"/>
              </a:rPr>
              <a:t>重点：</a:t>
            </a: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学习配制溶液的方法和注意事项</a:t>
            </a:r>
            <a:endParaRPr lang="zh-CN" altLang="zh-CN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宋体" panose="02010600030101010101" pitchFamily="2" charset="-122"/>
              </a:rPr>
              <a:t>难点：</a:t>
            </a: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配制溶液误差的分析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7110" y="2042160"/>
            <a:ext cx="7587615" cy="205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charset="0"/>
                <a:ea typeface="华文中宋" panose="02010600040101010101" charset="-122"/>
                <a:sym typeface="+mn-ea"/>
              </a:rPr>
              <a:t>(1)</a:t>
            </a:r>
            <a:r>
              <a:rPr lang="zh-CN" altLang="en-US" sz="2800" b="1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</a:rPr>
              <a:t>计算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charset="0"/>
                <a:ea typeface="华文中宋" panose="02010600040101010101" charset="-122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NaCl</a:t>
            </a:r>
            <a:r>
              <a:rPr lang="en-US" altLang="zh-CN" sz="2800" u="sng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      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 g   H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O</a:t>
            </a:r>
            <a:r>
              <a:rPr lang="en-US" altLang="zh-CN" sz="2800" u="sng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       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g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___ml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华文中宋" panose="02010600040101010101" charset="-122"/>
              </a:rPr>
              <a:t>）</a:t>
            </a:r>
          </a:p>
          <a:p>
            <a:pPr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charset="0"/>
                <a:ea typeface="华文中宋" panose="02010600040101010101" charset="-122"/>
                <a:sym typeface="+mn-ea"/>
              </a:rPr>
              <a:t>(2)</a:t>
            </a:r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称量</a:t>
            </a:r>
            <a:r>
              <a:rPr lang="en-US" altLang="zh-CN" sz="2800" dirty="0">
                <a:solidFill>
                  <a:srgbClr val="FF0066"/>
                </a:solidFill>
                <a:latin typeface="Times New Roman" panose="02020603050405020304" charset="0"/>
                <a:ea typeface="华文中宋" panose="02010600040101010101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用＿＿＿＿称量3g食盐</a:t>
            </a:r>
          </a:p>
          <a:p>
            <a:pPr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charset="0"/>
                <a:ea typeface="华文中宋" panose="02010600040101010101" charset="-122"/>
                <a:sym typeface="+mn-ea"/>
              </a:rPr>
              <a:t>(3)</a:t>
            </a:r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量取</a:t>
            </a:r>
            <a:r>
              <a:rPr lang="en-US" altLang="zh-CN" sz="2800" dirty="0">
                <a:solidFill>
                  <a:srgbClr val="FF0066"/>
                </a:solidFill>
                <a:latin typeface="Times New Roman" panose="02020603050405020304" charset="0"/>
                <a:ea typeface="华文中宋" panose="02010600040101010101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用＿＿＿量取47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ml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sym typeface="Wingdings" panose="05000000000000000000" pitchFamily="2" charset="2"/>
              </a:rPr>
              <a:t>(4)</a:t>
            </a:r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溶解</a:t>
            </a:r>
            <a:r>
              <a:rPr lang="en-US" altLang="zh-CN" sz="2800" dirty="0">
                <a:solidFill>
                  <a:srgbClr val="FF0066"/>
                </a:solidFill>
                <a:latin typeface="Times New Roman" panose="02020603050405020304" charset="0"/>
                <a:ea typeface="华文中宋" panose="02010600040101010101" charset="-122"/>
                <a:sym typeface="+mn-ea"/>
              </a:rPr>
              <a:t>: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将溶质和溶剂在烧杯中搅拌至完全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溶解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sym typeface="Wingdings" panose="05000000000000000000" pitchFamily="2" charset="2"/>
              </a:rPr>
              <a:t>(5)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Wingdings" panose="05000000000000000000" pitchFamily="2" charset="2"/>
              </a:rPr>
              <a:t>装瓶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sym typeface="Wingdings" panose="05000000000000000000" pitchFamily="2" charset="2"/>
              </a:rPr>
              <a:t>:(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盖好瓶塞贴上标签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sym typeface="Wingdings" panose="05000000000000000000" pitchFamily="2" charset="2"/>
              </a:rPr>
              <a:t>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华文中宋" panose="02010600040101010101" charset="-122"/>
            </a:endParaRPr>
          </a:p>
        </p:txBody>
      </p:sp>
      <p:sp>
        <p:nvSpPr>
          <p:cNvPr id="8200" name="文本占位符 8199"/>
          <p:cNvSpPr>
            <a:spLocks noGrp="1"/>
          </p:cNvSpPr>
          <p:nvPr>
            <p:ph type="body" sz="half" idx="4294967295"/>
          </p:nvPr>
        </p:nvSpPr>
        <p:spPr>
          <a:xfrm>
            <a:off x="1666240" y="1031875"/>
            <a:ext cx="7054850" cy="574675"/>
          </a:xfrm>
        </p:spPr>
        <p:txBody>
          <a:bodyPr/>
          <a:lstStyle/>
          <a:p>
            <a:pPr algn="ctr" fontAlgn="auto">
              <a:buNone/>
            </a:pPr>
            <a:r>
              <a:rPr lang="zh-CN" altLang="en-US" b="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华文中宋" panose="02010600040101010101" charset="-122"/>
              </a:rPr>
              <a:t>活动</a:t>
            </a:r>
            <a:r>
              <a:rPr lang="en-US" altLang="zh-CN" b="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华文中宋" panose="02010600040101010101" charset="-122"/>
              </a:rPr>
              <a:t>1  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配制50</a:t>
            </a: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g质量分数为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6%的氯化钠溶液</a:t>
            </a:r>
            <a:endParaRPr lang="zh-CN" altLang="en-US" b="1" strike="noStrike" noProof="1">
              <a:effectLst>
                <a:outerShdw blurRad="38100" dist="38100" dir="2700000">
                  <a:srgbClr val="C0C0C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890270" y="1530350"/>
            <a:ext cx="7889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步骤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Wingdings" panose="05000000000000000000" pitchFamily="2" charset="2"/>
              </a:rPr>
              <a:t>: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①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②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③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④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______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8206" name="文本框 8205"/>
          <p:cNvSpPr txBox="1"/>
          <p:nvPr/>
        </p:nvSpPr>
        <p:spPr>
          <a:xfrm>
            <a:off x="3192463" y="2019618"/>
            <a:ext cx="504004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</a:rPr>
              <a:t>3</a:t>
            </a:r>
          </a:p>
        </p:txBody>
      </p:sp>
      <p:sp>
        <p:nvSpPr>
          <p:cNvPr id="8207" name="文本框 8206"/>
          <p:cNvSpPr txBox="1"/>
          <p:nvPr/>
        </p:nvSpPr>
        <p:spPr>
          <a:xfrm>
            <a:off x="4973955" y="2035493"/>
            <a:ext cx="68400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</a:rPr>
              <a:t>47</a:t>
            </a:r>
          </a:p>
        </p:txBody>
      </p:sp>
      <p:sp>
        <p:nvSpPr>
          <p:cNvPr id="8208" name="文本框 8207"/>
          <p:cNvSpPr txBox="1"/>
          <p:nvPr/>
        </p:nvSpPr>
        <p:spPr>
          <a:xfrm>
            <a:off x="2458720" y="2377440"/>
            <a:ext cx="187201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托盘天平</a:t>
            </a:r>
          </a:p>
        </p:txBody>
      </p:sp>
      <p:sp>
        <p:nvSpPr>
          <p:cNvPr id="8209" name="文本框 8208"/>
          <p:cNvSpPr txBox="1"/>
          <p:nvPr/>
        </p:nvSpPr>
        <p:spPr>
          <a:xfrm>
            <a:off x="2761298" y="2762250"/>
            <a:ext cx="93600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量筒</a:t>
            </a:r>
          </a:p>
        </p:txBody>
      </p:sp>
      <p:pic>
        <p:nvPicPr>
          <p:cNvPr id="19467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CFEAFA">
                  <a:alpha val="100000"/>
                </a:srgbClr>
              </a:clrFrom>
              <a:clrTo>
                <a:srgbClr val="CFE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253" y="944880"/>
            <a:ext cx="585787" cy="61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238875" y="2019618"/>
            <a:ext cx="61200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</a:rPr>
              <a:t>47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887730" y="4278948"/>
          <a:ext cx="7207885" cy="2346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17850"/>
                <a:gridCol w="1915160"/>
                <a:gridCol w="2174875"/>
              </a:tblGrid>
              <a:tr h="488315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2800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  <a:sym typeface="+mn-ea"/>
                        </a:rPr>
                        <a:t>误差分析</a:t>
                      </a:r>
                      <a:endParaRPr lang="zh-CN" altLang="en-US" sz="2800" b="1"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溶质质量分数</a:t>
                      </a:r>
                    </a:p>
                  </a:txBody>
                  <a:tcPr anchor="ctr">
                    <a:noFill/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物码倒放且动用游码</a:t>
                      </a:r>
                      <a:endParaRPr lang="en-US" altLang="zh-CN" sz="2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m</a:t>
                      </a: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溶质</a:t>
                      </a: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______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>
                    <a:noFill/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量水仰视读数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m</a:t>
                      </a: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溶剂</a:t>
                      </a: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______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量水俯视读数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m</a:t>
                      </a: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溶剂</a:t>
                      </a: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______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</a:rPr>
                        <a:t>装瓶时洒落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m</a:t>
                      </a: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溶液</a:t>
                      </a:r>
                      <a:r>
                        <a:rPr lang="en-US" altLang="zh-CN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______</a:t>
                      </a:r>
                      <a:endParaRPr lang="en-US" altLang="zh-CN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881880" y="4761548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偏小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10985" y="476186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偏小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81563" y="519239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偏大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10668" y="528383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偏小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81563" y="565213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偏小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10985" y="571436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偏大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81563" y="6104890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减小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10985" y="6174105"/>
            <a:ext cx="949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22550" y="1497965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计算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0025" y="152908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称量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4945" y="152019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量取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1625" y="151511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溶解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07" grpId="0"/>
      <p:bldP spid="8208" grpId="0"/>
      <p:bldP spid="8209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5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0070" y="1913890"/>
            <a:ext cx="61836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(1)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原理：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稀释前后，</a:t>
            </a:r>
            <a:r>
              <a:rPr lang="zh-CN" altLang="en-US" sz="2800" b="1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质量不变</a:t>
            </a:r>
            <a:endParaRPr lang="zh-CN" altLang="en-US" sz="2800" b="1" dirty="0">
              <a:solidFill>
                <a:srgbClr val="FF33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315" name="矩形 13314"/>
          <p:cNvSpPr/>
          <p:nvPr/>
        </p:nvSpPr>
        <p:spPr>
          <a:xfrm>
            <a:off x="972503" y="2435543"/>
            <a:ext cx="7705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009900"/>
                </a:solidFill>
                <a:latin typeface="仿宋" panose="02010609060101010101" charset="-122"/>
                <a:ea typeface="仿宋" panose="02010609060101010101" charset="-122"/>
                <a:cs typeface="+mn-cs"/>
              </a:rPr>
              <a:t>稀释公式：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浓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×c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浓</a:t>
            </a:r>
            <a:r>
              <a:rPr lang="en-US" altLang="x-none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%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= m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稀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×c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稀</a:t>
            </a:r>
            <a:r>
              <a:rPr lang="en-US" altLang="x-none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%</a:t>
            </a:r>
            <a:endParaRPr lang="en-US" altLang="x-none" sz="3200" b="1" strike="noStrike" noProof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/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=(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浓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en-US" altLang="x-none" sz="3200" b="1" strike="noStrike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×c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稀</a:t>
            </a:r>
            <a:r>
              <a:rPr lang="en-US" altLang="x-none" sz="3200" b="1" strike="noStrike" baseline="-25000" noProof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83355" y="1898650"/>
            <a:ext cx="9509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2510" y="873760"/>
            <a:ext cx="2940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稀释浓溶液法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070" y="3704590"/>
            <a:ext cx="6447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(2)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步骤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③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4226560"/>
            <a:ext cx="828040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⑴</a:t>
            </a:r>
            <a:r>
              <a:rPr lang="zh-CN" altLang="en-US" sz="2800" b="1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计算</a:t>
            </a:r>
            <a:r>
              <a:rPr lang="en-US" altLang="zh-CN" sz="2800" b="1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6%NaCl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溶液</a:t>
            </a:r>
            <a:r>
              <a:rPr lang="zh-CN" altLang="en-US" sz="2800" b="1" u="sng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  H</a:t>
            </a:r>
            <a:r>
              <a:rPr lang="en-US" altLang="zh-CN" sz="2800" b="1" baseline="-250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</a:t>
            </a:r>
            <a:r>
              <a:rPr lang="en-US" altLang="zh-CN" sz="2800" b="1" u="sng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</a:t>
            </a:r>
            <a:endParaRPr lang="en-US" altLang="zh-CN" sz="28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⑵</a:t>
            </a:r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量取</a:t>
            </a:r>
            <a:r>
              <a:rPr lang="en-US" altLang="zh-CN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用量筒量取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＿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ml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6%食盐溶液,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＿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ml水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x-none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⑶</a:t>
            </a:r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混均</a:t>
            </a:r>
            <a:r>
              <a:rPr lang="en-US" altLang="zh-CN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: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用玻璃棒轻轻搅拌，使溶液混合均匀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⑷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装瓶</a:t>
            </a:r>
            <a:r>
              <a:rPr lang="en-US" altLang="zh-CN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: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(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盖好瓶塞贴上标签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Wingdings" panose="05000000000000000000" pitchFamily="2" charset="2"/>
              </a:rPr>
              <a:t>)</a:t>
            </a:r>
            <a:endParaRPr lang="en-US" altLang="zh-CN" sz="28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0955" y="367411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计算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1650" y="367411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混匀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31945" y="367411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量取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48130" y="1284605"/>
            <a:ext cx="6613525" cy="614045"/>
            <a:chOff x="2438" y="2023"/>
            <a:chExt cx="10415" cy="967"/>
          </a:xfrm>
        </p:grpSpPr>
        <p:sp>
          <p:nvSpPr>
            <p:cNvPr id="10" name="文本框 9"/>
            <p:cNvSpPr txBox="1"/>
            <p:nvPr/>
          </p:nvSpPr>
          <p:spPr>
            <a:xfrm>
              <a:off x="3265" y="2168"/>
              <a:ext cx="958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fontAlgn="auto">
                <a:buNone/>
              </a:pPr>
              <a:r>
                <a:rPr lang="zh-CN" altLang="en-US" sz="2800" b="1"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sym typeface="+mn-ea"/>
                </a:rPr>
                <a:t>配制</a:t>
              </a:r>
              <a:r>
                <a:rPr lang="en-US" altLang="zh-CN" sz="2800" b="1"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sym typeface="+mn-ea"/>
                </a:rPr>
                <a:t>50g</a:t>
              </a:r>
              <a:r>
                <a:rPr lang="zh-CN" altLang="en-US" sz="2800" b="1"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sym typeface="+mn-ea"/>
                </a:rPr>
                <a:t>质量分数为</a:t>
              </a:r>
              <a:r>
                <a:rPr lang="en-US" altLang="zh-CN" sz="2800" b="1"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sym typeface="+mn-ea"/>
                </a:rPr>
                <a:t> 3%</a:t>
              </a:r>
              <a:r>
                <a:rPr lang="en-US" altLang="zh-CN" sz="2800" b="1">
                  <a:latin typeface="仿宋" panose="02010609060101010101" charset="-122"/>
                  <a:ea typeface="仿宋" panose="02010609060101010101" charset="-122"/>
                  <a:sym typeface="+mn-ea"/>
                </a:rPr>
                <a:t> </a:t>
              </a:r>
              <a:r>
                <a:rPr lang="zh-CN" altLang="en-US" sz="2800" b="1">
                  <a:effectLst>
                    <a:outerShdw blurRad="38100" dist="38100" dir="2700000">
                      <a:srgbClr val="C0C0C0"/>
                    </a:outerShdw>
                  </a:effectLst>
                  <a:latin typeface="仿宋" panose="02010609060101010101" charset="-122"/>
                  <a:ea typeface="仿宋" panose="02010609060101010101" charset="-122"/>
                  <a:sym typeface="+mn-ea"/>
                </a:rPr>
                <a:t>的氯化钠溶液</a:t>
              </a:r>
              <a:endParaRPr lang="zh-CN" altLang="en-US" sz="2800"/>
            </a:p>
          </p:txBody>
        </p:sp>
        <p:pic>
          <p:nvPicPr>
            <p:cNvPr id="22540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538AB1"/>
                </a:clrFrom>
                <a:clrTo>
                  <a:srgbClr val="538AB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8" y="2023"/>
              <a:ext cx="925" cy="9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02" name="文本框 12301"/>
          <p:cNvSpPr txBox="1"/>
          <p:nvPr/>
        </p:nvSpPr>
        <p:spPr>
          <a:xfrm>
            <a:off x="3705225" y="4226560"/>
            <a:ext cx="7905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25</a:t>
            </a:r>
          </a:p>
        </p:txBody>
      </p:sp>
      <p:sp>
        <p:nvSpPr>
          <p:cNvPr id="12303" name="文本框 12302"/>
          <p:cNvSpPr txBox="1"/>
          <p:nvPr/>
        </p:nvSpPr>
        <p:spPr>
          <a:xfrm>
            <a:off x="5253355" y="4211320"/>
            <a:ext cx="7905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25</a:t>
            </a:r>
          </a:p>
        </p:txBody>
      </p:sp>
      <p:sp>
        <p:nvSpPr>
          <p:cNvPr id="12304" name="文本框 12303"/>
          <p:cNvSpPr txBox="1"/>
          <p:nvPr/>
        </p:nvSpPr>
        <p:spPr>
          <a:xfrm>
            <a:off x="6835140" y="4866640"/>
            <a:ext cx="792006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25</a:t>
            </a:r>
            <a:endParaRPr lang="zh-CN" altLang="en-US" sz="28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89985" y="4866640"/>
            <a:ext cx="93600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24.0</a:t>
            </a:r>
          </a:p>
        </p:txBody>
      </p:sp>
      <p:sp>
        <p:nvSpPr>
          <p:cNvPr id="14" name="上弧形箭头 13"/>
          <p:cNvSpPr/>
          <p:nvPr/>
        </p:nvSpPr>
        <p:spPr>
          <a:xfrm>
            <a:off x="3576955" y="1462405"/>
            <a:ext cx="1764030" cy="4451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13200" y="1462405"/>
            <a:ext cx="9360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加水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628265" y="1741170"/>
            <a:ext cx="1543050" cy="1879600"/>
            <a:chOff x="4076" y="306"/>
            <a:chExt cx="2430" cy="29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944" r="54699"/>
            <a:stretch>
              <a:fillRect/>
            </a:stretch>
          </p:blipFill>
          <p:spPr>
            <a:xfrm>
              <a:off x="4076" y="306"/>
              <a:ext cx="2431" cy="296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500" y="885"/>
              <a:ext cx="175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浓溶液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27880" y="1741170"/>
            <a:ext cx="1543050" cy="1879600"/>
            <a:chOff x="7225" y="306"/>
            <a:chExt cx="2430" cy="296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0401" r="6242"/>
            <a:stretch>
              <a:fillRect/>
            </a:stretch>
          </p:blipFill>
          <p:spPr>
            <a:xfrm>
              <a:off x="7225" y="306"/>
              <a:ext cx="2431" cy="296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7688" y="885"/>
              <a:ext cx="175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稀溶液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/>
      <p:bldP spid="6" grpId="0"/>
      <p:bldP spid="7" grpId="0"/>
      <p:bldP spid="4" grpId="0"/>
      <p:bldP spid="5" grpId="0"/>
      <p:bldP spid="8" grpId="0"/>
      <p:bldP spid="9" grpId="0"/>
      <p:bldP spid="12302" grpId="0"/>
      <p:bldP spid="12303" grpId="0"/>
      <p:bldP spid="12304" grpId="0"/>
      <p:bldP spid="11" grpId="0"/>
      <p:bldP spid="14" grpId="0" bldLvl="0" animBg="1"/>
      <p:bldP spid="14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3575" y="1015365"/>
            <a:ext cx="78936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把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100g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质量分数为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98%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的浓硫酸稀释成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10%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的稀硫酸，需要水的质量是多少？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1171575" y="2261553"/>
            <a:ext cx="35782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设加水的质量为</a:t>
            </a:r>
            <a:r>
              <a:rPr lang="en-US" altLang="x-none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x</a:t>
            </a:r>
          </a:p>
        </p:txBody>
      </p:sp>
      <p:sp>
        <p:nvSpPr>
          <p:cNvPr id="25604" name="Text Box 4"/>
          <p:cNvSpPr txBox="1"/>
          <p:nvPr/>
        </p:nvSpPr>
        <p:spPr>
          <a:xfrm>
            <a:off x="1837690" y="2939415"/>
            <a:ext cx="52177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ClrTx/>
            </a:pPr>
            <a:r>
              <a:rPr lang="en-US" altLang="zh-CN" sz="2800" b="1" dirty="0">
                <a:latin typeface="Arial" panose="020B0604020202020204" pitchFamily="34" charset="0"/>
              </a:rPr>
              <a:t>10</a:t>
            </a:r>
            <a:r>
              <a:rPr lang="zh-CN" altLang="en-US" sz="2800" b="1" dirty="0">
                <a:latin typeface="Arial" panose="020B0604020202020204" pitchFamily="34" charset="0"/>
              </a:rPr>
              <a:t>0</a:t>
            </a:r>
            <a:r>
              <a:rPr lang="en-US" altLang="x-none" sz="2800" b="1" dirty="0">
                <a:latin typeface="Arial" panose="020B0604020202020204" pitchFamily="34" charset="0"/>
              </a:rPr>
              <a:t>g×</a:t>
            </a:r>
            <a:r>
              <a:rPr lang="en-US" altLang="x-none" sz="2800" b="1" dirty="0">
                <a:latin typeface="Arial" panose="020B0604020202020204" pitchFamily="34" charset="0"/>
                <a:sym typeface="Wingdings 2" panose="05020102010507070707" pitchFamily="2" charset="2"/>
              </a:rPr>
              <a:t>98% =</a:t>
            </a:r>
            <a:r>
              <a:rPr lang="zh-CN" altLang="en-US" sz="2800" b="1" dirty="0">
                <a:latin typeface="Arial" panose="020B0604020202020204" pitchFamily="34" charset="0"/>
                <a:sym typeface="Wingdings 2" panose="05020102010507070707" pitchFamily="2" charset="2"/>
              </a:rPr>
              <a:t>（</a:t>
            </a:r>
            <a:r>
              <a:rPr lang="en-US" altLang="x-none" sz="2800" b="1" dirty="0">
                <a:latin typeface="Arial" panose="020B0604020202020204" pitchFamily="34" charset="0"/>
                <a:sym typeface="Wingdings 2" panose="05020102010507070707" pitchFamily="2" charset="2"/>
              </a:rPr>
              <a:t>100</a:t>
            </a:r>
            <a:r>
              <a:rPr lang="en-US" altLang="x-none" sz="2800" b="1" dirty="0">
                <a:sym typeface="Wingdings 2" panose="05020102010507070707" pitchFamily="2" charset="2"/>
              </a:rPr>
              <a:t>g</a:t>
            </a:r>
            <a:r>
              <a:rPr lang="en-US" altLang="x-none" sz="2800" b="1" dirty="0">
                <a:latin typeface="Arial" panose="020B0604020202020204" pitchFamily="34" charset="0"/>
                <a:sym typeface="Wingdings 2" panose="05020102010507070707" pitchFamily="2" charset="2"/>
              </a:rPr>
              <a:t>+X) ×10%</a:t>
            </a:r>
          </a:p>
        </p:txBody>
      </p:sp>
      <p:sp>
        <p:nvSpPr>
          <p:cNvPr id="25625" name="文本框 25624"/>
          <p:cNvSpPr txBox="1"/>
          <p:nvPr/>
        </p:nvSpPr>
        <p:spPr>
          <a:xfrm>
            <a:off x="1962785" y="3616960"/>
            <a:ext cx="17240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3200" b="1" dirty="0">
                <a:latin typeface="Times New Roman" panose="02020603050405020304" charset="0"/>
              </a:rPr>
              <a:t>X = 880g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81965" y="1054735"/>
            <a:ext cx="85280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2017.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河南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8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℃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时，将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30 g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X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的饱和溶液稀释为质量分数为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10%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的溶液，需加水的质量为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_____g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/>
          </a:p>
        </p:txBody>
      </p:sp>
      <p:pic>
        <p:nvPicPr>
          <p:cNvPr id="1073742893" name="图片 10737428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0" y="2470150"/>
            <a:ext cx="3983990" cy="3545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867015" y="1424305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750" y="1186815"/>
            <a:ext cx="7500620" cy="431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/>
              <a:t>1.要配制50g 质量分数为6%的氯化钠溶液，下列说法错误的是（        ）</a:t>
            </a:r>
          </a:p>
          <a:p>
            <a:pPr indent="457200"/>
            <a:endParaRPr lang="zh-CN" altLang="en-US" sz="2800"/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A.需称量的氯化钠固体为3g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B.在烧杯中配制溶液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C.溶解时玻璃棒的作用是引流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D.俯视读数导致溶质质量分数偏大</a:t>
            </a:r>
          </a:p>
          <a:p>
            <a:pPr indent="457200"/>
            <a:endParaRPr lang="zh-CN" altLang="en-US" sz="2800"/>
          </a:p>
          <a:p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4046855" y="156845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245" y="1177925"/>
            <a:ext cx="817245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en-US" altLang="zh-CN" sz="2800"/>
              <a:t>3.</a:t>
            </a:r>
            <a:r>
              <a:rPr lang="zh-CN" altLang="en-US" sz="2800"/>
              <a:t>在实验室，用溶质质量分数为6%的氯化钠溶液配制50g溶质质量分数为3%的氯化钠溶液，回答下列问题</a:t>
            </a:r>
            <a:r>
              <a:rPr lang="en-US" altLang="zh-CN" sz="2800"/>
              <a:t>:</a:t>
            </a:r>
            <a:endParaRPr lang="zh-CN" altLang="en-US" sz="2800"/>
          </a:p>
          <a:p>
            <a:pPr indent="355600">
              <a:extLst>
                <a:ext uri="{35155182-B16C-46BC-9424-99874614C6A1}">
                  <wpsdc:indentchars xmlns:wpsdc="http://www.wps.cn/officeDocument/2017/drawingmlCustomData" xmlns="" val="100" checksum="2245573592"/>
                </a:ext>
              </a:extLst>
            </a:pPr>
            <a:r>
              <a:rPr lang="zh-CN" altLang="en-US" sz="2800"/>
              <a:t>（1）需溶质质量分数为6%的氯化钠溶液____g。</a:t>
            </a:r>
          </a:p>
          <a:p>
            <a:pPr indent="355600">
              <a:extLst>
                <a:ext uri="{35155182-B16C-46BC-9424-99874614C6A1}">
                  <wpsdc:indentchars xmlns:wpsdc="http://www.wps.cn/officeDocument/2017/drawingmlCustomData" xmlns="" val="100" checksum="2245573592"/>
                </a:ext>
              </a:extLst>
            </a:pPr>
            <a:r>
              <a:rPr lang="zh-CN" altLang="en-US" sz="2800"/>
              <a:t>（2）若用量筒量取水时仰视读数，而其它操作均正确，则所得溶液中溶质质量分数_____（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选填“大于”“小于”或“等于”</a:t>
            </a:r>
            <a:r>
              <a:rPr lang="zh-CN" altLang="en-US" sz="2800"/>
              <a:t>）3%。</a:t>
            </a:r>
          </a:p>
          <a:p>
            <a:pPr indent="355600">
              <a:extLst>
                <a:ext uri="{35155182-B16C-46BC-9424-99874614C6A1}">
                  <wpsdc:indentchars xmlns:wpsdc="http://www.wps.cn/officeDocument/2017/drawingmlCustomData" xmlns="" val="100" checksum="2245573592"/>
                </a:ext>
              </a:extLst>
            </a:pPr>
            <a:r>
              <a:rPr lang="zh-CN" altLang="en-US" sz="2800"/>
              <a:t>（3）混匀时用到的玻璃仪器由烧杯、_</a:t>
            </a:r>
            <a:r>
              <a:rPr lang="en-US" altLang="zh-CN" sz="2800"/>
              <a:t>__</a:t>
            </a:r>
            <a:r>
              <a:rPr lang="zh-CN" altLang="en-US" sz="2800"/>
              <a:t>_____。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84390" y="2407285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25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60770" y="3246755"/>
            <a:ext cx="1000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小于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00520" y="4086225"/>
            <a:ext cx="1430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玻璃棒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106f28-1c89-4c0b-8e5a-6c54c38dbdd4}"/>
</p:tagLst>
</file>

<file path=ppt/theme/theme1.xml><?xml version="1.0" encoding="utf-8"?>
<a:theme xmlns:a="http://schemas.openxmlformats.org/drawingml/2006/main" name="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全屏显示(4:3)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Calibri Light</vt:lpstr>
      <vt:lpstr>Wingdings 2</vt:lpstr>
      <vt:lpstr>汉仪超粗宋简</vt:lpstr>
      <vt:lpstr>黑体</vt:lpstr>
      <vt:lpstr>Calibri</vt:lpstr>
      <vt:lpstr>仿宋</vt:lpstr>
      <vt:lpstr>华文中宋</vt:lpstr>
      <vt:lpstr>锐字工房云字库综艺GBK</vt:lpstr>
      <vt:lpstr>方正姚体</vt:lpstr>
      <vt:lpstr>Wingdings</vt:lpstr>
      <vt:lpstr>Times New Roman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zsx</dc:creator>
  <cp:lastModifiedBy>Windows 用户</cp:lastModifiedBy>
  <cp:revision>72</cp:revision>
  <dcterms:created xsi:type="dcterms:W3CDTF">2017-10-13T12:54:00Z</dcterms:created>
  <dcterms:modified xsi:type="dcterms:W3CDTF">2020-02-05T09:01:27Z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