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1" r:id="rId2"/>
  </p:sldMasterIdLst>
  <p:notesMasterIdLst>
    <p:notesMasterId r:id="rId22"/>
  </p:notesMasterIdLst>
  <p:sldIdLst>
    <p:sldId id="297" r:id="rId3"/>
    <p:sldId id="303" r:id="rId4"/>
    <p:sldId id="304" r:id="rId5"/>
    <p:sldId id="305" r:id="rId6"/>
    <p:sldId id="306" r:id="rId7"/>
    <p:sldId id="307" r:id="rId8"/>
    <p:sldId id="325" r:id="rId9"/>
    <p:sldId id="324" r:id="rId10"/>
    <p:sldId id="309" r:id="rId11"/>
    <p:sldId id="310" r:id="rId12"/>
    <p:sldId id="312" r:id="rId13"/>
    <p:sldId id="330" r:id="rId14"/>
    <p:sldId id="314" r:id="rId15"/>
    <p:sldId id="342" r:id="rId16"/>
    <p:sldId id="340" r:id="rId17"/>
    <p:sldId id="341" r:id="rId18"/>
    <p:sldId id="343" r:id="rId19"/>
    <p:sldId id="299" r:id="rId20"/>
    <p:sldId id="319" r:id="rId21"/>
  </p:sldIdLst>
  <p:sldSz cx="9144000" cy="6858000" type="screen4x3"/>
  <p:notesSz cx="7104063" cy="10234613"/>
  <p:embeddedFontLst>
    <p:embeddedFont>
      <p:font typeface="锐字工房云字库综艺GBK" charset="-122"/>
      <p:regular r:id="rId23"/>
    </p:embeddedFont>
    <p:embeddedFont>
      <p:font typeface="Calibri Light" pitchFamily="34" charset="0"/>
      <p:regular r:id="rId24"/>
      <p:italic r:id="rId25"/>
    </p:embeddedFont>
    <p:embeddedFont>
      <p:font typeface="Wingdings 2" pitchFamily="18" charset="2"/>
      <p:regular r:id="rId26"/>
    </p:embeddedFont>
    <p:embeddedFont>
      <p:font typeface="汉仪超粗宋简" charset="-122"/>
      <p:regular r:id="rId27"/>
    </p:embeddedFont>
    <p:embeddedFont>
      <p:font typeface="黑体" pitchFamily="49" charset="-122"/>
      <p:regular r:id="rId28"/>
    </p:embeddedFont>
    <p:embeddedFont>
      <p:font typeface="Calibri" pitchFamily="34" charset="0"/>
      <p:regular r:id="rId29"/>
      <p:bold r:id="rId30"/>
      <p:italic r:id="rId31"/>
      <p:boldItalic r:id="rId32"/>
    </p:embeddedFont>
    <p:embeddedFont>
      <p:font typeface="华文中宋" pitchFamily="2" charset="-122"/>
      <p:regular r:id="rId33"/>
    </p:embeddedFont>
    <p:embeddedFont>
      <p:font typeface="仿宋" pitchFamily="49" charset="-122"/>
      <p:regular r:id="rId34"/>
    </p:embeddedFont>
    <p:embeddedFont>
      <p:font typeface="楷体_GB2312" charset="-122"/>
      <p:regular r:id="rId35"/>
    </p:embeddedFont>
    <p:embeddedFont>
      <p:font typeface="方正姚体" pitchFamily="2" charset="-122"/>
      <p:regular r:id="rId36"/>
    </p:embeddedFont>
    <p:embeddedFont>
      <p:font typeface="楷体" pitchFamily="49" charset="-122"/>
      <p:regular r:id="rId37"/>
    </p:embeddedFont>
    <p:embeddedFont>
      <p:font typeface="华文仿宋" pitchFamily="2" charset="-122"/>
      <p:regular r:id="rId38"/>
    </p:embeddedFont>
    <p:embeddedFont>
      <p:font typeface="隶书" pitchFamily="49" charset="-122"/>
      <p:regular r:id="rId39"/>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009900"/>
    <a:srgbClr val="F43308"/>
    <a:srgbClr val="9999FF"/>
    <a:srgbClr val="0B5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94660"/>
  </p:normalViewPr>
  <p:slideViewPr>
    <p:cSldViewPr snapToGrid="0" showGuides="1">
      <p:cViewPr varScale="1">
        <p:scale>
          <a:sx n="114" d="100"/>
          <a:sy n="114" d="100"/>
        </p:scale>
        <p:origin x="-1554" y="-108"/>
      </p:cViewPr>
      <p:guideLst>
        <p:guide orient="horz" pos="2172"/>
        <p:guide pos="268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charset="0"/>
                <a:ea typeface="宋体" panose="02010600030101010101" pitchFamily="2" charset="-122"/>
                <a:cs typeface="+mn-cs"/>
              </a:rPr>
              <a:t>2020/2/5</a:t>
            </a:fld>
            <a:endParaRPr lang="zh-CN" altLang="en-US" strike="noStrike" noProof="1"/>
          </a:p>
        </p:txBody>
      </p:sp>
      <p:sp>
        <p:nvSpPr>
          <p:cNvPr id="23556" name="幻灯片图像占位符 3"/>
          <p:cNvSpPr>
            <a:spLocks noGrp="1" noRot="1" noChangeAspect="1"/>
          </p:cNvSpPr>
          <p:nvPr>
            <p:ph type="sldImg"/>
          </p:nvPr>
        </p:nvSpPr>
        <p:spPr>
          <a:xfrm>
            <a:off x="481013" y="1279525"/>
            <a:ext cx="6142037" cy="3454400"/>
          </a:xfrm>
          <a:prstGeom prst="rect">
            <a:avLst/>
          </a:prstGeom>
          <a:noFill/>
          <a:ln w="12700" cap="flat" cmpd="sng">
            <a:solidFill>
              <a:srgbClr val="000000"/>
            </a:solidFill>
            <a:prstDash val="solid"/>
            <a:round/>
            <a:headEnd type="none" w="med" len="med"/>
            <a:tailEnd type="none" w="med" len="med"/>
          </a:ln>
        </p:spPr>
      </p:sp>
      <p:sp>
        <p:nvSpPr>
          <p:cNvPr id="23557" name="备注占位符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39590365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1912" y="-14615"/>
            <a:ext cx="9147810" cy="34029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4400" strike="noStrike" noProof="1">
              <a:latin typeface="锐字工房云字库综艺GBK" panose="02010604000000000000" charset="-122"/>
              <a:ea typeface="锐字工房云字库综艺GBK" panose="02010604000000000000" charset="-122"/>
              <a:sym typeface="+mn-ea"/>
            </a:endParaRPr>
          </a:p>
          <a:p>
            <a:pPr algn="ctr" fontAlgn="auto"/>
            <a:endParaRPr lang="zh-CN" altLang="en-US" sz="4400" strike="noStrike" noProof="1">
              <a:latin typeface="锐字工房云字库综艺GBK" panose="02010604000000000000" charset="-122"/>
              <a:ea typeface="锐字工房云字库综艺GBK" panose="02010604000000000000" charset="-122"/>
              <a:sym typeface="+mn-ea"/>
            </a:endParaRPr>
          </a:p>
          <a:p>
            <a:pPr algn="ctr" fontAlgn="auto"/>
            <a:r>
              <a:rPr lang="zh-CN" altLang="en-US" sz="4400" strike="noStrike" noProof="1">
                <a:latin typeface="锐字工房云字库综艺GBK" panose="02010604000000000000" charset="-122"/>
                <a:ea typeface="锐字工房云字库综艺GBK" panose="02010604000000000000" charset="-122"/>
                <a:sym typeface="+mn-ea"/>
              </a:rPr>
              <a:t>          </a:t>
            </a:r>
            <a:endParaRPr lang="zh-CN" altLang="en-US" sz="4400" strike="noStrike" noProof="1">
              <a:ln>
                <a:solidFill>
                  <a:schemeClr val="tx1"/>
                </a:solidFill>
              </a:ln>
              <a:latin typeface="锐字工房云字库综艺GBK" panose="02010604000000000000" charset="-122"/>
              <a:ea typeface="锐字工房云字库综艺GBK" panose="02010604000000000000" charset="-122"/>
              <a:sym typeface="+mn-ea"/>
            </a:endParaRPr>
          </a:p>
        </p:txBody>
      </p:sp>
      <p:sp>
        <p:nvSpPr>
          <p:cNvPr id="9" name="矩形 8"/>
          <p:cNvSpPr/>
          <p:nvPr userDrawn="1"/>
        </p:nvSpPr>
        <p:spPr>
          <a:xfrm>
            <a:off x="-1587" y="6402388"/>
            <a:ext cx="9147175" cy="4587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pic>
        <p:nvPicPr>
          <p:cNvPr id="5" name="图片 4" descr="学科网_副本"/>
          <p:cNvPicPr>
            <a:picLocks noChangeAspect="1"/>
          </p:cNvPicPr>
          <p:nvPr userDrawn="1"/>
        </p:nvPicPr>
        <p:blipFill>
          <a:blip r:embed="rId2"/>
          <a:stretch>
            <a:fillRect/>
          </a:stretch>
        </p:blipFill>
        <p:spPr>
          <a:xfrm>
            <a:off x="7249160" y="132715"/>
            <a:ext cx="1676400" cy="6762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_自定义版式">
    <p:spTree>
      <p:nvGrpSpPr>
        <p:cNvPr id="1" name=""/>
        <p:cNvGrpSpPr/>
        <p:nvPr/>
      </p:nvGrpSpPr>
      <p:grpSpPr>
        <a:xfrm>
          <a:off x="0" y="0"/>
          <a:ext cx="0" cy="0"/>
          <a:chOff x="0" y="0"/>
          <a:chExt cx="0" cy="0"/>
        </a:xfrm>
      </p:grpSpPr>
      <p:grpSp>
        <p:nvGrpSpPr>
          <p:cNvPr id="7170"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交 流 讨 论</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grpSp>
        <p:nvGrpSpPr>
          <p:cNvPr id="7170"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分 析 讨 论</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grpSp>
        <p:nvGrpSpPr>
          <p:cNvPr id="13314"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9EE256"/>
                </a:gs>
                <a:gs pos="100000">
                  <a:srgbClr val="52762D"/>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9EE256"/>
                </a:gs>
                <a:gs pos="100000">
                  <a:srgbClr val="52762D"/>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交 流 讨 论</a:t>
              </a:r>
            </a:p>
          </p:txBody>
        </p:sp>
        <p:sp>
          <p:nvSpPr>
            <p:cNvPr id="6" name="立方体 5"/>
            <p:cNvSpPr/>
            <p:nvPr/>
          </p:nvSpPr>
          <p:spPr>
            <a:xfrm>
              <a:off x="573" y="281"/>
              <a:ext cx="678" cy="920"/>
            </a:xfrm>
            <a:prstGeom prst="cube">
              <a:avLst/>
            </a:prstGeom>
            <a:gradFill>
              <a:gsLst>
                <a:gs pos="0">
                  <a:srgbClr val="9EE256"/>
                </a:gs>
                <a:gs pos="100000">
                  <a:srgbClr val="52762D"/>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spTree>
      <p:nvGrpSpPr>
        <p:cNvPr id="1" name=""/>
        <p:cNvGrpSpPr/>
        <p:nvPr/>
      </p:nvGrpSpPr>
      <p:grpSpPr>
        <a:xfrm>
          <a:off x="0" y="0"/>
          <a:ext cx="0" cy="0"/>
          <a:chOff x="0" y="0"/>
          <a:chExt cx="0" cy="0"/>
        </a:xfrm>
      </p:grpSpPr>
      <p:grpSp>
        <p:nvGrpSpPr>
          <p:cNvPr id="6146"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拓 展 提 升</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grpSp>
        <p:nvGrpSpPr>
          <p:cNvPr id="7170"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总 结 提 高</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grpSp>
        <p:nvGrpSpPr>
          <p:cNvPr id="7170"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实 验 探 究</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grpSp>
        <p:nvGrpSpPr>
          <p:cNvPr id="17410"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9EE256"/>
                </a:gs>
                <a:gs pos="100000">
                  <a:srgbClr val="52762D"/>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9EE256"/>
                </a:gs>
                <a:gs pos="100000">
                  <a:srgbClr val="52762D"/>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观察与思考</a:t>
              </a:r>
            </a:p>
          </p:txBody>
        </p:sp>
        <p:sp>
          <p:nvSpPr>
            <p:cNvPr id="6" name="立方体 5"/>
            <p:cNvSpPr/>
            <p:nvPr/>
          </p:nvSpPr>
          <p:spPr>
            <a:xfrm>
              <a:off x="573" y="281"/>
              <a:ext cx="678" cy="920"/>
            </a:xfrm>
            <a:prstGeom prst="cube">
              <a:avLst/>
            </a:prstGeom>
            <a:gradFill>
              <a:gsLst>
                <a:gs pos="0">
                  <a:srgbClr val="9EE256"/>
                </a:gs>
                <a:gs pos="100000">
                  <a:srgbClr val="52762D"/>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8_自定义版式">
    <p:spTree>
      <p:nvGrpSpPr>
        <p:cNvPr id="1" name=""/>
        <p:cNvGrpSpPr/>
        <p:nvPr/>
      </p:nvGrpSpPr>
      <p:grpSpPr>
        <a:xfrm>
          <a:off x="0" y="0"/>
          <a:ext cx="0" cy="0"/>
          <a:chOff x="0" y="0"/>
          <a:chExt cx="0" cy="0"/>
        </a:xfrm>
      </p:grpSpPr>
      <p:grpSp>
        <p:nvGrpSpPr>
          <p:cNvPr id="18434"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solidFill>
              <a:srgbClr val="FF0000"/>
            </a:soli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solidFill>
              <a:srgbClr val="FF0000"/>
            </a:soli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易 错 提 醒</a:t>
              </a:r>
            </a:p>
          </p:txBody>
        </p:sp>
        <p:sp>
          <p:nvSpPr>
            <p:cNvPr id="6" name="立方体 5"/>
            <p:cNvSpPr/>
            <p:nvPr/>
          </p:nvSpPr>
          <p:spPr>
            <a:xfrm>
              <a:off x="573" y="281"/>
              <a:ext cx="678" cy="920"/>
            </a:xfrm>
            <a:prstGeom prst="cube">
              <a:avLst/>
            </a:prstGeom>
            <a:solidFill>
              <a:srgbClr val="FF0000"/>
            </a:soli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grpSp>
        <p:nvGrpSpPr>
          <p:cNvPr id="19458"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FE4444"/>
                </a:gs>
                <a:gs pos="100000">
                  <a:srgbClr val="832B2B"/>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FE4444"/>
                </a:gs>
                <a:gs pos="100000">
                  <a:srgbClr val="832B2B"/>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课 堂 小 结</a:t>
              </a:r>
            </a:p>
          </p:txBody>
        </p:sp>
        <p:sp>
          <p:nvSpPr>
            <p:cNvPr id="6" name="立方体 5"/>
            <p:cNvSpPr/>
            <p:nvPr/>
          </p:nvSpPr>
          <p:spPr>
            <a:xfrm>
              <a:off x="573" y="281"/>
              <a:ext cx="678" cy="920"/>
            </a:xfrm>
            <a:prstGeom prst="cube">
              <a:avLst/>
            </a:prstGeom>
            <a:gradFill>
              <a:gsLst>
                <a:gs pos="0">
                  <a:srgbClr val="E30000"/>
                </a:gs>
                <a:gs pos="100000">
                  <a:srgbClr val="76030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grpSp>
        <p:nvGrpSpPr>
          <p:cNvPr id="20482"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blipFill rotWithShape="1">
              <a:blip r:embed="rId2"/>
              <a:stretch>
                <a:fillRect/>
              </a:stretch>
            </a:blipFill>
            <a:ln w="254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blipFill rotWithShape="1">
              <a:blip r:embed="rId2"/>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当 堂 检 测</a:t>
              </a:r>
            </a:p>
          </p:txBody>
        </p:sp>
        <p:sp>
          <p:nvSpPr>
            <p:cNvPr id="6" name="立方体 5"/>
            <p:cNvSpPr/>
            <p:nvPr/>
          </p:nvSpPr>
          <p:spPr>
            <a:xfrm>
              <a:off x="573" y="281"/>
              <a:ext cx="678" cy="920"/>
            </a:xfrm>
            <a:prstGeom prst="cube">
              <a:avLst/>
            </a:prstGeom>
            <a:blipFill rotWithShape="1">
              <a:blip r:embed="rId2"/>
              <a:tile tx="-38100" ty="0" sx="100000" sy="100000" flip="none" algn="tl"/>
            </a:blipFill>
            <a:ln>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自定义版式">
    <p:spTree>
      <p:nvGrpSpPr>
        <p:cNvPr id="1" name=""/>
        <p:cNvGrpSpPr/>
        <p:nvPr/>
      </p:nvGrpSpPr>
      <p:grpSpPr>
        <a:xfrm>
          <a:off x="0" y="0"/>
          <a:ext cx="0" cy="0"/>
          <a:chOff x="0" y="0"/>
          <a:chExt cx="0" cy="0"/>
        </a:xfrm>
      </p:grpSpPr>
      <p:grpSp>
        <p:nvGrpSpPr>
          <p:cNvPr id="3074" name="组合 5"/>
          <p:cNvGrpSpPr/>
          <p:nvPr userDrawn="1"/>
        </p:nvGrpSpPr>
        <p:grpSpPr>
          <a:xfrm>
            <a:off x="325438" y="193675"/>
            <a:ext cx="7681912" cy="670864"/>
            <a:chOff x="512" y="302"/>
            <a:chExt cx="12099" cy="1059"/>
          </a:xfrm>
        </p:grpSpPr>
        <p:grpSp>
          <p:nvGrpSpPr>
            <p:cNvPr id="3075" name="组合 5"/>
            <p:cNvGrpSpPr/>
            <p:nvPr userDrawn="1"/>
          </p:nvGrpSpPr>
          <p:grpSpPr>
            <a:xfrm>
              <a:off x="512" y="302"/>
              <a:ext cx="6573" cy="1048"/>
              <a:chOff x="513" y="305"/>
              <a:chExt cx="6573" cy="1050"/>
            </a:xfrm>
          </p:grpSpPr>
          <p:sp>
            <p:nvSpPr>
              <p:cNvPr id="14" name="立方体 13"/>
              <p:cNvSpPr/>
              <p:nvPr/>
            </p:nvSpPr>
            <p:spPr>
              <a:xfrm>
                <a:off x="513" y="305"/>
                <a:ext cx="988" cy="1050"/>
              </a:xfrm>
              <a:prstGeom prst="cube">
                <a:avLst/>
              </a:prstGeom>
              <a:solidFill>
                <a:schemeClr val="accent6">
                  <a:lumMod val="60000"/>
                  <a:lumOff val="40000"/>
                </a:schemeClr>
              </a:solidFill>
              <a:ln>
                <a:solidFill>
                  <a:srgbClr val="FFFF00">
                    <a:alpha val="75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70" name="文本框 15"/>
              <p:cNvSpPr/>
              <p:nvPr/>
            </p:nvSpPr>
            <p:spPr>
              <a:xfrm>
                <a:off x="1699" y="372"/>
                <a:ext cx="5387" cy="908"/>
              </a:xfrm>
              <a:prstGeom prst="flowChartAlternateProcess">
                <a:avLst/>
              </a:prstGeom>
              <a:solidFill>
                <a:schemeClr val="accent6">
                  <a:lumMod val="60000"/>
                  <a:lumOff val="40000"/>
                </a:schemeClr>
              </a:solidFill>
              <a:ln w="9525" cap="flat" cmpd="sng">
                <a:solidFill>
                  <a:srgbClr val="FFFF00">
                    <a:alpha val="75000"/>
                  </a:srgbClr>
                </a:solidFill>
                <a:prstDash val="solid"/>
                <a:round/>
                <a:headEnd type="none" w="med" len="med"/>
                <a:tailEnd type="none" w="med" len="med"/>
              </a:ln>
            </p:spPr>
            <p:txBody>
              <a:bodyPr wrap="square" anchor="t">
                <a:spAutoFit/>
              </a:bodyPr>
              <a:lstStyle/>
              <a:p>
                <a:pPr fontAlgn="auto"/>
                <a:endParaRPr lang="zh-CN" altLang="en-US" sz="4000" strike="noStrike" noProof="1">
                  <a:solidFill>
                    <a:schemeClr val="bg1"/>
                  </a:solidFill>
                  <a:latin typeface="华文中宋" panose="02010600040101010101" charset="-122"/>
                  <a:ea typeface="华文中宋" panose="02010600040101010101" charset="-122"/>
                </a:endParaRPr>
              </a:p>
            </p:txBody>
          </p:sp>
        </p:grpSp>
        <p:cxnSp>
          <p:nvCxnSpPr>
            <p:cNvPr id="12" name="直接连接符 11"/>
            <p:cNvCxnSpPr/>
            <p:nvPr userDrawn="1"/>
          </p:nvCxnSpPr>
          <p:spPr>
            <a:xfrm>
              <a:off x="1481" y="1361"/>
              <a:ext cx="11130" cy="0"/>
            </a:xfrm>
            <a:prstGeom prst="line">
              <a:avLst/>
            </a:prstGeom>
            <a:ln w="47625" cmpd="sng">
              <a:solidFill>
                <a:schemeClr val="accent6">
                  <a:lumMod val="20000"/>
                  <a:lumOff val="80000"/>
                </a:schemeClr>
              </a:solidFill>
              <a:prstDash val="solid"/>
              <a:bevel/>
              <a:headEnd type="none"/>
              <a:tailEnd type="none"/>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grpSp>
        <p:nvGrpSpPr>
          <p:cNvPr id="21506"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solidFill>
              <a:schemeClr val="accent6">
                <a:lumMod val="60000"/>
                <a:lumOff val="40000"/>
              </a:schemeClr>
            </a:solidFill>
            <a:ln w="254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布 置 作 业</a:t>
              </a:r>
            </a:p>
          </p:txBody>
        </p:sp>
        <p:sp>
          <p:nvSpPr>
            <p:cNvPr id="6" name="立方体 5"/>
            <p:cNvSpPr/>
            <p:nvPr/>
          </p:nvSpPr>
          <p:spPr>
            <a:xfrm>
              <a:off x="573" y="281"/>
              <a:ext cx="678" cy="920"/>
            </a:xfrm>
            <a:prstGeom prst="cube">
              <a:avLst/>
            </a:prstGeom>
            <a:solidFill>
              <a:schemeClr val="accent6">
                <a:lumMod val="60000"/>
                <a:lumOff val="40000"/>
              </a:schemeClr>
            </a:solidFill>
            <a:ln>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文本框 6"/>
          <p:cNvSpPr txBox="1"/>
          <p:nvPr userDrawn="1"/>
        </p:nvSpPr>
        <p:spPr>
          <a:xfrm>
            <a:off x="-9525" y="1844675"/>
            <a:ext cx="9148445" cy="2799715"/>
          </a:xfrm>
          <a:prstGeom prst="rect">
            <a:avLst/>
          </a:prstGeom>
          <a:solidFill>
            <a:schemeClr val="accent6">
              <a:lumMod val="60000"/>
              <a:lumOff val="40000"/>
            </a:schemeClr>
          </a:solidFill>
        </p:spPr>
        <p:txBody>
          <a:bodyPr wrap="square" rtlCol="0">
            <a:spAutoFit/>
          </a:bodyPr>
          <a:lstStyle/>
          <a:p>
            <a:pPr fontAlgn="auto"/>
            <a:endParaRPr lang="en-US" altLang="zh-CN" sz="4400" strike="noStrike" noProof="1">
              <a:latin typeface="汉仪超粗宋简" panose="02010600000101010101" charset="-122"/>
              <a:ea typeface="汉仪超粗宋简" panose="02010600000101010101" charset="-122"/>
            </a:endParaRPr>
          </a:p>
          <a:p>
            <a:pPr fontAlgn="auto"/>
            <a:r>
              <a:rPr lang="en-US" altLang="zh-CN" sz="8800"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汉仪超粗宋简" panose="02010600000101010101" charset="-122"/>
                <a:ea typeface="汉仪超粗宋简" panose="02010600000101010101" charset="-122"/>
                <a:cs typeface="+mn-cs"/>
              </a:rPr>
              <a:t> Thank You</a:t>
            </a:r>
            <a:endParaRPr lang="en-US" altLang="zh-CN" sz="8800"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汉仪超粗宋简" panose="02010600000101010101" charset="-122"/>
              <a:ea typeface="汉仪超粗宋简" panose="02010600000101010101" charset="-122"/>
            </a:endParaRPr>
          </a:p>
          <a:p>
            <a:pPr fontAlgn="auto"/>
            <a:endParaRPr lang="en-US" altLang="zh-CN" sz="4400"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汉仪超粗宋简" panose="02010600000101010101" charset="-122"/>
              <a:ea typeface="汉仪超粗宋简" panose="02010600000101010101" charset="-122"/>
            </a:endParaRPr>
          </a:p>
        </p:txBody>
      </p:sp>
      <p:pic>
        <p:nvPicPr>
          <p:cNvPr id="22532" name="图片 11" descr="5955929_122501635108_2"/>
          <p:cNvPicPr>
            <a:picLocks noChangeAspect="1"/>
          </p:cNvPicPr>
          <p:nvPr userDrawn="1"/>
        </p:nvPicPr>
        <p:blipFill>
          <a:blip r:embed="rId2"/>
          <a:stretch>
            <a:fillRect/>
          </a:stretch>
        </p:blipFill>
        <p:spPr>
          <a:xfrm>
            <a:off x="6872288" y="2432050"/>
            <a:ext cx="1471612" cy="1470025"/>
          </a:xfrm>
          <a:prstGeom prst="rect">
            <a:avLst/>
          </a:prstGeom>
          <a:noFill/>
          <a:ln w="9525">
            <a:noFill/>
          </a:ln>
        </p:spPr>
      </p:pic>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sp>
        <p:nvSpPr>
          <p:cNvPr id="8" name="矩形 7"/>
          <p:cNvSpPr/>
          <p:nvPr userDrawn="1"/>
        </p:nvSpPr>
        <p:spPr>
          <a:xfrm>
            <a:off x="-1945" y="-14646"/>
            <a:ext cx="9147810" cy="340300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4400" strike="noStrike" noProof="1">
              <a:latin typeface="锐字工房云字库综艺GBK" panose="02010604000000000000" charset="-122"/>
              <a:ea typeface="锐字工房云字库综艺GBK" panose="02010604000000000000" charset="-122"/>
              <a:sym typeface="+mn-ea"/>
            </a:endParaRPr>
          </a:p>
          <a:p>
            <a:pPr algn="ctr" fontAlgn="auto"/>
            <a:endParaRPr lang="zh-CN" altLang="en-US" sz="4400" strike="noStrike" noProof="1">
              <a:latin typeface="锐字工房云字库综艺GBK" panose="02010604000000000000" charset="-122"/>
              <a:ea typeface="锐字工房云字库综艺GBK" panose="02010604000000000000" charset="-122"/>
              <a:sym typeface="+mn-ea"/>
            </a:endParaRPr>
          </a:p>
          <a:p>
            <a:pPr algn="ctr" fontAlgn="auto"/>
            <a:r>
              <a:rPr lang="zh-CN" altLang="en-US" sz="4400" strike="noStrike" noProof="1">
                <a:latin typeface="锐字工房云字库综艺GBK" panose="02010604000000000000" charset="-122"/>
                <a:ea typeface="锐字工房云字库综艺GBK" panose="02010604000000000000" charset="-122"/>
                <a:sym typeface="+mn-ea"/>
              </a:rPr>
              <a:t>          </a:t>
            </a:r>
            <a:endParaRPr lang="zh-CN" altLang="en-US" sz="4400" strike="noStrike" noProof="1">
              <a:ln>
                <a:solidFill>
                  <a:schemeClr val="tx1"/>
                </a:solidFill>
              </a:ln>
              <a:latin typeface="锐字工房云字库综艺GBK" panose="02010604000000000000" charset="-122"/>
              <a:ea typeface="锐字工房云字库综艺GBK" panose="02010604000000000000" charset="-122"/>
              <a:sym typeface="+mn-ea"/>
            </a:endParaRPr>
          </a:p>
        </p:txBody>
      </p:sp>
      <p:sp>
        <p:nvSpPr>
          <p:cNvPr id="9" name="矩形 8"/>
          <p:cNvSpPr/>
          <p:nvPr userDrawn="1"/>
        </p:nvSpPr>
        <p:spPr>
          <a:xfrm>
            <a:off x="-1587" y="6402388"/>
            <a:ext cx="9147175" cy="458788"/>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53" name="文本框 4"/>
          <p:cNvSpPr txBox="1"/>
          <p:nvPr userDrawn="1"/>
        </p:nvSpPr>
        <p:spPr>
          <a:xfrm>
            <a:off x="2432050" y="3448050"/>
            <a:ext cx="6242050" cy="1198563"/>
          </a:xfrm>
          <a:prstGeom prst="rect">
            <a:avLst/>
          </a:prstGeom>
          <a:noFill/>
          <a:ln w="9525">
            <a:noFill/>
          </a:ln>
        </p:spPr>
        <p:txBody>
          <a:bodyPr wrap="square" anchor="t">
            <a:spAutoFit/>
          </a:bodyPr>
          <a:lstStyle/>
          <a:p>
            <a:pPr lvl="0" indent="0" algn="ctr"/>
            <a:r>
              <a:rPr lang="zh-CN" altLang="en-US" sz="3600" b="1">
                <a:solidFill>
                  <a:srgbClr val="FF0000"/>
                </a:solidFill>
                <a:latin typeface="华文中宋" panose="02010600040101010101" charset="-122"/>
                <a:ea typeface="华文中宋" panose="02010600040101010101" charset="-122"/>
              </a:rPr>
              <a:t>课题</a:t>
            </a:r>
            <a:r>
              <a:rPr lang="en-US" altLang="zh-CN" sz="3600" b="1">
                <a:solidFill>
                  <a:srgbClr val="FF0000"/>
                </a:solidFill>
                <a:latin typeface="Times New Roman" panose="02020603050405020304" charset="0"/>
                <a:ea typeface="华文中宋" panose="02010600040101010101" charset="-122"/>
              </a:rPr>
              <a:t>3</a:t>
            </a:r>
            <a:r>
              <a:rPr lang="zh-CN" altLang="en-US" sz="3600" b="1">
                <a:solidFill>
                  <a:srgbClr val="FF0000"/>
                </a:solidFill>
                <a:latin typeface="华文中宋" panose="02010600040101010101" charset="-122"/>
                <a:ea typeface="华文中宋" panose="02010600040101010101" charset="-122"/>
              </a:rPr>
              <a:t>  溶液的浓度</a:t>
            </a:r>
          </a:p>
          <a:p>
            <a:pPr lvl="0" indent="0" algn="ctr"/>
            <a:endParaRPr lang="zh-CN" altLang="en-US" sz="1200" b="1">
              <a:solidFill>
                <a:srgbClr val="FF0000"/>
              </a:solidFill>
              <a:latin typeface="华文中宋" panose="02010600040101010101" charset="-122"/>
              <a:ea typeface="华文中宋" panose="02010600040101010101" charset="-122"/>
            </a:endParaRPr>
          </a:p>
          <a:p>
            <a:pPr lvl="0" indent="0"/>
            <a:r>
              <a:rPr lang="zh-CN" altLang="en-US" sz="2400" b="1">
                <a:latin typeface="华文中宋" panose="02010600040101010101" charset="-122"/>
                <a:ea typeface="华文中宋" panose="02010600040101010101" charset="-122"/>
              </a:rPr>
              <a:t>                 </a:t>
            </a:r>
            <a:r>
              <a:rPr lang="zh-CN" altLang="en-US" sz="2400" b="1">
                <a:latin typeface="Times New Roman" panose="02020603050405020304" charset="0"/>
                <a:ea typeface="华文中宋" panose="02010600040101010101" charset="-122"/>
              </a:rPr>
              <a:t>第</a:t>
            </a:r>
            <a:r>
              <a:rPr lang="en-US" altLang="zh-CN" sz="2400" b="1">
                <a:latin typeface="Times New Roman" panose="02020603050405020304" charset="0"/>
                <a:ea typeface="华文中宋" panose="02010600040101010101" charset="-122"/>
              </a:rPr>
              <a:t>1</a:t>
            </a:r>
            <a:r>
              <a:rPr lang="zh-CN" altLang="en-US" sz="2400" b="1">
                <a:latin typeface="Times New Roman" panose="02020603050405020304" charset="0"/>
                <a:ea typeface="华文中宋" panose="02010600040101010101" charset="-122"/>
              </a:rPr>
              <a:t>课时  溶液的溶度</a:t>
            </a:r>
          </a:p>
        </p:txBody>
      </p:sp>
      <p:sp>
        <p:nvSpPr>
          <p:cNvPr id="11" name="文本框 10"/>
          <p:cNvSpPr txBox="1"/>
          <p:nvPr userDrawn="1"/>
        </p:nvSpPr>
        <p:spPr>
          <a:xfrm>
            <a:off x="3403600" y="2287887"/>
            <a:ext cx="4605636" cy="768350"/>
          </a:xfrm>
          <a:prstGeom prst="rect">
            <a:avLst/>
          </a:prstGeom>
          <a:noFill/>
        </p:spPr>
        <p:txBody>
          <a:bodyPr wrap="square" rtlCol="0">
            <a:spAutoFit/>
          </a:bodyPr>
          <a:lstStyle/>
          <a:p>
            <a:pPr fontAlgn="base"/>
            <a:r>
              <a:rPr lang="zh-CN" altLang="en-US" sz="4400" strike="noStrike" noProof="1">
                <a:ln>
                  <a:solidFill>
                    <a:schemeClr val="bg1"/>
                  </a:solidFill>
                </a:ln>
                <a:solidFill>
                  <a:schemeClr val="tx1"/>
                </a:solidFill>
                <a:effectLst/>
                <a:latin typeface="锐字工房云字库综艺GBK" panose="02010604000000000000" charset="-122"/>
                <a:ea typeface="锐字工房云字库综艺GBK" panose="02010604000000000000" charset="-122"/>
                <a:cs typeface="+mn-cs"/>
                <a:sym typeface="+mn-ea"/>
              </a:rPr>
              <a:t>第九单元  溶 液</a:t>
            </a:r>
          </a:p>
        </p:txBody>
      </p:sp>
      <p:sp>
        <p:nvSpPr>
          <p:cNvPr id="2055" name="文本框 4"/>
          <p:cNvSpPr txBox="1"/>
          <p:nvPr userDrawn="1"/>
        </p:nvSpPr>
        <p:spPr>
          <a:xfrm>
            <a:off x="5532438" y="6448425"/>
            <a:ext cx="2982912" cy="368300"/>
          </a:xfrm>
          <a:prstGeom prst="rect">
            <a:avLst/>
          </a:prstGeom>
          <a:noFill/>
          <a:ln w="9525">
            <a:noFill/>
          </a:ln>
        </p:spPr>
        <p:txBody>
          <a:bodyPr wrap="square" anchor="t">
            <a:spAutoFit/>
          </a:bodyPr>
          <a:lstStyle/>
          <a:p>
            <a:pPr lvl="0" indent="0"/>
            <a:r>
              <a:rPr lang="zh-CN" altLang="en-US" b="1">
                <a:solidFill>
                  <a:schemeClr val="bg1"/>
                </a:solidFill>
                <a:latin typeface="华文中宋" panose="02010600040101010101" charset="-122"/>
                <a:ea typeface="华文中宋" panose="02010600040101010101" charset="-122"/>
              </a:rPr>
              <a:t>林州市阜民中学化学备课组</a:t>
            </a:r>
          </a:p>
        </p:txBody>
      </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pic>
        <p:nvPicPr>
          <p:cNvPr id="5" name="图片 4" descr="学科网_副本"/>
          <p:cNvPicPr>
            <a:picLocks noChangeAspect="1"/>
          </p:cNvPicPr>
          <p:nvPr userDrawn="1"/>
        </p:nvPicPr>
        <p:blipFill>
          <a:blip r:embed="rId2"/>
          <a:stretch>
            <a:fillRect/>
          </a:stretch>
        </p:blipFill>
        <p:spPr>
          <a:xfrm>
            <a:off x="7249160" y="132715"/>
            <a:ext cx="1676400" cy="67627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grpSp>
        <p:nvGrpSpPr>
          <p:cNvPr id="3074" name="组合 5"/>
          <p:cNvGrpSpPr/>
          <p:nvPr userDrawn="1"/>
        </p:nvGrpSpPr>
        <p:grpSpPr>
          <a:xfrm>
            <a:off x="325438" y="193675"/>
            <a:ext cx="7681912" cy="668338"/>
            <a:chOff x="512" y="303"/>
            <a:chExt cx="12099" cy="1053"/>
          </a:xfrm>
        </p:grpSpPr>
        <p:grpSp>
          <p:nvGrpSpPr>
            <p:cNvPr id="3075" name="组合 5"/>
            <p:cNvGrpSpPr/>
            <p:nvPr userDrawn="1"/>
          </p:nvGrpSpPr>
          <p:grpSpPr>
            <a:xfrm>
              <a:off x="512" y="303"/>
              <a:ext cx="5494" cy="1047"/>
              <a:chOff x="513" y="305"/>
              <a:chExt cx="5494" cy="1050"/>
            </a:xfrm>
          </p:grpSpPr>
          <p:sp>
            <p:nvSpPr>
              <p:cNvPr id="14" name="立方体 13"/>
              <p:cNvSpPr/>
              <p:nvPr/>
            </p:nvSpPr>
            <p:spPr>
              <a:xfrm>
                <a:off x="513" y="305"/>
                <a:ext cx="988" cy="1050"/>
              </a:xfrm>
              <a:prstGeom prst="cube">
                <a:avLst/>
              </a:prstGeom>
              <a:solidFill>
                <a:schemeClr val="accent6">
                  <a:lumMod val="60000"/>
                  <a:lumOff val="40000"/>
                </a:schemeClr>
              </a:solidFill>
              <a:ln>
                <a:solidFill>
                  <a:srgbClr val="FFFF00">
                    <a:alpha val="75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3600" b="1" strike="noStrike" noProof="1"/>
              </a:p>
            </p:txBody>
          </p:sp>
          <p:sp>
            <p:nvSpPr>
              <p:cNvPr id="23570" name="文本框 15"/>
              <p:cNvSpPr/>
              <p:nvPr/>
            </p:nvSpPr>
            <p:spPr>
              <a:xfrm>
                <a:off x="1693" y="365"/>
                <a:ext cx="4314" cy="909"/>
              </a:xfrm>
              <a:prstGeom prst="flowChartAlternateProcess">
                <a:avLst/>
              </a:prstGeom>
              <a:solidFill>
                <a:schemeClr val="accent6">
                  <a:lumMod val="60000"/>
                  <a:lumOff val="40000"/>
                </a:schemeClr>
              </a:solidFill>
              <a:ln w="9525" cap="flat" cmpd="sng">
                <a:solidFill>
                  <a:srgbClr val="FFFF00">
                    <a:alpha val="75000"/>
                  </a:srgbClr>
                </a:solidFill>
                <a:prstDash val="solid"/>
                <a:round/>
                <a:headEnd type="none" w="med" len="med"/>
                <a:tailEnd type="none" w="med" len="med"/>
              </a:ln>
            </p:spPr>
            <p:txBody>
              <a:bodyPr wrap="square" anchor="ctr" anchorCtr="0">
                <a:spAutoFit/>
              </a:bodyPr>
              <a:lstStyle/>
              <a:p>
                <a:pPr algn="ctr" fontAlgn="auto"/>
                <a:r>
                  <a:rPr lang="zh-CN" altLang="en-US" sz="3600" b="1" strike="noStrike" noProof="1">
                    <a:solidFill>
                      <a:srgbClr val="FFFF00"/>
                    </a:solidFill>
                    <a:latin typeface="华文中宋" panose="02010600040101010101" charset="-122"/>
                    <a:ea typeface="华文中宋" panose="02010600040101010101" charset="-122"/>
                    <a:cs typeface="+mn-cs"/>
                  </a:rPr>
                  <a:t>学 习 目 标</a:t>
                </a:r>
                <a:endParaRPr lang="zh-CN" altLang="en-US" sz="3600" b="1" strike="noStrike" noProof="1">
                  <a:solidFill>
                    <a:srgbClr val="FFFF00"/>
                  </a:solidFill>
                  <a:latin typeface="华文中宋" panose="02010600040101010101" charset="-122"/>
                  <a:ea typeface="华文中宋" panose="02010600040101010101" charset="-122"/>
                </a:endParaRPr>
              </a:p>
            </p:txBody>
          </p:sp>
        </p:grpSp>
        <p:cxnSp>
          <p:nvCxnSpPr>
            <p:cNvPr id="12" name="直接连接符 11"/>
            <p:cNvCxnSpPr/>
            <p:nvPr userDrawn="1"/>
          </p:nvCxnSpPr>
          <p:spPr>
            <a:xfrm>
              <a:off x="1481" y="1091"/>
              <a:ext cx="11130" cy="0"/>
            </a:xfrm>
            <a:prstGeom prst="line">
              <a:avLst/>
            </a:prstGeom>
            <a:ln w="47625" cmpd="sng">
              <a:solidFill>
                <a:schemeClr val="accent6">
                  <a:lumMod val="20000"/>
                  <a:lumOff val="80000"/>
                </a:schemeClr>
              </a:solidFill>
              <a:prstDash val="solid"/>
              <a:bevel/>
              <a:headEnd type="none"/>
              <a:tailEnd type="none"/>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grpSp>
        <p:nvGrpSpPr>
          <p:cNvPr id="4098" name="组合 5"/>
          <p:cNvGrpSpPr/>
          <p:nvPr userDrawn="1"/>
        </p:nvGrpSpPr>
        <p:grpSpPr>
          <a:xfrm>
            <a:off x="325438" y="193675"/>
            <a:ext cx="7681912" cy="665163"/>
            <a:chOff x="512" y="302"/>
            <a:chExt cx="12099" cy="1048"/>
          </a:xfrm>
        </p:grpSpPr>
        <p:grpSp>
          <p:nvGrpSpPr>
            <p:cNvPr id="4099" name="组合 5"/>
            <p:cNvGrpSpPr/>
            <p:nvPr userDrawn="1"/>
          </p:nvGrpSpPr>
          <p:grpSpPr>
            <a:xfrm>
              <a:off x="512" y="302"/>
              <a:ext cx="4405" cy="1048"/>
              <a:chOff x="513" y="305"/>
              <a:chExt cx="4405" cy="1050"/>
            </a:xfrm>
          </p:grpSpPr>
          <p:sp>
            <p:nvSpPr>
              <p:cNvPr id="14" name="立方体 13"/>
              <p:cNvSpPr/>
              <p:nvPr/>
            </p:nvSpPr>
            <p:spPr>
              <a:xfrm>
                <a:off x="513" y="305"/>
                <a:ext cx="988" cy="1050"/>
              </a:xfrm>
              <a:prstGeom prst="cube">
                <a:avLst/>
              </a:prstGeom>
              <a:solidFill>
                <a:schemeClr val="accent6">
                  <a:lumMod val="60000"/>
                  <a:lumOff val="40000"/>
                </a:schemeClr>
              </a:solidFill>
              <a:ln>
                <a:solidFill>
                  <a:srgbClr val="FFFF00">
                    <a:alpha val="75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70" name="文本框 15"/>
              <p:cNvSpPr/>
              <p:nvPr/>
            </p:nvSpPr>
            <p:spPr>
              <a:xfrm>
                <a:off x="1693" y="315"/>
                <a:ext cx="3225" cy="909"/>
              </a:xfrm>
              <a:prstGeom prst="flowChartAlternateProcess">
                <a:avLst/>
              </a:prstGeom>
              <a:solidFill>
                <a:schemeClr val="accent6">
                  <a:lumMod val="60000"/>
                  <a:lumOff val="40000"/>
                </a:schemeClr>
              </a:solidFill>
              <a:ln w="25400" cap="flat" cmpd="sng">
                <a:solidFill>
                  <a:srgbClr val="FFFF00">
                    <a:alpha val="75000"/>
                  </a:srgbClr>
                </a:solidFill>
                <a:prstDash val="solid"/>
                <a:round/>
                <a:headEnd type="none" w="med" len="med"/>
                <a:tailEnd type="none" w="med" len="med"/>
              </a:ln>
            </p:spPr>
            <p:txBody>
              <a:bodyPr wrap="square" anchor="ctr" anchorCtr="0">
                <a:spAutoFit/>
              </a:bodyPr>
              <a:lstStyle/>
              <a:p>
                <a:pPr algn="ctr" fontAlgn="auto"/>
                <a:r>
                  <a:rPr lang="zh-CN" altLang="en-US" sz="3200" strike="noStrike" noProof="1">
                    <a:solidFill>
                      <a:schemeClr val="bg1"/>
                    </a:solidFill>
                    <a:latin typeface="华文中宋" panose="02010600040101010101" charset="-122"/>
                    <a:ea typeface="华文中宋" panose="02010600040101010101" charset="-122"/>
                    <a:cs typeface="+mn-cs"/>
                  </a:rPr>
                  <a:t>自主学习</a:t>
                </a:r>
                <a:endParaRPr lang="zh-CN" altLang="en-US" sz="3200" strike="noStrike" noProof="1">
                  <a:solidFill>
                    <a:schemeClr val="bg1"/>
                  </a:solidFill>
                  <a:latin typeface="华文中宋" panose="02010600040101010101" charset="-122"/>
                  <a:ea typeface="华文中宋" panose="02010600040101010101" charset="-122"/>
                </a:endParaRPr>
              </a:p>
            </p:txBody>
          </p:sp>
        </p:grpSp>
        <p:cxnSp>
          <p:nvCxnSpPr>
            <p:cNvPr id="12" name="直接连接符 11"/>
            <p:cNvCxnSpPr/>
            <p:nvPr userDrawn="1"/>
          </p:nvCxnSpPr>
          <p:spPr>
            <a:xfrm>
              <a:off x="1481" y="1021"/>
              <a:ext cx="11130" cy="0"/>
            </a:xfrm>
            <a:prstGeom prst="line">
              <a:avLst/>
            </a:prstGeom>
            <a:ln w="47625" cmpd="sng">
              <a:solidFill>
                <a:schemeClr val="accent6">
                  <a:lumMod val="20000"/>
                  <a:lumOff val="80000"/>
                </a:schemeClr>
              </a:solidFill>
              <a:prstDash val="solid"/>
              <a:bevel/>
              <a:headEnd type="none"/>
              <a:tailEnd type="none"/>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自定义版式">
    <p:spTree>
      <p:nvGrpSpPr>
        <p:cNvPr id="1" name=""/>
        <p:cNvGrpSpPr/>
        <p:nvPr/>
      </p:nvGrpSpPr>
      <p:grpSpPr>
        <a:xfrm>
          <a:off x="0" y="0"/>
          <a:ext cx="0" cy="0"/>
          <a:chOff x="0" y="0"/>
          <a:chExt cx="0" cy="0"/>
        </a:xfrm>
      </p:grpSpPr>
      <p:grpSp>
        <p:nvGrpSpPr>
          <p:cNvPr id="5122"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007BD3"/>
                </a:gs>
                <a:gs pos="100000">
                  <a:srgbClr val="034373"/>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007BD3"/>
                </a:gs>
                <a:gs pos="100000">
                  <a:srgbClr val="034373"/>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自 学 指 导</a:t>
              </a:r>
            </a:p>
          </p:txBody>
        </p:sp>
        <p:sp>
          <p:nvSpPr>
            <p:cNvPr id="6" name="立方体 5"/>
            <p:cNvSpPr/>
            <p:nvPr/>
          </p:nvSpPr>
          <p:spPr>
            <a:xfrm>
              <a:off x="573" y="281"/>
              <a:ext cx="678" cy="920"/>
            </a:xfrm>
            <a:prstGeom prst="cube">
              <a:avLst/>
            </a:prstGeom>
            <a:gradFill>
              <a:gsLst>
                <a:gs pos="0">
                  <a:srgbClr val="007BD3"/>
                </a:gs>
                <a:gs pos="100000">
                  <a:srgbClr val="03437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grpSp>
        <p:nvGrpSpPr>
          <p:cNvPr id="6146"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9EE256"/>
                </a:gs>
                <a:gs pos="100000">
                  <a:srgbClr val="52762D"/>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9EE256"/>
                </a:gs>
                <a:gs pos="100000">
                  <a:srgbClr val="52762D"/>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新 课 导 入</a:t>
              </a:r>
            </a:p>
          </p:txBody>
        </p:sp>
        <p:sp>
          <p:nvSpPr>
            <p:cNvPr id="6" name="立方体 5"/>
            <p:cNvSpPr/>
            <p:nvPr/>
          </p:nvSpPr>
          <p:spPr>
            <a:xfrm>
              <a:off x="573" y="281"/>
              <a:ext cx="678" cy="920"/>
            </a:xfrm>
            <a:prstGeom prst="cube">
              <a:avLst/>
            </a:prstGeom>
            <a:gradFill>
              <a:gsLst>
                <a:gs pos="0">
                  <a:srgbClr val="9EE256"/>
                </a:gs>
                <a:gs pos="100000">
                  <a:srgbClr val="52762D"/>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grpSp>
        <p:nvGrpSpPr>
          <p:cNvPr id="7170"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9EE256"/>
                </a:gs>
                <a:gs pos="100000">
                  <a:srgbClr val="52762D"/>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9EE256"/>
                </a:gs>
                <a:gs pos="100000">
                  <a:srgbClr val="52762D"/>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实 验 探 究</a:t>
              </a:r>
            </a:p>
          </p:txBody>
        </p:sp>
        <p:sp>
          <p:nvSpPr>
            <p:cNvPr id="6" name="立方体 5"/>
            <p:cNvSpPr/>
            <p:nvPr/>
          </p:nvSpPr>
          <p:spPr>
            <a:xfrm>
              <a:off x="573" y="281"/>
              <a:ext cx="678" cy="920"/>
            </a:xfrm>
            <a:prstGeom prst="cube">
              <a:avLst/>
            </a:prstGeom>
            <a:gradFill>
              <a:gsLst>
                <a:gs pos="0">
                  <a:srgbClr val="9EE256"/>
                </a:gs>
                <a:gs pos="100000">
                  <a:srgbClr val="52762D"/>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8194" name="组合 5"/>
          <p:cNvGrpSpPr/>
          <p:nvPr userDrawn="1"/>
        </p:nvGrpSpPr>
        <p:grpSpPr>
          <a:xfrm>
            <a:off x="325438" y="184150"/>
            <a:ext cx="7681912" cy="673100"/>
            <a:chOff x="512" y="289"/>
            <a:chExt cx="12099" cy="1062"/>
          </a:xfrm>
        </p:grpSpPr>
        <p:grpSp>
          <p:nvGrpSpPr>
            <p:cNvPr id="8195" name="组合 5"/>
            <p:cNvGrpSpPr/>
            <p:nvPr userDrawn="1"/>
          </p:nvGrpSpPr>
          <p:grpSpPr>
            <a:xfrm>
              <a:off x="512" y="289"/>
              <a:ext cx="6725" cy="1062"/>
              <a:chOff x="513" y="291"/>
              <a:chExt cx="6725" cy="1064"/>
            </a:xfrm>
          </p:grpSpPr>
          <p:sp>
            <p:nvSpPr>
              <p:cNvPr id="14" name="立方体 13"/>
              <p:cNvSpPr/>
              <p:nvPr/>
            </p:nvSpPr>
            <p:spPr>
              <a:xfrm>
                <a:off x="513" y="305"/>
                <a:ext cx="988" cy="1050"/>
              </a:xfrm>
              <a:prstGeom prst="cube">
                <a:avLst/>
              </a:prstGeom>
              <a:solidFill>
                <a:schemeClr val="accent6">
                  <a:lumMod val="60000"/>
                  <a:lumOff val="40000"/>
                </a:schemeClr>
              </a:solidFill>
              <a:ln>
                <a:solidFill>
                  <a:srgbClr val="FFFF00">
                    <a:alpha val="75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70" name="文本框 15"/>
              <p:cNvSpPr/>
              <p:nvPr/>
            </p:nvSpPr>
            <p:spPr>
              <a:xfrm>
                <a:off x="1673" y="291"/>
                <a:ext cx="5565" cy="966"/>
              </a:xfrm>
              <a:prstGeom prst="flowChartAlternateProcess">
                <a:avLst/>
              </a:prstGeom>
              <a:solidFill>
                <a:schemeClr val="accent6">
                  <a:lumMod val="60000"/>
                  <a:lumOff val="40000"/>
                </a:schemeClr>
              </a:solidFill>
              <a:ln w="9525" cap="flat" cmpd="sng">
                <a:solidFill>
                  <a:srgbClr val="FFFF00">
                    <a:alpha val="75000"/>
                  </a:srgbClr>
                </a:solidFill>
                <a:prstDash val="solid"/>
                <a:round/>
                <a:headEnd type="none" w="med" len="med"/>
                <a:tailEnd type="none" w="med" len="med"/>
              </a:ln>
            </p:spPr>
            <p:txBody>
              <a:bodyPr wrap="square" anchor="t">
                <a:spAutoFit/>
              </a:bodyPr>
              <a:lstStyle/>
              <a:p>
                <a:pPr fontAlgn="auto"/>
                <a:endParaRPr lang="zh-CN" altLang="en-US" sz="4000" strike="noStrike" noProof="1">
                  <a:solidFill>
                    <a:schemeClr val="bg1"/>
                  </a:solidFill>
                  <a:latin typeface="华文中宋" panose="02010600040101010101" charset="-122"/>
                  <a:ea typeface="华文中宋" panose="02010600040101010101" charset="-122"/>
                </a:endParaRPr>
              </a:p>
            </p:txBody>
          </p:sp>
        </p:grpSp>
        <p:cxnSp>
          <p:nvCxnSpPr>
            <p:cNvPr id="12" name="直接连接符 11"/>
            <p:cNvCxnSpPr/>
            <p:nvPr userDrawn="1"/>
          </p:nvCxnSpPr>
          <p:spPr>
            <a:xfrm>
              <a:off x="1481" y="1121"/>
              <a:ext cx="11130" cy="0"/>
            </a:xfrm>
            <a:prstGeom prst="line">
              <a:avLst/>
            </a:prstGeom>
            <a:ln w="47625" cmpd="sng">
              <a:solidFill>
                <a:schemeClr val="accent6">
                  <a:lumMod val="20000"/>
                  <a:lumOff val="80000"/>
                </a:schemeClr>
              </a:solidFill>
              <a:prstDash val="solid"/>
              <a:bevel/>
              <a:headEnd type="none"/>
              <a:tailEnd type="none"/>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4098" name="组合 5"/>
          <p:cNvGrpSpPr/>
          <p:nvPr userDrawn="1"/>
        </p:nvGrpSpPr>
        <p:grpSpPr>
          <a:xfrm>
            <a:off x="325438" y="193675"/>
            <a:ext cx="7681912" cy="690563"/>
            <a:chOff x="512" y="302"/>
            <a:chExt cx="12099" cy="1088"/>
          </a:xfrm>
        </p:grpSpPr>
        <p:grpSp>
          <p:nvGrpSpPr>
            <p:cNvPr id="4099" name="组合 5"/>
            <p:cNvGrpSpPr/>
            <p:nvPr userDrawn="1"/>
          </p:nvGrpSpPr>
          <p:grpSpPr>
            <a:xfrm>
              <a:off x="512" y="302"/>
              <a:ext cx="7536" cy="1048"/>
              <a:chOff x="513" y="305"/>
              <a:chExt cx="7536" cy="1050"/>
            </a:xfrm>
          </p:grpSpPr>
          <p:sp>
            <p:nvSpPr>
              <p:cNvPr id="14" name="立方体 13"/>
              <p:cNvSpPr/>
              <p:nvPr/>
            </p:nvSpPr>
            <p:spPr>
              <a:xfrm>
                <a:off x="513" y="305"/>
                <a:ext cx="988" cy="1050"/>
              </a:xfrm>
              <a:prstGeom prst="cube">
                <a:avLst/>
              </a:prstGeom>
              <a:solidFill>
                <a:schemeClr val="accent6">
                  <a:lumMod val="60000"/>
                  <a:lumOff val="40000"/>
                </a:schemeClr>
              </a:solidFill>
              <a:ln>
                <a:solidFill>
                  <a:srgbClr val="FFFF00">
                    <a:alpha val="75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70" name="文本框 15"/>
              <p:cNvSpPr/>
              <p:nvPr/>
            </p:nvSpPr>
            <p:spPr>
              <a:xfrm>
                <a:off x="1699" y="391"/>
                <a:ext cx="6350" cy="908"/>
              </a:xfrm>
              <a:prstGeom prst="flowChartAlternateProcess">
                <a:avLst/>
              </a:prstGeom>
              <a:solidFill>
                <a:schemeClr val="accent6">
                  <a:lumMod val="60000"/>
                  <a:lumOff val="40000"/>
                </a:schemeClr>
              </a:solidFill>
              <a:ln w="9525" cap="flat" cmpd="sng">
                <a:solidFill>
                  <a:srgbClr val="FFFF00">
                    <a:alpha val="75000"/>
                  </a:srgbClr>
                </a:solidFill>
                <a:prstDash val="solid"/>
                <a:round/>
                <a:headEnd type="none" w="med" len="med"/>
                <a:tailEnd type="none" w="med" len="med"/>
              </a:ln>
            </p:spPr>
            <p:txBody>
              <a:bodyPr wrap="square" anchor="t">
                <a:spAutoFit/>
              </a:bodyPr>
              <a:lstStyle/>
              <a:p>
                <a:pPr fontAlgn="auto"/>
                <a:endParaRPr lang="zh-CN" altLang="en-US" sz="4000" strike="noStrike" noProof="1">
                  <a:solidFill>
                    <a:schemeClr val="bg1"/>
                  </a:solidFill>
                  <a:latin typeface="华文中宋" panose="02010600040101010101" charset="-122"/>
                  <a:ea typeface="华文中宋" panose="02010600040101010101" charset="-122"/>
                </a:endParaRPr>
              </a:p>
            </p:txBody>
          </p:sp>
        </p:grpSp>
        <p:cxnSp>
          <p:nvCxnSpPr>
            <p:cNvPr id="12" name="直接连接符 11"/>
            <p:cNvCxnSpPr/>
            <p:nvPr userDrawn="1"/>
          </p:nvCxnSpPr>
          <p:spPr>
            <a:xfrm>
              <a:off x="1481" y="1353"/>
              <a:ext cx="11130" cy="0"/>
            </a:xfrm>
            <a:prstGeom prst="line">
              <a:avLst/>
            </a:prstGeom>
            <a:ln w="47625" cmpd="sng">
              <a:solidFill>
                <a:schemeClr val="accent6">
                  <a:lumMod val="20000"/>
                  <a:lumOff val="80000"/>
                </a:schemeClr>
              </a:solidFill>
              <a:prstDash val="solid"/>
              <a:bevel/>
              <a:headEnd type="none"/>
              <a:tailEnd type="none"/>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grpSp>
        <p:nvGrpSpPr>
          <p:cNvPr id="9218"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9EE256"/>
                </a:gs>
                <a:gs pos="100000">
                  <a:srgbClr val="52762D"/>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9EE256"/>
                </a:gs>
                <a:gs pos="100000">
                  <a:srgbClr val="52762D"/>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观察与思考</a:t>
              </a:r>
            </a:p>
          </p:txBody>
        </p:sp>
        <p:sp>
          <p:nvSpPr>
            <p:cNvPr id="6" name="立方体 5"/>
            <p:cNvSpPr/>
            <p:nvPr/>
          </p:nvSpPr>
          <p:spPr>
            <a:xfrm>
              <a:off x="573" y="281"/>
              <a:ext cx="678" cy="920"/>
            </a:xfrm>
            <a:prstGeom prst="cube">
              <a:avLst/>
            </a:prstGeom>
            <a:gradFill>
              <a:gsLst>
                <a:gs pos="0">
                  <a:srgbClr val="9EE256"/>
                </a:gs>
                <a:gs pos="100000">
                  <a:srgbClr val="52762D"/>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grpSp>
        <p:nvGrpSpPr>
          <p:cNvPr id="10242"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9EE256"/>
                </a:gs>
                <a:gs pos="100000">
                  <a:srgbClr val="52762D"/>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9EE256"/>
                </a:gs>
                <a:gs pos="100000">
                  <a:srgbClr val="52762D"/>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交 流 讨 论</a:t>
              </a:r>
            </a:p>
          </p:txBody>
        </p:sp>
        <p:sp>
          <p:nvSpPr>
            <p:cNvPr id="6" name="立方体 5"/>
            <p:cNvSpPr/>
            <p:nvPr/>
          </p:nvSpPr>
          <p:spPr>
            <a:xfrm>
              <a:off x="573" y="281"/>
              <a:ext cx="678" cy="920"/>
            </a:xfrm>
            <a:prstGeom prst="cube">
              <a:avLst/>
            </a:prstGeom>
            <a:gradFill>
              <a:gsLst>
                <a:gs pos="0">
                  <a:srgbClr val="9EE256"/>
                </a:gs>
                <a:gs pos="100000">
                  <a:srgbClr val="52762D"/>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grpSp>
        <p:nvGrpSpPr>
          <p:cNvPr id="11266"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007BD3"/>
                </a:gs>
                <a:gs pos="100000">
                  <a:srgbClr val="034373"/>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007BD3"/>
                </a:gs>
                <a:gs pos="100000">
                  <a:srgbClr val="034373"/>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即 学 即 练</a:t>
              </a:r>
            </a:p>
          </p:txBody>
        </p:sp>
        <p:sp>
          <p:nvSpPr>
            <p:cNvPr id="6" name="立方体 5"/>
            <p:cNvSpPr/>
            <p:nvPr/>
          </p:nvSpPr>
          <p:spPr>
            <a:xfrm>
              <a:off x="573" y="281"/>
              <a:ext cx="678" cy="920"/>
            </a:xfrm>
            <a:prstGeom prst="cube">
              <a:avLst/>
            </a:prstGeom>
            <a:gradFill>
              <a:gsLst>
                <a:gs pos="0">
                  <a:srgbClr val="007BD3"/>
                </a:gs>
                <a:gs pos="100000">
                  <a:srgbClr val="03437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grpSp>
        <p:nvGrpSpPr>
          <p:cNvPr id="12290"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007BD3"/>
                </a:gs>
                <a:gs pos="100000">
                  <a:srgbClr val="034373"/>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007BD3"/>
                </a:gs>
                <a:gs pos="100000">
                  <a:srgbClr val="034373"/>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中 考 链 接</a:t>
              </a:r>
            </a:p>
          </p:txBody>
        </p:sp>
        <p:sp>
          <p:nvSpPr>
            <p:cNvPr id="6" name="立方体 5"/>
            <p:cNvSpPr/>
            <p:nvPr/>
          </p:nvSpPr>
          <p:spPr>
            <a:xfrm>
              <a:off x="573" y="281"/>
              <a:ext cx="678" cy="920"/>
            </a:xfrm>
            <a:prstGeom prst="cube">
              <a:avLst/>
            </a:prstGeom>
            <a:gradFill>
              <a:gsLst>
                <a:gs pos="0">
                  <a:srgbClr val="007BD3"/>
                </a:gs>
                <a:gs pos="100000">
                  <a:srgbClr val="03437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grpSp>
        <p:nvGrpSpPr>
          <p:cNvPr id="13314"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FE4444"/>
                </a:gs>
                <a:gs pos="100000">
                  <a:srgbClr val="832B2B"/>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FE4444"/>
                </a:gs>
                <a:gs pos="100000">
                  <a:srgbClr val="832B2B"/>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课 堂 小 结</a:t>
              </a:r>
            </a:p>
          </p:txBody>
        </p:sp>
        <p:sp>
          <p:nvSpPr>
            <p:cNvPr id="6" name="立方体 5"/>
            <p:cNvSpPr/>
            <p:nvPr/>
          </p:nvSpPr>
          <p:spPr>
            <a:xfrm>
              <a:off x="573" y="281"/>
              <a:ext cx="678" cy="920"/>
            </a:xfrm>
            <a:prstGeom prst="cube">
              <a:avLst/>
            </a:prstGeom>
            <a:gradFill>
              <a:gsLst>
                <a:gs pos="0">
                  <a:srgbClr val="E30000"/>
                </a:gs>
                <a:gs pos="100000">
                  <a:srgbClr val="76030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grpSp>
        <p:nvGrpSpPr>
          <p:cNvPr id="14338"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FE4444"/>
                </a:gs>
                <a:gs pos="100000">
                  <a:srgbClr val="832B2B"/>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FE4444"/>
                </a:gs>
                <a:gs pos="100000">
                  <a:srgbClr val="832B2B"/>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solidFill>
                    <a:srgbClr val="FFFF00"/>
                  </a:solidFill>
                  <a:latin typeface="方正姚体" panose="02010601030101010101" charset="-122"/>
                  <a:ea typeface="方正姚体" panose="02010601030101010101" charset="-122"/>
                </a:rPr>
                <a:t>易 错 提 醒</a:t>
              </a:r>
            </a:p>
          </p:txBody>
        </p:sp>
        <p:sp>
          <p:nvSpPr>
            <p:cNvPr id="6" name="立方体 5"/>
            <p:cNvSpPr/>
            <p:nvPr/>
          </p:nvSpPr>
          <p:spPr>
            <a:xfrm>
              <a:off x="573" y="281"/>
              <a:ext cx="678" cy="920"/>
            </a:xfrm>
            <a:prstGeom prst="cube">
              <a:avLst/>
            </a:prstGeom>
            <a:gradFill>
              <a:gsLst>
                <a:gs pos="0">
                  <a:srgbClr val="E30000"/>
                </a:gs>
                <a:gs pos="100000">
                  <a:srgbClr val="76030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grpSp>
        <p:nvGrpSpPr>
          <p:cNvPr id="15362"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blipFill rotWithShape="1">
              <a:blip r:embed="rId2"/>
              <a:stretch>
                <a:fillRect/>
              </a:stretch>
            </a:blipFill>
            <a:ln w="254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blipFill rotWithShape="1">
              <a:blip r:embed="rId2"/>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当 堂 检 测</a:t>
              </a:r>
            </a:p>
          </p:txBody>
        </p:sp>
        <p:sp>
          <p:nvSpPr>
            <p:cNvPr id="6" name="立方体 5"/>
            <p:cNvSpPr/>
            <p:nvPr/>
          </p:nvSpPr>
          <p:spPr>
            <a:xfrm>
              <a:off x="573" y="281"/>
              <a:ext cx="678" cy="920"/>
            </a:xfrm>
            <a:prstGeom prst="cube">
              <a:avLst/>
            </a:prstGeom>
            <a:blipFill rotWithShape="1">
              <a:blip r:embed="rId2"/>
              <a:tile tx="-38100" ty="0" sx="100000" sy="100000" flip="none" algn="tl"/>
            </a:blipFill>
            <a:ln>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grpSp>
        <p:nvGrpSpPr>
          <p:cNvPr id="16386"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solidFill>
              <a:schemeClr val="accent6">
                <a:lumMod val="60000"/>
                <a:lumOff val="40000"/>
              </a:schemeClr>
            </a:solidFill>
            <a:ln w="254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布 置 作 业</a:t>
              </a:r>
            </a:p>
          </p:txBody>
        </p:sp>
        <p:sp>
          <p:nvSpPr>
            <p:cNvPr id="6" name="立方体 5"/>
            <p:cNvSpPr/>
            <p:nvPr/>
          </p:nvSpPr>
          <p:spPr>
            <a:xfrm>
              <a:off x="573" y="281"/>
              <a:ext cx="678" cy="920"/>
            </a:xfrm>
            <a:prstGeom prst="cube">
              <a:avLst/>
            </a:prstGeom>
            <a:solidFill>
              <a:schemeClr val="accent6">
                <a:lumMod val="60000"/>
                <a:lumOff val="40000"/>
              </a:schemeClr>
            </a:solidFill>
            <a:ln>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文本框 6"/>
          <p:cNvSpPr txBox="1"/>
          <p:nvPr userDrawn="1"/>
        </p:nvSpPr>
        <p:spPr>
          <a:xfrm>
            <a:off x="-9525" y="1844675"/>
            <a:ext cx="9148445" cy="2799715"/>
          </a:xfrm>
          <a:prstGeom prst="rect">
            <a:avLst/>
          </a:prstGeom>
          <a:solidFill>
            <a:schemeClr val="accent6">
              <a:lumMod val="60000"/>
              <a:lumOff val="40000"/>
            </a:schemeClr>
          </a:solidFill>
        </p:spPr>
        <p:txBody>
          <a:bodyPr wrap="square" rtlCol="0">
            <a:spAutoFit/>
          </a:bodyPr>
          <a:lstStyle/>
          <a:p>
            <a:pPr fontAlgn="auto"/>
            <a:endParaRPr lang="en-US" altLang="zh-CN" sz="4400" strike="noStrike" noProof="1">
              <a:latin typeface="汉仪超粗宋简" panose="02010600000101010101" charset="-122"/>
              <a:ea typeface="汉仪超粗宋简" panose="02010600000101010101" charset="-122"/>
            </a:endParaRPr>
          </a:p>
          <a:p>
            <a:pPr fontAlgn="auto"/>
            <a:r>
              <a:rPr lang="en-US" altLang="zh-CN" sz="8800"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汉仪超粗宋简" panose="02010600000101010101" charset="-122"/>
                <a:ea typeface="汉仪超粗宋简" panose="02010600000101010101" charset="-122"/>
                <a:cs typeface="+mn-cs"/>
              </a:rPr>
              <a:t> Thank You</a:t>
            </a:r>
            <a:endParaRPr lang="en-US" altLang="zh-CN" sz="8800"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汉仪超粗宋简" panose="02010600000101010101" charset="-122"/>
              <a:ea typeface="汉仪超粗宋简" panose="02010600000101010101" charset="-122"/>
            </a:endParaRPr>
          </a:p>
          <a:p>
            <a:pPr fontAlgn="auto"/>
            <a:endParaRPr lang="en-US" altLang="zh-CN" sz="4400"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汉仪超粗宋简" panose="02010600000101010101" charset="-122"/>
              <a:ea typeface="汉仪超粗宋简" panose="02010600000101010101" charset="-122"/>
            </a:endParaRPr>
          </a:p>
        </p:txBody>
      </p:sp>
      <p:pic>
        <p:nvPicPr>
          <p:cNvPr id="17412" name="图片 11" descr="5955929_122501635108_2"/>
          <p:cNvPicPr>
            <a:picLocks noChangeAspect="1"/>
          </p:cNvPicPr>
          <p:nvPr userDrawn="1"/>
        </p:nvPicPr>
        <p:blipFill>
          <a:blip r:embed="rId2"/>
          <a:stretch>
            <a:fillRect/>
          </a:stretch>
        </p:blipFill>
        <p:spPr>
          <a:xfrm>
            <a:off x="6872288" y="2432050"/>
            <a:ext cx="1471612" cy="1470025"/>
          </a:xfrm>
          <a:prstGeom prst="rect">
            <a:avLst/>
          </a:prstGeom>
          <a:noFill/>
          <a:ln w="9525">
            <a:noFill/>
          </a:ln>
        </p:spPr>
      </p:pic>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自定义版式">
    <p:spTree>
      <p:nvGrpSpPr>
        <p:cNvPr id="1" name=""/>
        <p:cNvGrpSpPr/>
        <p:nvPr/>
      </p:nvGrpSpPr>
      <p:grpSpPr>
        <a:xfrm>
          <a:off x="0" y="0"/>
          <a:ext cx="0" cy="0"/>
          <a:chOff x="0" y="0"/>
          <a:chExt cx="0" cy="0"/>
        </a:xfrm>
      </p:grpSpPr>
      <p:grpSp>
        <p:nvGrpSpPr>
          <p:cNvPr id="5122" name="组合 5"/>
          <p:cNvGrpSpPr/>
          <p:nvPr userDrawn="1"/>
        </p:nvGrpSpPr>
        <p:grpSpPr>
          <a:xfrm>
            <a:off x="325438" y="193675"/>
            <a:ext cx="7681912" cy="677863"/>
            <a:chOff x="512" y="302"/>
            <a:chExt cx="12099" cy="1069"/>
          </a:xfrm>
        </p:grpSpPr>
        <p:grpSp>
          <p:nvGrpSpPr>
            <p:cNvPr id="5123" name="组合 5"/>
            <p:cNvGrpSpPr/>
            <p:nvPr userDrawn="1"/>
          </p:nvGrpSpPr>
          <p:grpSpPr>
            <a:xfrm>
              <a:off x="512" y="302"/>
              <a:ext cx="10598" cy="1048"/>
              <a:chOff x="513" y="305"/>
              <a:chExt cx="10598" cy="1050"/>
            </a:xfrm>
          </p:grpSpPr>
          <p:sp>
            <p:nvSpPr>
              <p:cNvPr id="14" name="立方体 13"/>
              <p:cNvSpPr/>
              <p:nvPr/>
            </p:nvSpPr>
            <p:spPr>
              <a:xfrm>
                <a:off x="513" y="305"/>
                <a:ext cx="988" cy="1050"/>
              </a:xfrm>
              <a:prstGeom prst="cube">
                <a:avLst/>
              </a:prstGeom>
              <a:solidFill>
                <a:schemeClr val="accent6">
                  <a:lumMod val="60000"/>
                  <a:lumOff val="40000"/>
                </a:schemeClr>
              </a:solidFill>
              <a:ln>
                <a:solidFill>
                  <a:srgbClr val="FFFF00">
                    <a:alpha val="75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70" name="文本框 15"/>
              <p:cNvSpPr/>
              <p:nvPr/>
            </p:nvSpPr>
            <p:spPr>
              <a:xfrm>
                <a:off x="1699" y="391"/>
                <a:ext cx="9412" cy="908"/>
              </a:xfrm>
              <a:prstGeom prst="flowChartAlternateProcess">
                <a:avLst/>
              </a:prstGeom>
              <a:solidFill>
                <a:schemeClr val="accent6">
                  <a:lumMod val="60000"/>
                  <a:lumOff val="40000"/>
                </a:schemeClr>
              </a:solidFill>
              <a:ln w="9525" cap="flat" cmpd="sng">
                <a:solidFill>
                  <a:srgbClr val="FFFF00">
                    <a:alpha val="75000"/>
                  </a:srgbClr>
                </a:solidFill>
                <a:prstDash val="solid"/>
                <a:round/>
                <a:headEnd type="none" w="med" len="med"/>
                <a:tailEnd type="none" w="med" len="med"/>
              </a:ln>
            </p:spPr>
            <p:txBody>
              <a:bodyPr wrap="square" anchor="t">
                <a:spAutoFit/>
              </a:bodyPr>
              <a:lstStyle/>
              <a:p>
                <a:pPr fontAlgn="auto"/>
                <a:endParaRPr lang="zh-CN" altLang="en-US" sz="4000" strike="noStrike" noProof="1">
                  <a:solidFill>
                    <a:schemeClr val="bg1"/>
                  </a:solidFill>
                  <a:latin typeface="华文中宋" panose="02010600040101010101" charset="-122"/>
                  <a:ea typeface="华文中宋" panose="02010600040101010101" charset="-122"/>
                </a:endParaRPr>
              </a:p>
            </p:txBody>
          </p:sp>
        </p:grpSp>
        <p:cxnSp>
          <p:nvCxnSpPr>
            <p:cNvPr id="12" name="直接连接符 11"/>
            <p:cNvCxnSpPr/>
            <p:nvPr userDrawn="1"/>
          </p:nvCxnSpPr>
          <p:spPr>
            <a:xfrm>
              <a:off x="1481" y="1334"/>
              <a:ext cx="11130" cy="0"/>
            </a:xfrm>
            <a:prstGeom prst="line">
              <a:avLst/>
            </a:prstGeom>
            <a:ln w="47625" cmpd="sng">
              <a:solidFill>
                <a:schemeClr val="accent6">
                  <a:lumMod val="20000"/>
                  <a:lumOff val="80000"/>
                </a:schemeClr>
              </a:solidFill>
              <a:prstDash val="solid"/>
              <a:bevel/>
              <a:headEnd type="none"/>
              <a:tailEnd type="none"/>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grpSp>
        <p:nvGrpSpPr>
          <p:cNvPr id="6146" name="组合 8"/>
          <p:cNvGrpSpPr/>
          <p:nvPr userDrawn="1"/>
        </p:nvGrpSpPr>
        <p:grpSpPr>
          <a:xfrm>
            <a:off x="450850" y="330200"/>
            <a:ext cx="6867525" cy="996950"/>
            <a:chOff x="493" y="-5"/>
            <a:chExt cx="13517" cy="1773"/>
          </a:xfrm>
        </p:grpSpPr>
        <p:sp>
          <p:nvSpPr>
            <p:cNvPr id="10" name="对角圆角矩形 9"/>
            <p:cNvSpPr/>
            <p:nvPr/>
          </p:nvSpPr>
          <p:spPr>
            <a:xfrm>
              <a:off x="534" y="1648"/>
              <a:ext cx="13477" cy="120"/>
            </a:xfrm>
            <a:prstGeom prst="round2DiagRect">
              <a:avLst/>
            </a:prstGeom>
            <a:solidFill>
              <a:srgbClr val="FF00FF"/>
            </a:solidFill>
            <a:ln w="0" cmpd="thickThin">
              <a:noFill/>
            </a:ln>
            <a:effectLst>
              <a:softEdge rad="38100"/>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8" name="Picture 12" descr="学习目标"/>
            <p:cNvPicPr>
              <a:picLocks noChangeAspect="1"/>
            </p:cNvPicPr>
            <p:nvPr/>
          </p:nvPicPr>
          <p:blipFill>
            <a:blip r:embed="rId2"/>
            <a:stretch>
              <a:fillRect/>
            </a:stretch>
          </p:blipFill>
          <p:spPr>
            <a:xfrm>
              <a:off x="493" y="-5"/>
              <a:ext cx="6395" cy="1570"/>
            </a:xfrm>
            <a:prstGeom prst="rect">
              <a:avLst/>
            </a:prstGeom>
            <a:noFill/>
            <a:ln w="9525">
              <a:noFill/>
            </a:ln>
          </p:spPr>
        </p:pic>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grpSp>
        <p:nvGrpSpPr>
          <p:cNvPr id="6146"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学 习 目 标</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grpSp>
        <p:nvGrpSpPr>
          <p:cNvPr id="6146" name="组合 8"/>
          <p:cNvGrpSpPr/>
          <p:nvPr userDrawn="1"/>
        </p:nvGrpSpPr>
        <p:grpSpPr>
          <a:xfrm>
            <a:off x="338138" y="98425"/>
            <a:ext cx="8774112" cy="838200"/>
            <a:chOff x="533" y="154"/>
            <a:chExt cx="13816" cy="1321"/>
          </a:xfrm>
          <a:solidFill>
            <a:schemeClr val="accent6">
              <a:lumMod val="60000"/>
              <a:lumOff val="40000"/>
            </a:schemeClr>
          </a:solidFill>
        </p:grpSpPr>
        <p:sp>
          <p:nvSpPr>
            <p:cNvPr id="11" name="对角圆角矩形 10"/>
            <p:cNvSpPr/>
            <p:nvPr/>
          </p:nvSpPr>
          <p:spPr>
            <a:xfrm>
              <a:off x="533" y="1355"/>
              <a:ext cx="13816" cy="120"/>
            </a:xfrm>
            <a:prstGeom prst="round2DiagRect">
              <a:avLst/>
            </a:prstGeom>
            <a:grp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p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新 课 导 入</a:t>
              </a:r>
            </a:p>
          </p:txBody>
        </p:sp>
        <p:sp>
          <p:nvSpPr>
            <p:cNvPr id="6" name="立方体 5"/>
            <p:cNvSpPr/>
            <p:nvPr/>
          </p:nvSpPr>
          <p:spPr>
            <a:xfrm>
              <a:off x="573" y="281"/>
              <a:ext cx="678" cy="920"/>
            </a:xfrm>
            <a:prstGeom prst="cube">
              <a:avLst/>
            </a:prstGeom>
            <a:grp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grpSp>
        <p:nvGrpSpPr>
          <p:cNvPr id="9218"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gradFill>
              <a:gsLst>
                <a:gs pos="0">
                  <a:srgbClr val="007BD3"/>
                </a:gs>
                <a:gs pos="100000">
                  <a:srgbClr val="034373"/>
                </a:gs>
              </a:gsLst>
              <a:path path="circle">
                <a:fillToRect l="100000" t="100000"/>
              </a:path>
              <a:tileRect r="-100000" b="-100000"/>
            </a:gradFill>
            <a:ln w="0" cmpd="thickThi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gradFill>
              <a:gsLst>
                <a:gs pos="0">
                  <a:srgbClr val="007BD3"/>
                </a:gs>
                <a:gs pos="100000">
                  <a:srgbClr val="034373"/>
                </a:gs>
              </a:gsLst>
              <a:lin ang="10800000" scaled="0"/>
            </a:gradFill>
            <a:ln>
              <a:solidFill>
                <a:srgbClr val="FFFF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即 学 </a:t>
              </a:r>
              <a:r>
                <a:rPr lang="zh-CN" altLang="en-US" sz="3200" b="1" strike="noStrike" noProof="1">
                  <a:latin typeface="方正姚体" panose="02010601030101010101" charset="-122"/>
                  <a:ea typeface="方正姚体" panose="02010601030101010101" charset="-122"/>
                  <a:sym typeface="+mn-ea"/>
                </a:rPr>
                <a:t>即</a:t>
              </a:r>
              <a:r>
                <a:rPr lang="zh-CN" altLang="en-US" sz="3200" b="1" strike="noStrike" noProof="1">
                  <a:latin typeface="方正姚体" panose="02010601030101010101" charset="-122"/>
                  <a:ea typeface="方正姚体" panose="02010601030101010101" charset="-122"/>
                </a:rPr>
                <a:t> 练</a:t>
              </a:r>
            </a:p>
          </p:txBody>
        </p:sp>
        <p:sp>
          <p:nvSpPr>
            <p:cNvPr id="6" name="立方体 5"/>
            <p:cNvSpPr/>
            <p:nvPr/>
          </p:nvSpPr>
          <p:spPr>
            <a:xfrm>
              <a:off x="573" y="281"/>
              <a:ext cx="678" cy="920"/>
            </a:xfrm>
            <a:prstGeom prst="cube">
              <a:avLst/>
            </a:prstGeom>
            <a:gradFill>
              <a:gsLst>
                <a:gs pos="0">
                  <a:srgbClr val="007BD3"/>
                </a:gs>
                <a:gs pos="100000">
                  <a:srgbClr val="034373"/>
                </a:gs>
              </a:gsLst>
              <a:lin ang="5400000" scaled="0"/>
            </a:gradFill>
            <a:ln>
              <a:solidFill>
                <a:srgbClr val="FFFF00">
                  <a:alpha val="52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4_自定义版式">
    <p:spTree>
      <p:nvGrpSpPr>
        <p:cNvPr id="1" name=""/>
        <p:cNvGrpSpPr/>
        <p:nvPr/>
      </p:nvGrpSpPr>
      <p:grpSpPr>
        <a:xfrm>
          <a:off x="0" y="0"/>
          <a:ext cx="0" cy="0"/>
          <a:chOff x="0" y="0"/>
          <a:chExt cx="0" cy="0"/>
        </a:xfrm>
      </p:grpSpPr>
      <p:grpSp>
        <p:nvGrpSpPr>
          <p:cNvPr id="10242" name="组合 8"/>
          <p:cNvGrpSpPr/>
          <p:nvPr userDrawn="1"/>
        </p:nvGrpSpPr>
        <p:grpSpPr>
          <a:xfrm>
            <a:off x="338138" y="98425"/>
            <a:ext cx="8774112" cy="838200"/>
            <a:chOff x="533" y="154"/>
            <a:chExt cx="13816" cy="1321"/>
          </a:xfrm>
        </p:grpSpPr>
        <p:sp>
          <p:nvSpPr>
            <p:cNvPr id="11" name="对角圆角矩形 10"/>
            <p:cNvSpPr/>
            <p:nvPr/>
          </p:nvSpPr>
          <p:spPr>
            <a:xfrm>
              <a:off x="533" y="1355"/>
              <a:ext cx="13816" cy="120"/>
            </a:xfrm>
            <a:prstGeom prst="round2DiagRect">
              <a:avLst/>
            </a:prstGeom>
            <a:solidFill>
              <a:schemeClr val="accent6">
                <a:lumMod val="60000"/>
                <a:lumOff val="40000"/>
              </a:schemeClr>
            </a:solidFill>
            <a:ln w="254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横卷形 7"/>
            <p:cNvSpPr/>
            <p:nvPr/>
          </p:nvSpPr>
          <p:spPr>
            <a:xfrm>
              <a:off x="1496" y="154"/>
              <a:ext cx="4424" cy="1161"/>
            </a:xfrm>
            <a:prstGeom prst="horizontalScroll">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a:latin typeface="方正姚体" panose="02010601030101010101" charset="-122"/>
                  <a:ea typeface="方正姚体" panose="02010601030101010101" charset="-122"/>
                </a:rPr>
                <a:t>中 考 链 接</a:t>
              </a:r>
            </a:p>
          </p:txBody>
        </p:sp>
        <p:sp>
          <p:nvSpPr>
            <p:cNvPr id="6" name="立方体 5"/>
            <p:cNvSpPr/>
            <p:nvPr/>
          </p:nvSpPr>
          <p:spPr>
            <a:xfrm>
              <a:off x="573" y="281"/>
              <a:ext cx="678" cy="920"/>
            </a:xfrm>
            <a:prstGeom prst="cube">
              <a:avLst/>
            </a:prstGeom>
            <a:solidFill>
              <a:schemeClr val="accent6">
                <a:lumMod val="60000"/>
                <a:lumOff val="40000"/>
              </a:schemeClr>
            </a:solidFill>
            <a:ln>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auto"/>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365125"/>
            <a:ext cx="7886700" cy="1325563"/>
          </a:xfrm>
          <a:prstGeom prst="rect">
            <a:avLst/>
          </a:prstGeom>
          <a:noFill/>
          <a:ln w="9525">
            <a:noFill/>
          </a:ln>
        </p:spPr>
        <p:txBody>
          <a:bodyPr lIns="91440" tIns="45720" rIns="91440" bIns="45720" anchor="ctr"/>
          <a:lstStyle/>
          <a:p>
            <a:pPr lvl="0"/>
            <a:endParaRPr lang="zh-CN" altLang="en-US"/>
          </a:p>
        </p:txBody>
      </p:sp>
      <p:sp>
        <p:nvSpPr>
          <p:cNvPr id="1027" name="文本占位符 2"/>
          <p:cNvSpPr>
            <a:spLocks noGrp="1"/>
          </p:cNvSpPr>
          <p:nvPr>
            <p:ph type="body"/>
          </p:nvPr>
        </p:nvSpPr>
        <p:spPr>
          <a:xfrm>
            <a:off x="628650" y="1825625"/>
            <a:ext cx="7886700" cy="4351338"/>
          </a:xfrm>
          <a:prstGeom prst="rect">
            <a:avLst/>
          </a:prstGeom>
          <a:noFill/>
          <a:ln w="9525">
            <a:noFill/>
          </a:ln>
        </p:spPr>
        <p:txBody>
          <a:bodyPr lIns="91440" tIns="45720" rIns="91440" bIns="45720" anchor="t"/>
          <a:lstStyle/>
          <a:p>
            <a:pPr lvl="0" indent="-228600"/>
            <a:r>
              <a:rPr lang="zh-CN" altLang="en-US"/>
              <a:t>单击此处编辑母版文本样式</a:t>
            </a:r>
          </a:p>
          <a:p>
            <a:pPr lvl="1" indent="-228600"/>
            <a:r>
              <a:rPr lang="zh-CN" altLang="en-US"/>
              <a:t>第二级</a:t>
            </a:r>
          </a:p>
          <a:p>
            <a:pPr lvl="2" indent="-228600"/>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pic>
        <p:nvPicPr>
          <p:cNvPr id="2" name="图片 1" descr="学科网_副本"/>
          <p:cNvPicPr>
            <a:picLocks noChangeAspect="1"/>
          </p:cNvPicPr>
          <p:nvPr userDrawn="1"/>
        </p:nvPicPr>
        <p:blipFill>
          <a:blip r:embed="rId24"/>
          <a:stretch>
            <a:fillRect/>
          </a:stretch>
        </p:blipFill>
        <p:spPr>
          <a:xfrm>
            <a:off x="7249160" y="132715"/>
            <a:ext cx="1676400" cy="676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365125"/>
            <a:ext cx="7886700" cy="1325563"/>
          </a:xfrm>
          <a:prstGeom prst="rect">
            <a:avLst/>
          </a:prstGeom>
          <a:noFill/>
          <a:ln w="9525">
            <a:noFill/>
          </a:ln>
        </p:spPr>
        <p:txBody>
          <a:bodyPr lIns="91440" tIns="45720" rIns="91440" bIns="45720" anchor="ctr"/>
          <a:lstStyle/>
          <a:p>
            <a:pPr lvl="0"/>
            <a:endParaRPr lang="zh-CN" altLang="en-US"/>
          </a:p>
        </p:txBody>
      </p:sp>
      <p:sp>
        <p:nvSpPr>
          <p:cNvPr id="1027" name="文本占位符 2"/>
          <p:cNvSpPr>
            <a:spLocks noGrp="1"/>
          </p:cNvSpPr>
          <p:nvPr>
            <p:ph type="body"/>
          </p:nvPr>
        </p:nvSpPr>
        <p:spPr>
          <a:xfrm>
            <a:off x="628650" y="1825625"/>
            <a:ext cx="7886700" cy="4351338"/>
          </a:xfrm>
          <a:prstGeom prst="rect">
            <a:avLst/>
          </a:prstGeom>
          <a:noFill/>
          <a:ln w="9525">
            <a:noFill/>
          </a:ln>
        </p:spPr>
        <p:txBody>
          <a:bodyPr lIns="91440" tIns="45720" rIns="91440" bIns="45720" anchor="t"/>
          <a:lstStyle/>
          <a:p>
            <a:pPr lvl="0" indent="-228600"/>
            <a:r>
              <a:rPr lang="zh-CN" altLang="en-US"/>
              <a:t>单击此处编辑母版文本样式</a:t>
            </a:r>
          </a:p>
          <a:p>
            <a:pPr lvl="1" indent="-228600"/>
            <a:r>
              <a:rPr lang="zh-CN" altLang="en-US"/>
              <a:t>第二级</a:t>
            </a:r>
          </a:p>
          <a:p>
            <a:pPr lvl="2" indent="-228600"/>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t>2020/2/5</a:t>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pic>
        <p:nvPicPr>
          <p:cNvPr id="2" name="图片 1" descr="学科网_副本"/>
          <p:cNvPicPr>
            <a:picLocks noChangeAspect="1"/>
          </p:cNvPicPr>
          <p:nvPr userDrawn="1"/>
        </p:nvPicPr>
        <p:blipFill>
          <a:blip r:embed="rId21"/>
          <a:stretch>
            <a:fillRect/>
          </a:stretch>
        </p:blipFill>
        <p:spPr>
          <a:xfrm>
            <a:off x="7249160" y="132715"/>
            <a:ext cx="1676400" cy="676275"/>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u=4189794083,299498987&amp;fm=27&amp;gp=0"/>
          <p:cNvPicPr>
            <a:picLocks noChangeAspect="1"/>
          </p:cNvPicPr>
          <p:nvPr/>
        </p:nvPicPr>
        <p:blipFill>
          <a:blip r:embed="rId2"/>
          <a:stretch>
            <a:fillRect/>
          </a:stretch>
        </p:blipFill>
        <p:spPr>
          <a:xfrm>
            <a:off x="-46990" y="3343275"/>
            <a:ext cx="1743710" cy="3072119"/>
          </a:xfrm>
          <a:prstGeom prst="rect">
            <a:avLst/>
          </a:prstGeom>
          <a:effectLst>
            <a:softEdge rad="63500"/>
          </a:effectLst>
        </p:spPr>
      </p:pic>
      <p:sp>
        <p:nvSpPr>
          <p:cNvPr id="24578" name="文本框 4"/>
          <p:cNvSpPr txBox="1"/>
          <p:nvPr/>
        </p:nvSpPr>
        <p:spPr>
          <a:xfrm>
            <a:off x="3672840" y="3833495"/>
            <a:ext cx="4176031" cy="583565"/>
          </a:xfrm>
          <a:prstGeom prst="rect">
            <a:avLst/>
          </a:prstGeom>
          <a:noFill/>
          <a:ln w="9525">
            <a:noFill/>
          </a:ln>
        </p:spPr>
        <p:txBody>
          <a:bodyPr wrap="square" anchor="t">
            <a:spAutoFit/>
          </a:bodyPr>
          <a:lstStyle/>
          <a:p>
            <a:pPr algn="ctr"/>
            <a:r>
              <a:rPr lang="zh-CN" altLang="en-US" sz="3200" b="1">
                <a:solidFill>
                  <a:srgbClr val="FF0000"/>
                </a:solidFill>
                <a:latin typeface="宋体" panose="02010600030101010101" pitchFamily="2" charset="-122"/>
                <a:cs typeface="宋体" panose="02010600030101010101" pitchFamily="2" charset="-122"/>
              </a:rPr>
              <a:t>课题</a:t>
            </a:r>
            <a:r>
              <a:rPr lang="en-US" altLang="zh-CN" sz="3200" b="1">
                <a:solidFill>
                  <a:srgbClr val="FF0000"/>
                </a:solidFill>
                <a:latin typeface="宋体" panose="02010600030101010101" pitchFamily="2" charset="-122"/>
                <a:cs typeface="宋体" panose="02010600030101010101" pitchFamily="2" charset="-122"/>
              </a:rPr>
              <a:t>3</a:t>
            </a:r>
            <a:r>
              <a:rPr lang="zh-CN" altLang="en-US" sz="3200" b="1">
                <a:solidFill>
                  <a:srgbClr val="FF0000"/>
                </a:solidFill>
                <a:latin typeface="宋体" panose="02010600030101010101" pitchFamily="2" charset="-122"/>
                <a:cs typeface="宋体" panose="02010600030101010101" pitchFamily="2" charset="-122"/>
              </a:rPr>
              <a:t>  溶液的浓度</a:t>
            </a:r>
            <a:endParaRPr lang="zh-CN" altLang="en-US" sz="2400" b="1">
              <a:solidFill>
                <a:srgbClr val="0000FF"/>
              </a:solidFill>
              <a:latin typeface="宋体" panose="02010600030101010101" pitchFamily="2" charset="-122"/>
              <a:cs typeface="宋体" panose="02010600030101010101" pitchFamily="2" charset="-122"/>
            </a:endParaRPr>
          </a:p>
        </p:txBody>
      </p:sp>
      <p:sp>
        <p:nvSpPr>
          <p:cNvPr id="11" name="文本框 10"/>
          <p:cNvSpPr txBox="1"/>
          <p:nvPr userDrawn="1"/>
        </p:nvSpPr>
        <p:spPr>
          <a:xfrm>
            <a:off x="3672840" y="2454910"/>
            <a:ext cx="4529455" cy="768350"/>
          </a:xfrm>
          <a:prstGeom prst="rect">
            <a:avLst/>
          </a:prstGeom>
          <a:noFill/>
        </p:spPr>
        <p:txBody>
          <a:bodyPr wrap="square" rtlCol="0">
            <a:spAutoFit/>
          </a:bodyPr>
          <a:lstStyle/>
          <a:p>
            <a:r>
              <a:rPr lang="zh-CN" altLang="en-US" sz="4400" b="1" noProof="1">
                <a:ln>
                  <a:solidFill>
                    <a:schemeClr val="bg1"/>
                  </a:solidFill>
                </a:ln>
                <a:latin typeface="锐字工房云字库综艺GBK" panose="02010604000000000000" charset="-122"/>
                <a:ea typeface="锐字工房云字库综艺GBK" panose="02010604000000000000" charset="-122"/>
                <a:cs typeface="+mn-cs"/>
                <a:sym typeface="+mn-ea"/>
              </a:rPr>
              <a:t>第九单元  溶 液</a:t>
            </a:r>
          </a:p>
        </p:txBody>
      </p:sp>
      <p:pic>
        <p:nvPicPr>
          <p:cNvPr id="18434" name="图片 2"/>
          <p:cNvPicPr>
            <a:picLocks noChangeAspect="1"/>
          </p:cNvPicPr>
          <p:nvPr/>
        </p:nvPicPr>
        <p:blipFill>
          <a:blip r:embed="rId3"/>
          <a:srcRect r="5334"/>
          <a:stretch>
            <a:fillRect/>
          </a:stretch>
        </p:blipFill>
        <p:spPr>
          <a:xfrm>
            <a:off x="3044508" y="4832985"/>
            <a:ext cx="5570537" cy="1223963"/>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图片 3"/>
          <p:cNvPicPr>
            <a:picLocks noChangeAspect="1"/>
          </p:cNvPicPr>
          <p:nvPr/>
        </p:nvPicPr>
        <p:blipFill>
          <a:blip r:embed="rId2"/>
          <a:stretch>
            <a:fillRect/>
          </a:stretch>
        </p:blipFill>
        <p:spPr>
          <a:xfrm>
            <a:off x="6022975" y="1043305"/>
            <a:ext cx="2648585" cy="2225040"/>
          </a:xfrm>
          <a:prstGeom prst="rect">
            <a:avLst/>
          </a:prstGeom>
          <a:noFill/>
          <a:ln w="9525">
            <a:noFill/>
          </a:ln>
        </p:spPr>
      </p:pic>
      <p:sp>
        <p:nvSpPr>
          <p:cNvPr id="29698" name="文本框 2"/>
          <p:cNvSpPr txBox="1"/>
          <p:nvPr/>
        </p:nvSpPr>
        <p:spPr>
          <a:xfrm>
            <a:off x="350520" y="1363345"/>
            <a:ext cx="5507355" cy="953135"/>
          </a:xfrm>
          <a:prstGeom prst="rect">
            <a:avLst/>
          </a:prstGeom>
          <a:noFill/>
          <a:ln w="9525">
            <a:noFill/>
          </a:ln>
        </p:spPr>
        <p:txBody>
          <a:bodyPr wrap="square" anchor="t">
            <a:spAutoFit/>
          </a:bodyPr>
          <a:lstStyle/>
          <a:p>
            <a:pPr indent="457200"/>
            <a:r>
              <a:rPr lang="zh-CN" altLang="en-US" sz="2800" b="1">
                <a:latin typeface="宋体" panose="02010600030101010101" pitchFamily="2" charset="-122"/>
                <a:cs typeface="宋体" panose="02010600030101010101" pitchFamily="2" charset="-122"/>
              </a:rPr>
              <a:t>图为a，b，c三种物质的溶解度曲线，下列</a:t>
            </a:r>
            <a:r>
              <a:rPr lang="zh-CN" altLang="en-US" sz="2800" b="1">
                <a:solidFill>
                  <a:srgbClr val="FF0000"/>
                </a:solidFill>
                <a:latin typeface="宋体" panose="02010600030101010101" pitchFamily="2" charset="-122"/>
                <a:cs typeface="宋体" panose="02010600030101010101" pitchFamily="2" charset="-122"/>
              </a:rPr>
              <a:t>不正确</a:t>
            </a:r>
            <a:r>
              <a:rPr lang="zh-CN" altLang="en-US" sz="2800" b="1">
                <a:latin typeface="宋体" panose="02010600030101010101" pitchFamily="2" charset="-122"/>
                <a:cs typeface="宋体" panose="02010600030101010101" pitchFamily="2" charset="-122"/>
              </a:rPr>
              <a:t>的是（    ）</a:t>
            </a:r>
          </a:p>
        </p:txBody>
      </p:sp>
      <p:sp>
        <p:nvSpPr>
          <p:cNvPr id="2" name="文本框 2"/>
          <p:cNvSpPr txBox="1"/>
          <p:nvPr/>
        </p:nvSpPr>
        <p:spPr>
          <a:xfrm>
            <a:off x="619760" y="2519680"/>
            <a:ext cx="7431088" cy="3449955"/>
          </a:xfrm>
          <a:prstGeom prst="rect">
            <a:avLst/>
          </a:prstGeom>
          <a:noFill/>
          <a:ln w="9525">
            <a:noFill/>
          </a:ln>
        </p:spPr>
        <p:txBody>
          <a:bodyPr wrap="square" anchor="t">
            <a:spAutoFit/>
          </a:bodyPr>
          <a:lstStyle/>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A.t2</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时，a</a:t>
            </a:r>
            <a:r>
              <a:rPr lang="zh-CN" altLang="en-US" sz="16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b</a:t>
            </a:r>
            <a:r>
              <a:rPr lang="zh-CN" altLang="en-US" sz="1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c的溶解度a&gt;b&gt;c</a:t>
            </a:r>
          </a:p>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B.t2</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rPr>
              <a:t>时，将50g a物质放入100g水中充分溶解得到a的饱和溶液</a:t>
            </a:r>
          </a:p>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C.将t2</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rPr>
              <a:t>时a，b，c三种物质的饱和溶液降温至t1</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rPr>
              <a:t>时，所得溶液溶质质量分数b&gt;a=c</a:t>
            </a:r>
          </a:p>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D.将c的饱和溶液变为不饱和</a:t>
            </a:r>
            <a:r>
              <a:rPr lang="zh-CN" altLang="en-US" sz="20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可用降温方法</a:t>
            </a:r>
          </a:p>
        </p:txBody>
      </p:sp>
      <p:sp>
        <p:nvSpPr>
          <p:cNvPr id="3" name="文本框 2"/>
          <p:cNvSpPr txBox="1"/>
          <p:nvPr/>
        </p:nvSpPr>
        <p:spPr>
          <a:xfrm>
            <a:off x="4490085" y="1794510"/>
            <a:ext cx="529590" cy="521970"/>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p:nvGrpSpPr>
        <p:grpSpPr>
          <a:xfrm>
            <a:off x="3128645" y="3657283"/>
            <a:ext cx="2942459" cy="2507932"/>
            <a:chOff x="8137" y="4207"/>
            <a:chExt cx="4570" cy="4532"/>
          </a:xfrm>
        </p:grpSpPr>
        <p:grpSp>
          <p:nvGrpSpPr>
            <p:cNvPr id="31746" name="组合 7"/>
            <p:cNvGrpSpPr/>
            <p:nvPr/>
          </p:nvGrpSpPr>
          <p:grpSpPr>
            <a:xfrm>
              <a:off x="8137" y="4207"/>
              <a:ext cx="3996" cy="4532"/>
              <a:chOff x="32" y="3134"/>
              <a:chExt cx="3996" cy="4532"/>
            </a:xfrm>
          </p:grpSpPr>
          <p:pic>
            <p:nvPicPr>
              <p:cNvPr id="31747" name="图片 3"/>
              <p:cNvPicPr>
                <a:picLocks noChangeAspect="1"/>
              </p:cNvPicPr>
              <p:nvPr/>
            </p:nvPicPr>
            <p:blipFill>
              <a:blip r:embed="rId2"/>
              <a:srcRect l="72119" t="69617" b="12091"/>
              <a:stretch>
                <a:fillRect/>
              </a:stretch>
            </p:blipFill>
            <p:spPr>
              <a:xfrm>
                <a:off x="2622" y="6298"/>
                <a:ext cx="1406" cy="829"/>
              </a:xfrm>
              <a:prstGeom prst="rect">
                <a:avLst/>
              </a:prstGeom>
              <a:noFill/>
              <a:ln w="9525">
                <a:noFill/>
              </a:ln>
            </p:spPr>
          </p:pic>
          <p:pic>
            <p:nvPicPr>
              <p:cNvPr id="31748" name="图片 6"/>
              <p:cNvPicPr>
                <a:picLocks noChangeAspect="1"/>
              </p:cNvPicPr>
              <p:nvPr/>
            </p:nvPicPr>
            <p:blipFill>
              <a:blip r:embed="rId2"/>
              <a:srcRect r="48225"/>
              <a:stretch>
                <a:fillRect/>
              </a:stretch>
            </p:blipFill>
            <p:spPr>
              <a:xfrm>
                <a:off x="32" y="3134"/>
                <a:ext cx="2611" cy="4532"/>
              </a:xfrm>
              <a:prstGeom prst="rect">
                <a:avLst/>
              </a:prstGeom>
              <a:noFill/>
              <a:ln w="9525">
                <a:noFill/>
              </a:ln>
            </p:spPr>
          </p:pic>
        </p:grpSp>
        <p:sp>
          <p:nvSpPr>
            <p:cNvPr id="31749" name="文本框 8"/>
            <p:cNvSpPr txBox="1"/>
            <p:nvPr/>
          </p:nvSpPr>
          <p:spPr>
            <a:xfrm>
              <a:off x="10560" y="8005"/>
              <a:ext cx="2147" cy="721"/>
            </a:xfrm>
            <a:prstGeom prst="rect">
              <a:avLst/>
            </a:prstGeom>
            <a:noFill/>
            <a:ln w="9525">
              <a:noFill/>
            </a:ln>
          </p:spPr>
          <p:txBody>
            <a:bodyPr wrap="square" anchor="t">
              <a:spAutoFit/>
            </a:bodyPr>
            <a:lstStyle/>
            <a:p>
              <a:r>
                <a:rPr lang="zh-CN" altLang="en-US" sz="2000" b="1">
                  <a:latin typeface="宋体" panose="02010600030101010101" pitchFamily="2" charset="-122"/>
                  <a:ea typeface="宋体" panose="02010600030101010101" pitchFamily="2" charset="-122"/>
                </a:rPr>
                <a:t>温度</a:t>
              </a:r>
              <a:r>
                <a:rPr lang="en-US" altLang="zh-CN" sz="2000" b="1">
                  <a:latin typeface="宋体" panose="02010600030101010101" pitchFamily="2" charset="-122"/>
                  <a:ea typeface="宋体" panose="02010600030101010101" pitchFamily="2" charset="-122"/>
                </a:rPr>
                <a:t>/℃</a:t>
              </a:r>
            </a:p>
          </p:txBody>
        </p:sp>
      </p:grpSp>
      <p:sp>
        <p:nvSpPr>
          <p:cNvPr id="31750" name="文本框 1"/>
          <p:cNvSpPr txBox="1"/>
          <p:nvPr/>
        </p:nvSpPr>
        <p:spPr>
          <a:xfrm>
            <a:off x="444500" y="1104900"/>
            <a:ext cx="8110538" cy="1383665"/>
          </a:xfrm>
          <a:prstGeom prst="rect">
            <a:avLst/>
          </a:prstGeom>
          <a:noFill/>
          <a:ln w="9525">
            <a:noFill/>
          </a:ln>
        </p:spPr>
        <p:txBody>
          <a:bodyPr wrap="square" anchor="t">
            <a:spAutoFit/>
          </a:bodyPr>
          <a:lstStyle/>
          <a:p>
            <a:r>
              <a:rPr lang="en-US" altLang="zh-CN" sz="2800" b="1">
                <a:solidFill>
                  <a:srgbClr val="0000FF"/>
                </a:solidFill>
                <a:latin typeface="Calibri" panose="020F0502020204030204" charset="0"/>
                <a:ea typeface="宋体" panose="02010600030101010101" pitchFamily="2" charset="-122"/>
              </a:rPr>
              <a:t>     </a:t>
            </a:r>
            <a:r>
              <a:rPr lang="en-US" altLang="zh-CN" sz="2800" b="1">
                <a:solidFill>
                  <a:srgbClr val="0000FF"/>
                </a:solidFill>
                <a:latin typeface="仿宋" panose="02010609060101010101" charset="-122"/>
                <a:ea typeface="仿宋" panose="02010609060101010101" charset="-122"/>
                <a:cs typeface="仿宋" panose="02010609060101010101" charset="-122"/>
              </a:rPr>
              <a:t> “</a:t>
            </a:r>
            <a:r>
              <a:rPr lang="zh-CN" altLang="en-US" sz="2800" b="1">
                <a:solidFill>
                  <a:srgbClr val="0000FF"/>
                </a:solidFill>
                <a:latin typeface="仿宋" panose="02010609060101010101" charset="-122"/>
                <a:ea typeface="仿宋" panose="02010609060101010101" charset="-122"/>
                <a:cs typeface="仿宋" panose="02010609060101010101" charset="-122"/>
              </a:rPr>
              <a:t>同种溶质的饱和溶液的溶质质量分数一定比其不饱和溶液的溶质的质量分数大</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solidFill>
                  <a:srgbClr val="0000FF"/>
                </a:solidFill>
                <a:latin typeface="仿宋" panose="02010609060101010101" charset="-122"/>
                <a:ea typeface="仿宋" panose="02010609060101010101" charset="-122"/>
                <a:cs typeface="仿宋" panose="02010609060101010101" charset="-122"/>
              </a:rPr>
              <a:t>。</a:t>
            </a:r>
            <a:endParaRPr lang="zh-CN" altLang="en-US" sz="2800" b="1">
              <a:solidFill>
                <a:srgbClr val="0000FF"/>
              </a:solidFill>
              <a:latin typeface="Calibri" panose="020F0502020204030204" charset="0"/>
              <a:ea typeface="宋体" panose="02010600030101010101" pitchFamily="2" charset="-122"/>
            </a:endParaRPr>
          </a:p>
          <a:p>
            <a:r>
              <a:rPr lang="zh-CN" altLang="en-US" sz="2800" b="1">
                <a:latin typeface="仿宋" panose="02010609060101010101" charset="-122"/>
                <a:ea typeface="仿宋" panose="02010609060101010101" charset="-122"/>
              </a:rPr>
              <a:t>这句话对吗？为什么？</a:t>
            </a:r>
          </a:p>
        </p:txBody>
      </p:sp>
      <p:grpSp>
        <p:nvGrpSpPr>
          <p:cNvPr id="5" name="组合 4"/>
          <p:cNvGrpSpPr/>
          <p:nvPr/>
        </p:nvGrpSpPr>
        <p:grpSpPr>
          <a:xfrm>
            <a:off x="4408170" y="4734560"/>
            <a:ext cx="542925" cy="459740"/>
            <a:chOff x="6942" y="7456"/>
            <a:chExt cx="855" cy="724"/>
          </a:xfrm>
        </p:grpSpPr>
        <p:sp>
          <p:nvSpPr>
            <p:cNvPr id="184" name=" 184"/>
            <p:cNvSpPr/>
            <p:nvPr/>
          </p:nvSpPr>
          <p:spPr>
            <a:xfrm>
              <a:off x="6942" y="7814"/>
              <a:ext cx="113" cy="113"/>
            </a:xfrm>
            <a:prstGeom prst="ellips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7139" y="7456"/>
              <a:ext cx="658" cy="725"/>
            </a:xfrm>
            <a:prstGeom prst="rect">
              <a:avLst/>
            </a:prstGeom>
            <a:noFill/>
          </p:spPr>
          <p:txBody>
            <a:bodyPr wrap="square" rtlCol="0">
              <a:spAutoFit/>
            </a:bodyPr>
            <a:lstStyle/>
            <a:p>
              <a:r>
                <a:rPr lang="en-US" altLang="zh-CN" sz="2400" b="1">
                  <a:solidFill>
                    <a:srgbClr val="F43308"/>
                  </a:solidFill>
                  <a:latin typeface="Times New Roman" panose="02020603050405020304" charset="0"/>
                  <a:cs typeface="Times New Roman" panose="02020603050405020304" charset="0"/>
                </a:rPr>
                <a:t>N</a:t>
              </a:r>
            </a:p>
          </p:txBody>
        </p:sp>
      </p:grpSp>
      <p:cxnSp>
        <p:nvCxnSpPr>
          <p:cNvPr id="3" name="直接连接符 2"/>
          <p:cNvCxnSpPr/>
          <p:nvPr/>
        </p:nvCxnSpPr>
        <p:spPr>
          <a:xfrm>
            <a:off x="3458845" y="4995545"/>
            <a:ext cx="93600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235835" y="2592705"/>
            <a:ext cx="4416425" cy="521970"/>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不对</a:t>
            </a:r>
            <a:r>
              <a:rPr lang="zh-CN" altLang="en-US" sz="2800" b="1">
                <a:solidFill>
                  <a:srgbClr val="F43308"/>
                </a:solidFill>
                <a:latin typeface="楷体" panose="02010609060101010101" charset="-122"/>
                <a:ea typeface="楷体" panose="02010609060101010101" charset="-122"/>
              </a:rPr>
              <a:t>，</a:t>
            </a:r>
            <a:r>
              <a:rPr lang="zh-CN" altLang="en-US" sz="2800" b="1">
                <a:solidFill>
                  <a:schemeClr val="tx1"/>
                </a:solidFill>
                <a:latin typeface="楷体" panose="02010609060101010101" charset="-122"/>
                <a:ea typeface="楷体" panose="02010609060101010101" charset="-122"/>
              </a:rPr>
              <a:t>需指明</a:t>
            </a:r>
            <a:r>
              <a:rPr lang="zh-CN" altLang="en-US" sz="2800" b="1">
                <a:solidFill>
                  <a:srgbClr val="FF0000"/>
                </a:solidFill>
                <a:latin typeface="楷体" panose="02010609060101010101" charset="-122"/>
                <a:ea typeface="楷体" panose="02010609060101010101" charset="-122"/>
              </a:rPr>
              <a:t>一定温度下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007110" y="2042160"/>
            <a:ext cx="7587615" cy="2052955"/>
          </a:xfrm>
          <a:prstGeom prst="rect">
            <a:avLst/>
          </a:prstGeom>
          <a:noFill/>
          <a:ln w="9525">
            <a:noFill/>
          </a:ln>
        </p:spPr>
        <p:txBody>
          <a:bodyPr wrap="square" anchor="t">
            <a:spAutoFit/>
          </a:bodyPr>
          <a:lstStyle/>
          <a:p>
            <a:pPr>
              <a:lnSpc>
                <a:spcPct val="90000"/>
              </a:lnSpc>
              <a:spcBef>
                <a:spcPts val="50"/>
              </a:spcBef>
              <a:spcAft>
                <a:spcPts val="0"/>
              </a:spcAft>
            </a:pPr>
            <a:r>
              <a:rPr lang="en-US" altLang="zh-CN" sz="2800" dirty="0">
                <a:latin typeface="Times New Roman" panose="02020603050405020304" charset="0"/>
                <a:ea typeface="华文中宋" panose="02010600040101010101" charset="-122"/>
                <a:sym typeface="+mn-ea"/>
              </a:rPr>
              <a:t>(1)</a:t>
            </a:r>
            <a:r>
              <a:rPr lang="zh-CN" altLang="en-US" sz="2800" b="1">
                <a:solidFill>
                  <a:srgbClr val="FF0066"/>
                </a:solidFill>
                <a:latin typeface="仿宋" panose="02010609060101010101" charset="-122"/>
                <a:ea typeface="仿宋" panose="02010609060101010101" charset="-122"/>
              </a:rPr>
              <a:t>计算</a:t>
            </a:r>
            <a:r>
              <a:rPr lang="en-US" altLang="zh-CN" sz="2800">
                <a:solidFill>
                  <a:srgbClr val="FF0066"/>
                </a:solidFill>
                <a:latin typeface="Times New Roman" panose="02020603050405020304" charset="0"/>
                <a:ea typeface="华文中宋" panose="02010600040101010101" charset="-122"/>
              </a:rPr>
              <a:t>:</a:t>
            </a:r>
            <a:r>
              <a:rPr lang="en-US" altLang="zh-CN" sz="2800">
                <a:solidFill>
                  <a:srgbClr val="000000"/>
                </a:solidFill>
                <a:latin typeface="Times New Roman" panose="02020603050405020304" charset="0"/>
                <a:ea typeface="华文中宋" panose="02010600040101010101" charset="-122"/>
              </a:rPr>
              <a:t>NaCl</a:t>
            </a:r>
            <a:r>
              <a:rPr lang="en-US" altLang="zh-CN" sz="2800" u="sng">
                <a:solidFill>
                  <a:srgbClr val="000000"/>
                </a:solidFill>
                <a:latin typeface="Times New Roman" panose="02020603050405020304" charset="0"/>
                <a:ea typeface="华文中宋" panose="02010600040101010101" charset="-122"/>
              </a:rPr>
              <a:t>        </a:t>
            </a:r>
            <a:r>
              <a:rPr lang="en-US" altLang="zh-CN" sz="2800">
                <a:solidFill>
                  <a:srgbClr val="000000"/>
                </a:solidFill>
                <a:latin typeface="Times New Roman" panose="02020603050405020304" charset="0"/>
                <a:ea typeface="华文中宋" panose="02010600040101010101" charset="-122"/>
              </a:rPr>
              <a:t> g   H</a:t>
            </a:r>
            <a:r>
              <a:rPr lang="en-US" altLang="zh-CN" sz="2800" baseline="-25000">
                <a:solidFill>
                  <a:srgbClr val="000000"/>
                </a:solidFill>
                <a:latin typeface="Times New Roman" panose="02020603050405020304" charset="0"/>
                <a:ea typeface="华文中宋" panose="02010600040101010101" charset="-122"/>
              </a:rPr>
              <a:t>2</a:t>
            </a:r>
            <a:r>
              <a:rPr lang="en-US" altLang="zh-CN" sz="2800">
                <a:solidFill>
                  <a:srgbClr val="000000"/>
                </a:solidFill>
                <a:latin typeface="Times New Roman" panose="02020603050405020304" charset="0"/>
                <a:ea typeface="华文中宋" panose="02010600040101010101" charset="-122"/>
              </a:rPr>
              <a:t>O</a:t>
            </a:r>
            <a:r>
              <a:rPr lang="en-US" altLang="zh-CN" sz="2800" u="sng">
                <a:solidFill>
                  <a:srgbClr val="000000"/>
                </a:solidFill>
                <a:latin typeface="Times New Roman" panose="02020603050405020304" charset="0"/>
                <a:ea typeface="华文中宋" panose="02010600040101010101" charset="-122"/>
              </a:rPr>
              <a:t>         </a:t>
            </a:r>
            <a:r>
              <a:rPr lang="en-US" altLang="zh-CN" sz="2800">
                <a:solidFill>
                  <a:srgbClr val="000000"/>
                </a:solidFill>
                <a:latin typeface="Times New Roman" panose="02020603050405020304" charset="0"/>
                <a:ea typeface="华文中宋" panose="02010600040101010101" charset="-122"/>
              </a:rPr>
              <a:t>g</a:t>
            </a:r>
            <a:r>
              <a:rPr lang="zh-CN" altLang="en-US" sz="2800">
                <a:solidFill>
                  <a:srgbClr val="000000"/>
                </a:solidFill>
                <a:latin typeface="Times New Roman" panose="02020603050405020304" charset="0"/>
                <a:ea typeface="华文中宋" panose="02010600040101010101" charset="-122"/>
              </a:rPr>
              <a:t>（</a:t>
            </a:r>
            <a:r>
              <a:rPr lang="en-US" altLang="zh-CN" sz="2800">
                <a:solidFill>
                  <a:srgbClr val="000000"/>
                </a:solidFill>
                <a:latin typeface="Times New Roman" panose="02020603050405020304" charset="0"/>
                <a:ea typeface="华文中宋" panose="02010600040101010101" charset="-122"/>
              </a:rPr>
              <a:t>___ml</a:t>
            </a:r>
            <a:r>
              <a:rPr lang="zh-CN" altLang="en-US" sz="2800">
                <a:solidFill>
                  <a:srgbClr val="000000"/>
                </a:solidFill>
                <a:latin typeface="Times New Roman" panose="02020603050405020304" charset="0"/>
                <a:ea typeface="华文中宋" panose="02010600040101010101" charset="-122"/>
              </a:rPr>
              <a:t>）</a:t>
            </a:r>
          </a:p>
          <a:p>
            <a:pPr>
              <a:lnSpc>
                <a:spcPct val="90000"/>
              </a:lnSpc>
              <a:spcBef>
                <a:spcPts val="50"/>
              </a:spcBef>
              <a:spcAft>
                <a:spcPts val="0"/>
              </a:spcAft>
            </a:pPr>
            <a:r>
              <a:rPr lang="en-US" altLang="zh-CN" sz="2800" dirty="0">
                <a:latin typeface="Times New Roman" panose="02020603050405020304" charset="0"/>
                <a:ea typeface="华文中宋" panose="02010600040101010101" charset="-122"/>
                <a:sym typeface="+mn-ea"/>
              </a:rPr>
              <a:t>(2)</a:t>
            </a:r>
            <a:r>
              <a:rPr lang="zh-CN" altLang="en-US" sz="2800" b="1" dirty="0">
                <a:solidFill>
                  <a:srgbClr val="FF0066"/>
                </a:solidFill>
                <a:latin typeface="仿宋" panose="02010609060101010101" charset="-122"/>
                <a:ea typeface="仿宋" panose="02010609060101010101" charset="-122"/>
                <a:sym typeface="+mn-ea"/>
              </a:rPr>
              <a:t>称量</a:t>
            </a:r>
            <a:r>
              <a:rPr lang="en-US" altLang="zh-CN" sz="2800" dirty="0">
                <a:solidFill>
                  <a:srgbClr val="FF0066"/>
                </a:solidFill>
                <a:latin typeface="Times New Roman" panose="02020603050405020304" charset="0"/>
                <a:ea typeface="华文中宋" panose="0201060004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用＿＿＿＿称量3g食盐</a:t>
            </a:r>
          </a:p>
          <a:p>
            <a:pPr>
              <a:lnSpc>
                <a:spcPct val="90000"/>
              </a:lnSpc>
              <a:spcBef>
                <a:spcPts val="50"/>
              </a:spcBef>
              <a:spcAft>
                <a:spcPts val="0"/>
              </a:spcAft>
            </a:pPr>
            <a:r>
              <a:rPr lang="en-US" altLang="zh-CN" sz="2800" dirty="0">
                <a:latin typeface="Times New Roman" panose="02020603050405020304" charset="0"/>
                <a:ea typeface="华文中宋" panose="02010600040101010101" charset="-122"/>
                <a:sym typeface="+mn-ea"/>
              </a:rPr>
              <a:t>(3)</a:t>
            </a:r>
            <a:r>
              <a:rPr lang="zh-CN" altLang="en-US" sz="2800" b="1" dirty="0">
                <a:solidFill>
                  <a:srgbClr val="FF0066"/>
                </a:solidFill>
                <a:latin typeface="仿宋" panose="02010609060101010101" charset="-122"/>
                <a:ea typeface="仿宋" panose="02010609060101010101" charset="-122"/>
                <a:sym typeface="+mn-ea"/>
              </a:rPr>
              <a:t>量取</a:t>
            </a:r>
            <a:r>
              <a:rPr lang="en-US" altLang="zh-CN" sz="2800" dirty="0">
                <a:solidFill>
                  <a:srgbClr val="FF0066"/>
                </a:solidFill>
                <a:latin typeface="Times New Roman" panose="02020603050405020304" charset="0"/>
                <a:ea typeface="华文中宋" panose="0201060004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用＿＿＿量取47</a:t>
            </a:r>
            <a:r>
              <a:rPr lang="en-US" altLang="zh-CN" sz="2800" b="1">
                <a:solidFill>
                  <a:srgbClr val="000000"/>
                </a:solidFill>
                <a:latin typeface="楷体" panose="02010609060101010101" charset="-122"/>
                <a:ea typeface="楷体" panose="02010609060101010101" charset="-122"/>
                <a:cs typeface="楷体" panose="02010609060101010101" charset="-122"/>
                <a:sym typeface="+mn-ea"/>
              </a:rPr>
              <a:t>ml</a:t>
            </a:r>
            <a:r>
              <a:rPr lang="zh-CN" altLang="en-US" sz="2800" b="1" dirty="0">
                <a:latin typeface="楷体" panose="02010609060101010101" charset="-122"/>
                <a:ea typeface="楷体" panose="02010609060101010101" charset="-122"/>
                <a:cs typeface="楷体" panose="02010609060101010101" charset="-122"/>
                <a:sym typeface="+mn-ea"/>
              </a:rPr>
              <a:t>水</a:t>
            </a:r>
            <a:endParaRPr lang="zh-CN" altLang="en-US" sz="2800" b="1" dirty="0">
              <a:latin typeface="楷体" panose="02010609060101010101" charset="-122"/>
              <a:ea typeface="楷体" panose="02010609060101010101" charset="-122"/>
              <a:cs typeface="楷体" panose="02010609060101010101" charset="-122"/>
            </a:endParaRPr>
          </a:p>
          <a:p>
            <a:pPr>
              <a:lnSpc>
                <a:spcPct val="90000"/>
              </a:lnSpc>
              <a:spcBef>
                <a:spcPts val="50"/>
              </a:spcBef>
              <a:spcAft>
                <a:spcPts val="0"/>
              </a:spcAft>
            </a:pPr>
            <a:r>
              <a:rPr lang="en-US" altLang="zh-CN" sz="2800">
                <a:latin typeface="Times New Roman" panose="02020603050405020304" charset="0"/>
                <a:ea typeface="华文中宋" panose="02010600040101010101" charset="-122"/>
                <a:sym typeface="Wingdings" panose="05000000000000000000" pitchFamily="2" charset="2"/>
              </a:rPr>
              <a:t>(4)</a:t>
            </a:r>
            <a:r>
              <a:rPr lang="zh-CN" altLang="en-US" sz="2800" b="1" dirty="0">
                <a:solidFill>
                  <a:srgbClr val="FF0066"/>
                </a:solidFill>
                <a:latin typeface="仿宋" panose="02010609060101010101" charset="-122"/>
                <a:ea typeface="仿宋" panose="02010609060101010101" charset="-122"/>
                <a:sym typeface="+mn-ea"/>
              </a:rPr>
              <a:t>溶解</a:t>
            </a:r>
            <a:r>
              <a:rPr lang="en-US" altLang="zh-CN" sz="2800" dirty="0">
                <a:solidFill>
                  <a:srgbClr val="FF0066"/>
                </a:solidFill>
                <a:latin typeface="Times New Roman" panose="02020603050405020304" charset="0"/>
                <a:ea typeface="华文中宋" panose="02010600040101010101" charset="-122"/>
                <a:sym typeface="+mn-ea"/>
              </a:rPr>
              <a:t>:</a:t>
            </a:r>
            <a:r>
              <a:rPr lang="zh-CN" altLang="en-US" sz="2800" b="1" dirty="0">
                <a:effectLst>
                  <a:outerShdw blurRad="38100" dist="38100" dir="2700000">
                    <a:srgbClr val="FFFFFF"/>
                  </a:outerShdw>
                </a:effectLst>
                <a:latin typeface="楷体" panose="02010609060101010101" charset="-122"/>
                <a:ea typeface="楷体" panose="02010609060101010101" charset="-122"/>
                <a:sym typeface="+mn-ea"/>
              </a:rPr>
              <a:t>将溶质和溶剂在烧杯中搅拌至完全</a:t>
            </a:r>
            <a:r>
              <a:rPr lang="zh-CN" altLang="en-US" sz="2800" b="1" dirty="0">
                <a:solidFill>
                  <a:srgbClr val="0000FF"/>
                </a:solidFill>
                <a:effectLst>
                  <a:outerShdw blurRad="38100" dist="38100" dir="2700000">
                    <a:srgbClr val="FFFFFF"/>
                  </a:outerShdw>
                </a:effectLst>
                <a:latin typeface="楷体" panose="02010609060101010101" charset="-122"/>
                <a:ea typeface="楷体" panose="02010609060101010101" charset="-122"/>
                <a:sym typeface="+mn-ea"/>
              </a:rPr>
              <a:t>溶解</a:t>
            </a:r>
            <a:r>
              <a:rPr lang="zh-CN" altLang="en-US" sz="2800" b="1" dirty="0">
                <a:effectLst>
                  <a:outerShdw blurRad="38100" dist="38100" dir="2700000">
                    <a:srgbClr val="FFFFFF"/>
                  </a:outerShdw>
                </a:effectLst>
                <a:latin typeface="楷体" panose="02010609060101010101" charset="-122"/>
                <a:ea typeface="楷体" panose="02010609060101010101" charset="-122"/>
                <a:sym typeface="+mn-ea"/>
              </a:rPr>
              <a:t>。</a:t>
            </a:r>
            <a:endParaRPr lang="zh-CN" altLang="en-US" sz="2800" b="1" noProof="1">
              <a:effectLst>
                <a:outerShdw blurRad="38100" dist="38100" dir="2700000">
                  <a:srgbClr val="FFFFFF"/>
                </a:outerShdw>
              </a:effectLst>
              <a:latin typeface="楷体" panose="02010609060101010101" charset="-122"/>
              <a:ea typeface="楷体" panose="02010609060101010101" charset="-122"/>
            </a:endParaRPr>
          </a:p>
          <a:p>
            <a:pPr>
              <a:lnSpc>
                <a:spcPct val="90000"/>
              </a:lnSpc>
              <a:spcBef>
                <a:spcPts val="50"/>
              </a:spcBef>
              <a:spcAft>
                <a:spcPts val="0"/>
              </a:spcAft>
            </a:pPr>
            <a:r>
              <a:rPr lang="en-US" altLang="zh-CN" sz="2800">
                <a:latin typeface="Times New Roman" panose="02020603050405020304" charset="0"/>
                <a:ea typeface="华文中宋" panose="02010600040101010101" charset="-122"/>
                <a:sym typeface="Wingdings" panose="05000000000000000000" pitchFamily="2" charset="2"/>
              </a:rPr>
              <a:t>(5)</a:t>
            </a:r>
            <a:r>
              <a:rPr lang="zh-CN" altLang="en-US" sz="2800" b="1">
                <a:latin typeface="仿宋" panose="02010609060101010101" charset="-122"/>
                <a:ea typeface="仿宋" panose="02010609060101010101" charset="-122"/>
                <a:sym typeface="Wingdings" panose="05000000000000000000" pitchFamily="2" charset="2"/>
              </a:rPr>
              <a:t>装瓶</a:t>
            </a:r>
            <a:r>
              <a:rPr lang="en-US" altLang="zh-CN" sz="2800">
                <a:latin typeface="Times New Roman" panose="02020603050405020304" charset="0"/>
                <a:ea typeface="华文中宋" panose="02010600040101010101" charset="-122"/>
                <a:sym typeface="Wingdings" panose="05000000000000000000" pitchFamily="2" charset="2"/>
              </a:rPr>
              <a:t>:(</a:t>
            </a:r>
            <a:r>
              <a:rPr lang="zh-CN" altLang="en-US" sz="2800" b="1">
                <a:latin typeface="楷体" panose="02010609060101010101" charset="-122"/>
                <a:ea typeface="楷体" panose="02010609060101010101" charset="-122"/>
                <a:sym typeface="Wingdings" panose="05000000000000000000" pitchFamily="2" charset="2"/>
              </a:rPr>
              <a:t>盖好瓶塞贴上标签</a:t>
            </a:r>
            <a:r>
              <a:rPr lang="en-US" altLang="zh-CN" sz="2800">
                <a:latin typeface="Times New Roman" panose="02020603050405020304" charset="0"/>
                <a:ea typeface="华文中宋" panose="02010600040101010101" charset="-122"/>
                <a:sym typeface="Wingdings" panose="05000000000000000000" pitchFamily="2" charset="2"/>
              </a:rPr>
              <a:t>)</a:t>
            </a:r>
            <a:endParaRPr lang="zh-CN" altLang="en-US" sz="2800">
              <a:solidFill>
                <a:srgbClr val="000000"/>
              </a:solidFill>
              <a:latin typeface="Times New Roman" panose="02020603050405020304" charset="0"/>
              <a:ea typeface="华文中宋" panose="02010600040101010101" charset="-122"/>
            </a:endParaRPr>
          </a:p>
        </p:txBody>
      </p:sp>
      <p:sp>
        <p:nvSpPr>
          <p:cNvPr id="8200" name="文本占位符 8199"/>
          <p:cNvSpPr>
            <a:spLocks noGrp="1"/>
          </p:cNvSpPr>
          <p:nvPr>
            <p:ph type="body" sz="half" idx="4294967295"/>
          </p:nvPr>
        </p:nvSpPr>
        <p:spPr>
          <a:xfrm>
            <a:off x="1666240" y="1031875"/>
            <a:ext cx="7054850" cy="574675"/>
          </a:xfrm>
        </p:spPr>
        <p:txBody>
          <a:bodyPr/>
          <a:lstStyle/>
          <a:p>
            <a:pPr algn="ctr" fontAlgn="auto">
              <a:buNone/>
            </a:pPr>
            <a:r>
              <a:rPr lang="zh-CN" altLang="en-US" b="0" strike="noStrike" noProof="1">
                <a:solidFill>
                  <a:srgbClr val="0000FF"/>
                </a:solidFill>
                <a:effectLst>
                  <a:outerShdw blurRad="38100" dist="38100" dir="2700000">
                    <a:srgbClr val="C0C0C0"/>
                  </a:outerShdw>
                </a:effectLst>
                <a:latin typeface="Times New Roman" panose="02020603050405020304" charset="0"/>
                <a:ea typeface="华文中宋" panose="02010600040101010101" charset="-122"/>
              </a:rPr>
              <a:t>活动</a:t>
            </a:r>
            <a:r>
              <a:rPr lang="en-US" altLang="zh-CN" b="0" strike="noStrike" noProof="1">
                <a:solidFill>
                  <a:srgbClr val="0000FF"/>
                </a:solidFill>
                <a:effectLst>
                  <a:outerShdw blurRad="38100" dist="38100" dir="2700000">
                    <a:srgbClr val="C0C0C0"/>
                  </a:outerShdw>
                </a:effectLst>
                <a:latin typeface="Times New Roman" panose="02020603050405020304" charset="0"/>
                <a:ea typeface="华文中宋" panose="02010600040101010101" charset="-122"/>
              </a:rPr>
              <a:t>1  </a:t>
            </a:r>
            <a:r>
              <a:rPr lang="zh-CN" altLang="en-US" b="1" dirty="0">
                <a:effectLst>
                  <a:outerShdw blurRad="38100" dist="38100" dir="2700000">
                    <a:srgbClr val="C0C0C0"/>
                  </a:outerShdw>
                </a:effectLst>
                <a:latin typeface="仿宋" panose="02010609060101010101" charset="-122"/>
                <a:ea typeface="仿宋" panose="02010609060101010101" charset="-122"/>
                <a:sym typeface="+mn-ea"/>
              </a:rPr>
              <a:t>配制50</a:t>
            </a:r>
            <a:r>
              <a:rPr lang="zh-CN" altLang="en-US" b="1" dirty="0">
                <a:latin typeface="仿宋" panose="02010609060101010101" charset="-122"/>
                <a:ea typeface="仿宋" panose="02010609060101010101" charset="-122"/>
                <a:sym typeface="+mn-ea"/>
              </a:rPr>
              <a:t>g质量分数为</a:t>
            </a:r>
            <a:r>
              <a:rPr lang="zh-CN" altLang="en-US" b="1" dirty="0">
                <a:effectLst>
                  <a:outerShdw blurRad="38100" dist="38100" dir="2700000">
                    <a:srgbClr val="C0C0C0"/>
                  </a:outerShdw>
                </a:effectLst>
                <a:latin typeface="仿宋" panose="02010609060101010101" charset="-122"/>
                <a:ea typeface="仿宋" panose="02010609060101010101" charset="-122"/>
                <a:sym typeface="+mn-ea"/>
              </a:rPr>
              <a:t>6%的氯化钠溶液</a:t>
            </a:r>
            <a:endParaRPr lang="zh-CN" altLang="en-US" b="1" strike="noStrike" noProof="1">
              <a:effectLst>
                <a:outerShdw blurRad="38100" dist="38100" dir="2700000">
                  <a:srgbClr val="C0C0C0"/>
                </a:outerShdw>
              </a:effectLst>
              <a:latin typeface="仿宋" panose="02010609060101010101" charset="-122"/>
              <a:ea typeface="仿宋" panose="02010609060101010101" charset="-122"/>
            </a:endParaRPr>
          </a:p>
        </p:txBody>
      </p:sp>
      <p:sp>
        <p:nvSpPr>
          <p:cNvPr id="8205" name="文本框 8204"/>
          <p:cNvSpPr txBox="1"/>
          <p:nvPr/>
        </p:nvSpPr>
        <p:spPr>
          <a:xfrm>
            <a:off x="890270" y="1530350"/>
            <a:ext cx="7889240" cy="521970"/>
          </a:xfrm>
          <a:prstGeom prst="rect">
            <a:avLst/>
          </a:prstGeom>
          <a:noFill/>
          <a:ln w="9525">
            <a:noFill/>
          </a:ln>
        </p:spPr>
        <p:txBody>
          <a:bodyPr wrap="square" anchor="t">
            <a:spAutoFit/>
          </a:bodyPr>
          <a:lstStyle/>
          <a:p>
            <a:pPr algn="l">
              <a:spcBef>
                <a:spcPct val="50000"/>
              </a:spcBef>
            </a:pPr>
            <a:r>
              <a:rPr lang="en-US" altLang="zh-CN" sz="2800" b="1">
                <a:solidFill>
                  <a:srgbClr val="0000FF"/>
                </a:solidFill>
                <a:latin typeface="黑体" panose="02010609060101010101" pitchFamily="2" charset="-122"/>
                <a:ea typeface="黑体" panose="02010609060101010101" pitchFamily="2" charset="-122"/>
                <a:cs typeface="黑体" panose="02010609060101010101" pitchFamily="2" charset="-122"/>
              </a:rPr>
              <a:t>1.</a:t>
            </a:r>
            <a:r>
              <a:rPr lang="zh-CN" altLang="en-US" sz="2800" b="1">
                <a:solidFill>
                  <a:srgbClr val="0000FF"/>
                </a:solidFill>
                <a:latin typeface="黑体" panose="02010609060101010101" pitchFamily="2" charset="-122"/>
                <a:ea typeface="黑体" panose="02010609060101010101" pitchFamily="2" charset="-122"/>
                <a:cs typeface="黑体" panose="02010609060101010101" pitchFamily="2" charset="-122"/>
              </a:rPr>
              <a:t>步骤</a:t>
            </a:r>
            <a:r>
              <a:rPr lang="en-US" altLang="zh-CN" sz="2800" b="1">
                <a:solidFill>
                  <a:srgbClr val="0000FF"/>
                </a:solidFill>
                <a:latin typeface="黑体" panose="02010609060101010101" pitchFamily="2" charset="-122"/>
                <a:ea typeface="黑体" panose="02010609060101010101" pitchFamily="2" charset="-122"/>
                <a:cs typeface="黑体" panose="02010609060101010101" pitchFamily="2" charset="-122"/>
                <a:sym typeface="Wingdings" panose="05000000000000000000" pitchFamily="2" charset="2"/>
              </a:rPr>
              <a:t>:</a:t>
            </a:r>
            <a:r>
              <a:rPr lang="zh-CN" altLang="en-US" sz="2800" b="1">
                <a:latin typeface="仿宋" panose="02010609060101010101" charset="-122"/>
                <a:ea typeface="仿宋" panose="02010609060101010101" charset="-122"/>
                <a:cs typeface="仿宋" panose="02010609060101010101" charset="-122"/>
                <a:sym typeface="+mn-ea"/>
              </a:rPr>
              <a:t>①</a:t>
            </a:r>
            <a:r>
              <a:rPr lang="en-US" altLang="zh-CN" sz="2800" b="1">
                <a:latin typeface="仿宋" panose="02010609060101010101" charset="-122"/>
                <a:ea typeface="仿宋" panose="02010609060101010101" charset="-122"/>
                <a:cs typeface="仿宋" panose="02010609060101010101" charset="-122"/>
                <a:sym typeface="+mn-ea"/>
              </a:rPr>
              <a:t>______</a:t>
            </a:r>
            <a:r>
              <a:rPr lang="zh-CN" altLang="en-US" sz="2800" b="1">
                <a:latin typeface="仿宋" panose="02010609060101010101" charset="-122"/>
                <a:ea typeface="仿宋" panose="02010609060101010101" charset="-122"/>
                <a:cs typeface="仿宋" panose="02010609060101010101" charset="-122"/>
                <a:sym typeface="+mn-ea"/>
              </a:rPr>
              <a:t>②</a:t>
            </a:r>
            <a:r>
              <a:rPr lang="en-US" altLang="zh-CN" sz="2800" b="1">
                <a:latin typeface="仿宋" panose="02010609060101010101" charset="-122"/>
                <a:ea typeface="仿宋" panose="02010609060101010101" charset="-122"/>
                <a:cs typeface="仿宋" panose="02010609060101010101" charset="-122"/>
                <a:sym typeface="+mn-ea"/>
              </a:rPr>
              <a:t>_____</a:t>
            </a:r>
            <a:r>
              <a:rPr lang="zh-CN" altLang="en-US" sz="2800" b="1">
                <a:latin typeface="仿宋" panose="02010609060101010101" charset="-122"/>
                <a:ea typeface="仿宋" panose="02010609060101010101" charset="-122"/>
                <a:cs typeface="仿宋" panose="02010609060101010101" charset="-122"/>
                <a:sym typeface="+mn-ea"/>
              </a:rPr>
              <a:t>③</a:t>
            </a:r>
            <a:r>
              <a:rPr lang="en-US" altLang="zh-CN" sz="2800" b="1">
                <a:latin typeface="仿宋" panose="02010609060101010101" charset="-122"/>
                <a:ea typeface="仿宋" panose="02010609060101010101" charset="-122"/>
                <a:cs typeface="仿宋" panose="02010609060101010101" charset="-122"/>
                <a:sym typeface="+mn-ea"/>
              </a:rPr>
              <a:t>______</a:t>
            </a:r>
            <a:r>
              <a:rPr lang="zh-CN" altLang="en-US" sz="2800" b="1">
                <a:latin typeface="仿宋" panose="02010609060101010101" charset="-122"/>
                <a:ea typeface="仿宋" panose="02010609060101010101" charset="-122"/>
                <a:cs typeface="仿宋" panose="02010609060101010101" charset="-122"/>
                <a:sym typeface="+mn-ea"/>
              </a:rPr>
              <a:t>④</a:t>
            </a:r>
            <a:r>
              <a:rPr lang="en-US" altLang="zh-CN" sz="2800" b="1">
                <a:latin typeface="仿宋" panose="02010609060101010101" charset="-122"/>
                <a:ea typeface="仿宋" panose="02010609060101010101" charset="-122"/>
                <a:cs typeface="仿宋" panose="02010609060101010101" charset="-122"/>
                <a:sym typeface="+mn-ea"/>
              </a:rPr>
              <a:t>______</a:t>
            </a:r>
            <a:endParaRPr lang="en-US" altLang="zh-CN" sz="2800" b="1">
              <a:solidFill>
                <a:srgbClr val="0000FF"/>
              </a:solidFill>
              <a:latin typeface="黑体" panose="02010609060101010101" pitchFamily="2" charset="-122"/>
              <a:ea typeface="黑体" panose="02010609060101010101" pitchFamily="2" charset="-122"/>
              <a:cs typeface="黑体" panose="02010609060101010101" pitchFamily="2" charset="-122"/>
              <a:sym typeface="Wingdings" panose="05000000000000000000" pitchFamily="2" charset="2"/>
            </a:endParaRPr>
          </a:p>
        </p:txBody>
      </p:sp>
      <p:sp>
        <p:nvSpPr>
          <p:cNvPr id="8206" name="文本框 8205"/>
          <p:cNvSpPr txBox="1"/>
          <p:nvPr/>
        </p:nvSpPr>
        <p:spPr>
          <a:xfrm>
            <a:off x="3192463" y="2019618"/>
            <a:ext cx="504004" cy="522287"/>
          </a:xfrm>
          <a:prstGeom prst="rect">
            <a:avLst/>
          </a:prstGeom>
          <a:noFill/>
          <a:ln w="9525">
            <a:noFill/>
          </a:ln>
        </p:spPr>
        <p:txBody>
          <a:bodyPr anchor="t">
            <a:spAutoFit/>
          </a:bodyPr>
          <a:lstStyle/>
          <a:p>
            <a:pPr algn="ctr">
              <a:spcBef>
                <a:spcPct val="50000"/>
              </a:spcBef>
            </a:pPr>
            <a:r>
              <a:rPr lang="en-US" altLang="zh-CN" sz="2800">
                <a:solidFill>
                  <a:srgbClr val="FF0000"/>
                </a:solidFill>
                <a:latin typeface="Times New Roman" panose="02020603050405020304" charset="0"/>
                <a:ea typeface="华文中宋" panose="02010600040101010101" charset="-122"/>
              </a:rPr>
              <a:t>3</a:t>
            </a:r>
          </a:p>
        </p:txBody>
      </p:sp>
      <p:sp>
        <p:nvSpPr>
          <p:cNvPr id="8207" name="文本框 8206"/>
          <p:cNvSpPr txBox="1"/>
          <p:nvPr/>
        </p:nvSpPr>
        <p:spPr>
          <a:xfrm>
            <a:off x="4973955" y="2035493"/>
            <a:ext cx="684005" cy="522287"/>
          </a:xfrm>
          <a:prstGeom prst="rect">
            <a:avLst/>
          </a:prstGeom>
          <a:noFill/>
          <a:ln w="9525">
            <a:noFill/>
          </a:ln>
        </p:spPr>
        <p:txBody>
          <a:bodyPr anchor="t">
            <a:spAutoFit/>
          </a:bodyPr>
          <a:lstStyle/>
          <a:p>
            <a:pPr algn="ctr">
              <a:spcBef>
                <a:spcPct val="50000"/>
              </a:spcBef>
            </a:pPr>
            <a:r>
              <a:rPr lang="en-US" altLang="zh-CN" sz="2800">
                <a:solidFill>
                  <a:srgbClr val="FF0000"/>
                </a:solidFill>
                <a:latin typeface="Times New Roman" panose="02020603050405020304" charset="0"/>
                <a:ea typeface="华文中宋" panose="02010600040101010101" charset="-122"/>
              </a:rPr>
              <a:t>47</a:t>
            </a:r>
          </a:p>
        </p:txBody>
      </p:sp>
      <p:sp>
        <p:nvSpPr>
          <p:cNvPr id="8208" name="文本框 8207"/>
          <p:cNvSpPr txBox="1"/>
          <p:nvPr/>
        </p:nvSpPr>
        <p:spPr>
          <a:xfrm>
            <a:off x="2458720" y="2377440"/>
            <a:ext cx="1872014" cy="521970"/>
          </a:xfrm>
          <a:prstGeom prst="rect">
            <a:avLst/>
          </a:prstGeom>
          <a:noFill/>
          <a:ln w="9525">
            <a:noFill/>
          </a:ln>
        </p:spPr>
        <p:txBody>
          <a:bodyPr wrap="square" anchor="t">
            <a:spAutoFit/>
          </a:bodyPr>
          <a:lstStyle/>
          <a:p>
            <a:pPr algn="ctr">
              <a:spcBef>
                <a:spcPct val="50000"/>
              </a:spcBef>
            </a:pPr>
            <a:r>
              <a:rPr lang="zh-CN" altLang="en-US" sz="2800" b="1">
                <a:solidFill>
                  <a:srgbClr val="FF0000"/>
                </a:solidFill>
                <a:latin typeface="楷体" panose="02010609060101010101" charset="-122"/>
                <a:ea typeface="楷体" panose="02010609060101010101" charset="-122"/>
              </a:rPr>
              <a:t>托盘天平</a:t>
            </a:r>
          </a:p>
        </p:txBody>
      </p:sp>
      <p:sp>
        <p:nvSpPr>
          <p:cNvPr id="8209" name="文本框 8208"/>
          <p:cNvSpPr txBox="1"/>
          <p:nvPr/>
        </p:nvSpPr>
        <p:spPr>
          <a:xfrm>
            <a:off x="2761298" y="2762250"/>
            <a:ext cx="936007" cy="521970"/>
          </a:xfrm>
          <a:prstGeom prst="rect">
            <a:avLst/>
          </a:prstGeom>
          <a:noFill/>
          <a:ln w="9525">
            <a:noFill/>
          </a:ln>
        </p:spPr>
        <p:txBody>
          <a:bodyPr anchor="t">
            <a:spAutoFit/>
          </a:bodyPr>
          <a:lstStyle/>
          <a:p>
            <a:pPr algn="ctr">
              <a:spcBef>
                <a:spcPct val="50000"/>
              </a:spcBef>
            </a:pPr>
            <a:r>
              <a:rPr lang="zh-CN" altLang="en-US" sz="2800" b="1">
                <a:solidFill>
                  <a:srgbClr val="FF0000"/>
                </a:solidFill>
                <a:latin typeface="楷体" panose="02010609060101010101" charset="-122"/>
                <a:ea typeface="楷体" panose="02010609060101010101" charset="-122"/>
              </a:rPr>
              <a:t>量筒</a:t>
            </a:r>
          </a:p>
        </p:txBody>
      </p:sp>
      <p:pic>
        <p:nvPicPr>
          <p:cNvPr id="19467" name="图片 2"/>
          <p:cNvPicPr>
            <a:picLocks noChangeAspect="1"/>
          </p:cNvPicPr>
          <p:nvPr/>
        </p:nvPicPr>
        <p:blipFill>
          <a:blip r:embed="rId2">
            <a:clrChange>
              <a:clrFrom>
                <a:srgbClr val="CFEAFA">
                  <a:alpha val="100000"/>
                </a:srgbClr>
              </a:clrFrom>
              <a:clrTo>
                <a:srgbClr val="CFEAFA">
                  <a:alpha val="100000"/>
                  <a:alpha val="0"/>
                </a:srgbClr>
              </a:clrTo>
            </a:clrChange>
          </a:blip>
          <a:stretch>
            <a:fillRect/>
          </a:stretch>
        </p:blipFill>
        <p:spPr>
          <a:xfrm>
            <a:off x="1258253" y="944880"/>
            <a:ext cx="585787" cy="614363"/>
          </a:xfrm>
          <a:prstGeom prst="rect">
            <a:avLst/>
          </a:prstGeom>
          <a:noFill/>
          <a:ln w="9525">
            <a:noFill/>
          </a:ln>
        </p:spPr>
      </p:pic>
      <p:sp>
        <p:nvSpPr>
          <p:cNvPr id="2" name="文本框 1"/>
          <p:cNvSpPr txBox="1"/>
          <p:nvPr/>
        </p:nvSpPr>
        <p:spPr>
          <a:xfrm>
            <a:off x="6238875" y="2019618"/>
            <a:ext cx="612005" cy="522287"/>
          </a:xfrm>
          <a:prstGeom prst="rect">
            <a:avLst/>
          </a:prstGeom>
          <a:noFill/>
          <a:ln w="9525">
            <a:noFill/>
          </a:ln>
        </p:spPr>
        <p:txBody>
          <a:bodyPr anchor="t">
            <a:spAutoFit/>
          </a:bodyPr>
          <a:lstStyle/>
          <a:p>
            <a:pPr algn="ctr">
              <a:spcBef>
                <a:spcPct val="50000"/>
              </a:spcBef>
            </a:pPr>
            <a:r>
              <a:rPr lang="en-US" altLang="zh-CN" sz="2800">
                <a:solidFill>
                  <a:srgbClr val="FF0000"/>
                </a:solidFill>
                <a:latin typeface="Times New Roman" panose="02020603050405020304" charset="0"/>
                <a:ea typeface="华文中宋" panose="02010600040101010101" charset="-122"/>
              </a:rPr>
              <a:t>47</a:t>
            </a:r>
          </a:p>
        </p:txBody>
      </p:sp>
      <p:graphicFrame>
        <p:nvGraphicFramePr>
          <p:cNvPr id="12" name="表格 11"/>
          <p:cNvGraphicFramePr/>
          <p:nvPr/>
        </p:nvGraphicFramePr>
        <p:xfrm>
          <a:off x="909320" y="4290378"/>
          <a:ext cx="6799580" cy="2317115"/>
        </p:xfrm>
        <a:graphic>
          <a:graphicData uri="http://schemas.openxmlformats.org/drawingml/2006/table">
            <a:tbl>
              <a:tblPr firstRow="1" bandRow="1">
                <a:tableStyleId>{22838BEF-8BB2-4498-84A7-C5851F593DF1}</a:tableStyleId>
              </a:tblPr>
              <a:tblGrid>
                <a:gridCol w="2709545"/>
                <a:gridCol w="1915160"/>
                <a:gridCol w="2174875"/>
              </a:tblGrid>
              <a:tr h="488315">
                <a:tc gridSpan="2">
                  <a:txBody>
                    <a:bodyPr/>
                    <a:lstStyle/>
                    <a:p>
                      <a:pPr algn="l">
                        <a:buNone/>
                      </a:pPr>
                      <a:r>
                        <a:rPr lang="en-US" altLang="zh-CN" sz="2800">
                          <a:latin typeface="黑体" panose="02010609060101010101" pitchFamily="2" charset="-122"/>
                          <a:ea typeface="黑体" panose="02010609060101010101" pitchFamily="2" charset="-122"/>
                          <a:cs typeface="黑体" panose="02010609060101010101" pitchFamily="2" charset="-122"/>
                          <a:sym typeface="+mn-ea"/>
                        </a:rPr>
                        <a:t>2.</a:t>
                      </a:r>
                      <a:r>
                        <a:rPr lang="zh-CN" altLang="en-US" sz="2800">
                          <a:latin typeface="黑体" panose="02010609060101010101" pitchFamily="2" charset="-122"/>
                          <a:ea typeface="黑体" panose="02010609060101010101" pitchFamily="2" charset="-122"/>
                          <a:cs typeface="黑体" panose="02010609060101010101" pitchFamily="2" charset="-122"/>
                          <a:sym typeface="+mn-ea"/>
                        </a:rPr>
                        <a:t>误差分析</a:t>
                      </a:r>
                      <a:endParaRPr lang="zh-CN" altLang="en-US" sz="2800" b="1">
                        <a:latin typeface="黑体" panose="02010609060101010101" pitchFamily="2" charset="-122"/>
                        <a:ea typeface="黑体" panose="02010609060101010101" pitchFamily="2" charset="-122"/>
                        <a:cs typeface="黑体" panose="02010609060101010101" pitchFamily="2" charset="-122"/>
                      </a:endParaRPr>
                    </a:p>
                  </a:txBody>
                  <a:tcPr anchor="ctr">
                    <a:noFill/>
                  </a:tcPr>
                </a:tc>
                <a:tc hMerge="1">
                  <a:txBody>
                    <a:bodyPr/>
                    <a:lstStyle/>
                    <a:p>
                      <a:endParaRPr lang="zh-CN"/>
                    </a:p>
                  </a:txBody>
                  <a:tcPr anchor="ctr">
                    <a:noFill/>
                  </a:tcPr>
                </a:tc>
                <a:tc>
                  <a:txBody>
                    <a:bodyPr/>
                    <a:lstStyle/>
                    <a:p>
                      <a:pPr algn="ctr">
                        <a:buNone/>
                      </a:pPr>
                      <a:r>
                        <a:rPr lang="zh-CN" altLang="en-US" sz="2400" b="1">
                          <a:latin typeface="黑体" panose="02010609060101010101" pitchFamily="2" charset="-122"/>
                          <a:ea typeface="黑体" panose="02010609060101010101" pitchFamily="2" charset="-122"/>
                        </a:rPr>
                        <a:t>溶质质量分数</a:t>
                      </a:r>
                    </a:p>
                  </a:txBody>
                  <a:tcPr anchor="ctr">
                    <a:noFill/>
                  </a:tcPr>
                </a:tc>
              </a:tr>
              <a:tr h="387985">
                <a:tc>
                  <a:txBody>
                    <a:bodyPr/>
                    <a:lstStyle/>
                    <a:p>
                      <a:pPr algn="ctr">
                        <a:buNone/>
                      </a:pPr>
                      <a:r>
                        <a:rPr lang="zh-CN" altLang="en-US" sz="2400" b="1">
                          <a:latin typeface="仿宋" panose="02010609060101010101" charset="-122"/>
                          <a:ea typeface="仿宋" panose="02010609060101010101" charset="-122"/>
                        </a:rPr>
                        <a:t>物码倒放</a:t>
                      </a:r>
                    </a:p>
                  </a:txBody>
                  <a:tcPr anchor="ctr">
                    <a:noFill/>
                  </a:tcPr>
                </a:tc>
                <a:tc>
                  <a:txBody>
                    <a:bodyPr/>
                    <a:lstStyle/>
                    <a:p>
                      <a:pPr algn="ctr">
                        <a:buNone/>
                      </a:pPr>
                      <a:r>
                        <a:rPr lang="en-US" altLang="zh-CN" sz="2400" b="1">
                          <a:latin typeface="仿宋" panose="02010609060101010101" charset="-122"/>
                          <a:ea typeface="仿宋" panose="02010609060101010101" charset="-122"/>
                          <a:cs typeface="仿宋" panose="02010609060101010101" charset="-122"/>
                        </a:rPr>
                        <a:t>m</a:t>
                      </a:r>
                      <a:r>
                        <a:rPr lang="zh-CN" altLang="en-US" sz="2400" b="1">
                          <a:latin typeface="仿宋" panose="02010609060101010101" charset="-122"/>
                          <a:ea typeface="仿宋" panose="02010609060101010101" charset="-122"/>
                          <a:cs typeface="仿宋" panose="02010609060101010101" charset="-122"/>
                        </a:rPr>
                        <a:t>溶质</a:t>
                      </a:r>
                      <a:r>
                        <a:rPr lang="en-US" altLang="zh-CN" sz="2400" b="1">
                          <a:latin typeface="仿宋" panose="02010609060101010101" charset="-122"/>
                          <a:ea typeface="仿宋" panose="02010609060101010101" charset="-122"/>
                          <a:cs typeface="仿宋" panose="02010609060101010101" charset="-122"/>
                        </a:rPr>
                        <a:t>______</a:t>
                      </a:r>
                    </a:p>
                  </a:txBody>
                  <a:tcPr anchor="b">
                    <a:noFill/>
                  </a:tcPr>
                </a:tc>
                <a:tc>
                  <a:txBody>
                    <a:bodyPr/>
                    <a:lstStyle/>
                    <a:p>
                      <a:pPr algn="ctr">
                        <a:buNone/>
                      </a:pPr>
                      <a:endParaRPr lang="zh-CN" altLang="en-US" sz="2400" b="1"/>
                    </a:p>
                  </a:txBody>
                  <a:tcPr anchor="ctr">
                    <a:noFill/>
                  </a:tcPr>
                </a:tc>
              </a:tr>
              <a:tr h="334010">
                <a:tc>
                  <a:txBody>
                    <a:bodyPr/>
                    <a:lstStyle/>
                    <a:p>
                      <a:pPr algn="ctr">
                        <a:buNone/>
                      </a:pPr>
                      <a:r>
                        <a:rPr lang="zh-CN" altLang="en-US" sz="2400" b="1">
                          <a:latin typeface="仿宋" panose="02010609060101010101" charset="-122"/>
                          <a:ea typeface="仿宋" panose="02010609060101010101" charset="-122"/>
                        </a:rPr>
                        <a:t>量水仰视读数</a:t>
                      </a:r>
                    </a:p>
                  </a:txBody>
                  <a:tcPr anchor="ctr">
                    <a:noFill/>
                  </a:tcPr>
                </a:tc>
                <a:tc>
                  <a:txBody>
                    <a:bodyPr/>
                    <a:lstStyle/>
                    <a:p>
                      <a:pPr algn="ctr">
                        <a:buNone/>
                      </a:pPr>
                      <a:r>
                        <a:rPr lang="en-US" altLang="zh-CN" sz="2400" b="1">
                          <a:latin typeface="仿宋" panose="02010609060101010101" charset="-122"/>
                          <a:ea typeface="仿宋" panose="02010609060101010101" charset="-122"/>
                          <a:cs typeface="仿宋" panose="02010609060101010101" charset="-122"/>
                        </a:rPr>
                        <a:t>m</a:t>
                      </a:r>
                      <a:r>
                        <a:rPr lang="zh-CN" altLang="en-US" sz="2400" b="1">
                          <a:latin typeface="仿宋" panose="02010609060101010101" charset="-122"/>
                          <a:ea typeface="仿宋" panose="02010609060101010101" charset="-122"/>
                          <a:cs typeface="仿宋" panose="02010609060101010101" charset="-122"/>
                        </a:rPr>
                        <a:t>溶剂</a:t>
                      </a:r>
                      <a:r>
                        <a:rPr lang="en-US" altLang="zh-CN" sz="2400" b="1">
                          <a:latin typeface="仿宋" panose="02010609060101010101" charset="-122"/>
                          <a:ea typeface="仿宋" panose="02010609060101010101" charset="-122"/>
                          <a:cs typeface="仿宋" panose="02010609060101010101" charset="-122"/>
                        </a:rPr>
                        <a:t>______</a:t>
                      </a:r>
                    </a:p>
                  </a:txBody>
                  <a:tcPr anchor="b">
                    <a:noFill/>
                  </a:tcPr>
                </a:tc>
                <a:tc>
                  <a:txBody>
                    <a:bodyPr/>
                    <a:lstStyle/>
                    <a:p>
                      <a:pPr algn="ctr">
                        <a:buNone/>
                      </a:pPr>
                      <a:endParaRPr lang="zh-CN" altLang="en-US" sz="2400" b="1"/>
                    </a:p>
                  </a:txBody>
                  <a:tcPr anchor="ctr">
                    <a:noFill/>
                  </a:tcPr>
                </a:tc>
              </a:tr>
              <a:tr h="457200">
                <a:tc>
                  <a:txBody>
                    <a:bodyPr/>
                    <a:lstStyle/>
                    <a:p>
                      <a:pPr algn="ctr">
                        <a:buNone/>
                      </a:pPr>
                      <a:r>
                        <a:rPr lang="zh-CN" altLang="en-US" sz="2400" b="1">
                          <a:latin typeface="仿宋" panose="02010609060101010101" charset="-122"/>
                          <a:ea typeface="仿宋" panose="02010609060101010101" charset="-122"/>
                        </a:rPr>
                        <a:t>量水俯视读数</a:t>
                      </a:r>
                    </a:p>
                  </a:txBody>
                  <a:tcPr anchor="ctr">
                    <a:noFill/>
                  </a:tcPr>
                </a:tc>
                <a:tc>
                  <a:txBody>
                    <a:bodyPr/>
                    <a:lstStyle/>
                    <a:p>
                      <a:pPr algn="ctr">
                        <a:buNone/>
                      </a:pPr>
                      <a:r>
                        <a:rPr lang="en-US" altLang="zh-CN" sz="2400" b="1">
                          <a:latin typeface="仿宋" panose="02010609060101010101" charset="-122"/>
                          <a:ea typeface="仿宋" panose="02010609060101010101" charset="-122"/>
                          <a:cs typeface="仿宋" panose="02010609060101010101" charset="-122"/>
                        </a:rPr>
                        <a:t>m</a:t>
                      </a:r>
                      <a:r>
                        <a:rPr lang="zh-CN" altLang="en-US" sz="2400" b="1">
                          <a:latin typeface="仿宋" panose="02010609060101010101" charset="-122"/>
                          <a:ea typeface="仿宋" panose="02010609060101010101" charset="-122"/>
                          <a:cs typeface="仿宋" panose="02010609060101010101" charset="-122"/>
                        </a:rPr>
                        <a:t>溶剂</a:t>
                      </a:r>
                      <a:r>
                        <a:rPr lang="en-US" altLang="zh-CN" sz="2400" b="1">
                          <a:latin typeface="仿宋" panose="02010609060101010101" charset="-122"/>
                          <a:ea typeface="仿宋" panose="02010609060101010101" charset="-122"/>
                          <a:cs typeface="仿宋" panose="02010609060101010101" charset="-122"/>
                        </a:rPr>
                        <a:t>______</a:t>
                      </a:r>
                    </a:p>
                  </a:txBody>
                  <a:tcPr anchor="b">
                    <a:noFill/>
                  </a:tcPr>
                </a:tc>
                <a:tc>
                  <a:txBody>
                    <a:bodyPr/>
                    <a:lstStyle/>
                    <a:p>
                      <a:pPr algn="ctr">
                        <a:buNone/>
                      </a:pPr>
                      <a:endParaRPr lang="zh-CN" altLang="en-US" sz="2400" b="1"/>
                    </a:p>
                  </a:txBody>
                  <a:tcPr anchor="ctr">
                    <a:noFill/>
                  </a:tcPr>
                </a:tc>
              </a:tr>
              <a:tr h="333375">
                <a:tc>
                  <a:txBody>
                    <a:bodyPr/>
                    <a:lstStyle/>
                    <a:p>
                      <a:pPr algn="ctr">
                        <a:buNone/>
                      </a:pPr>
                      <a:r>
                        <a:rPr lang="zh-CN" altLang="en-US" sz="2400" b="1">
                          <a:latin typeface="仿宋" panose="02010609060101010101" charset="-122"/>
                          <a:ea typeface="仿宋" panose="02010609060101010101" charset="-122"/>
                        </a:rPr>
                        <a:t>装瓶时洒落</a:t>
                      </a:r>
                    </a:p>
                  </a:txBody>
                  <a:tcPr anchor="ctr">
                    <a:noFill/>
                  </a:tcPr>
                </a:tc>
                <a:tc>
                  <a:txBody>
                    <a:bodyPr/>
                    <a:lstStyle/>
                    <a:p>
                      <a:pPr algn="ctr">
                        <a:buNone/>
                      </a:pPr>
                      <a:r>
                        <a:rPr lang="en-US" altLang="zh-CN" sz="2400" b="1">
                          <a:latin typeface="仿宋" panose="02010609060101010101" charset="-122"/>
                          <a:ea typeface="仿宋" panose="02010609060101010101" charset="-122"/>
                          <a:cs typeface="仿宋" panose="02010609060101010101" charset="-122"/>
                          <a:sym typeface="+mn-ea"/>
                        </a:rPr>
                        <a:t>m</a:t>
                      </a:r>
                      <a:r>
                        <a:rPr lang="zh-CN" altLang="en-US" sz="2400" b="1">
                          <a:latin typeface="仿宋" panose="02010609060101010101" charset="-122"/>
                          <a:ea typeface="仿宋" panose="02010609060101010101" charset="-122"/>
                          <a:cs typeface="仿宋" panose="02010609060101010101" charset="-122"/>
                          <a:sym typeface="+mn-ea"/>
                        </a:rPr>
                        <a:t>溶液</a:t>
                      </a:r>
                      <a:r>
                        <a:rPr lang="en-US" altLang="zh-CN" sz="2400" b="1">
                          <a:latin typeface="仿宋" panose="02010609060101010101" charset="-122"/>
                          <a:ea typeface="仿宋" panose="02010609060101010101" charset="-122"/>
                          <a:cs typeface="仿宋" panose="02010609060101010101" charset="-122"/>
                          <a:sym typeface="+mn-ea"/>
                        </a:rPr>
                        <a:t>______</a:t>
                      </a:r>
                      <a:endParaRPr lang="en-US" altLang="zh-CN" sz="2400" b="1">
                        <a:latin typeface="仿宋" panose="02010609060101010101" charset="-122"/>
                        <a:ea typeface="仿宋" panose="02010609060101010101" charset="-122"/>
                        <a:cs typeface="仿宋" panose="02010609060101010101" charset="-122"/>
                      </a:endParaRPr>
                    </a:p>
                  </a:txBody>
                  <a:tcPr anchor="b">
                    <a:noFill/>
                  </a:tcPr>
                </a:tc>
                <a:tc>
                  <a:txBody>
                    <a:bodyPr/>
                    <a:lstStyle/>
                    <a:p>
                      <a:pPr algn="ctr">
                        <a:buNone/>
                      </a:pPr>
                      <a:endParaRPr lang="zh-CN" altLang="en-US" sz="2400" b="1"/>
                    </a:p>
                  </a:txBody>
                  <a:tcPr anchor="ctr">
                    <a:noFill/>
                  </a:tcPr>
                </a:tc>
              </a:tr>
            </a:tbl>
          </a:graphicData>
        </a:graphic>
      </p:graphicFrame>
      <p:sp>
        <p:nvSpPr>
          <p:cNvPr id="13" name="文本框 12"/>
          <p:cNvSpPr txBox="1"/>
          <p:nvPr/>
        </p:nvSpPr>
        <p:spPr>
          <a:xfrm>
            <a:off x="4495165" y="4772978"/>
            <a:ext cx="949325" cy="521970"/>
          </a:xfrm>
          <a:prstGeom prst="rect">
            <a:avLst/>
          </a:prstGeom>
          <a:noFill/>
          <a:ln w="9525">
            <a:noFill/>
          </a:ln>
        </p:spPr>
        <p:txBody>
          <a:bodyPr wrap="square" anchor="t">
            <a:spAutoFit/>
          </a:bodyPr>
          <a:lstStyle/>
          <a:p>
            <a:r>
              <a:rPr lang="zh-CN" altLang="en-US" sz="2800" b="1">
                <a:solidFill>
                  <a:srgbClr val="0000FF"/>
                </a:solidFill>
                <a:latin typeface="楷体" panose="02010609060101010101" charset="-122"/>
                <a:ea typeface="楷体" panose="02010609060101010101" charset="-122"/>
              </a:rPr>
              <a:t>偏小</a:t>
            </a:r>
          </a:p>
        </p:txBody>
      </p:sp>
      <p:sp>
        <p:nvSpPr>
          <p:cNvPr id="14" name="文本框 13"/>
          <p:cNvSpPr txBox="1"/>
          <p:nvPr/>
        </p:nvSpPr>
        <p:spPr>
          <a:xfrm>
            <a:off x="6224270" y="4773295"/>
            <a:ext cx="949325" cy="521970"/>
          </a:xfrm>
          <a:prstGeom prst="rect">
            <a:avLst/>
          </a:prstGeom>
          <a:noFill/>
          <a:ln w="9525">
            <a:noFill/>
          </a:ln>
        </p:spPr>
        <p:txBody>
          <a:bodyPr wrap="square" anchor="t">
            <a:spAutoFit/>
          </a:bodyPr>
          <a:lstStyle/>
          <a:p>
            <a:r>
              <a:rPr lang="zh-CN" altLang="en-US" sz="2800" b="1">
                <a:solidFill>
                  <a:srgbClr val="FF0000"/>
                </a:solidFill>
                <a:latin typeface="楷体" panose="02010609060101010101" charset="-122"/>
                <a:ea typeface="楷体" panose="02010609060101010101" charset="-122"/>
              </a:rPr>
              <a:t>偏小</a:t>
            </a:r>
          </a:p>
        </p:txBody>
      </p:sp>
      <p:sp>
        <p:nvSpPr>
          <p:cNvPr id="15" name="文本框 14"/>
          <p:cNvSpPr txBox="1"/>
          <p:nvPr/>
        </p:nvSpPr>
        <p:spPr>
          <a:xfrm>
            <a:off x="4494848" y="5203825"/>
            <a:ext cx="949325" cy="521970"/>
          </a:xfrm>
          <a:prstGeom prst="rect">
            <a:avLst/>
          </a:prstGeom>
          <a:noFill/>
          <a:ln w="9525">
            <a:noFill/>
          </a:ln>
        </p:spPr>
        <p:txBody>
          <a:bodyPr wrap="square" anchor="t">
            <a:spAutoFit/>
          </a:bodyPr>
          <a:lstStyle/>
          <a:p>
            <a:r>
              <a:rPr lang="zh-CN" altLang="en-US" sz="2800" b="1">
                <a:solidFill>
                  <a:srgbClr val="0000FF"/>
                </a:solidFill>
                <a:latin typeface="楷体" panose="02010609060101010101" charset="-122"/>
                <a:ea typeface="楷体" panose="02010609060101010101" charset="-122"/>
              </a:rPr>
              <a:t>偏大</a:t>
            </a:r>
          </a:p>
        </p:txBody>
      </p:sp>
      <p:sp>
        <p:nvSpPr>
          <p:cNvPr id="16" name="文本框 15"/>
          <p:cNvSpPr txBox="1"/>
          <p:nvPr/>
        </p:nvSpPr>
        <p:spPr>
          <a:xfrm>
            <a:off x="6223953" y="5295265"/>
            <a:ext cx="949325" cy="521970"/>
          </a:xfrm>
          <a:prstGeom prst="rect">
            <a:avLst/>
          </a:prstGeom>
          <a:noFill/>
          <a:ln w="9525">
            <a:noFill/>
          </a:ln>
        </p:spPr>
        <p:txBody>
          <a:bodyPr wrap="square" anchor="t">
            <a:spAutoFit/>
          </a:bodyPr>
          <a:lstStyle/>
          <a:p>
            <a:r>
              <a:rPr lang="zh-CN" altLang="en-US" sz="2800" b="1">
                <a:solidFill>
                  <a:srgbClr val="FF0000"/>
                </a:solidFill>
                <a:latin typeface="楷体" panose="02010609060101010101" charset="-122"/>
                <a:ea typeface="楷体" panose="02010609060101010101" charset="-122"/>
              </a:rPr>
              <a:t>偏小</a:t>
            </a:r>
          </a:p>
        </p:txBody>
      </p:sp>
      <p:sp>
        <p:nvSpPr>
          <p:cNvPr id="17" name="文本框 16"/>
          <p:cNvSpPr txBox="1"/>
          <p:nvPr/>
        </p:nvSpPr>
        <p:spPr>
          <a:xfrm>
            <a:off x="4494848" y="5663565"/>
            <a:ext cx="949325" cy="521970"/>
          </a:xfrm>
          <a:prstGeom prst="rect">
            <a:avLst/>
          </a:prstGeom>
          <a:noFill/>
          <a:ln w="9525">
            <a:noFill/>
          </a:ln>
        </p:spPr>
        <p:txBody>
          <a:bodyPr wrap="square" anchor="t">
            <a:spAutoFit/>
          </a:bodyPr>
          <a:lstStyle/>
          <a:p>
            <a:r>
              <a:rPr lang="zh-CN" altLang="en-US" sz="2800" b="1">
                <a:solidFill>
                  <a:srgbClr val="0000FF"/>
                </a:solidFill>
                <a:latin typeface="楷体" panose="02010609060101010101" charset="-122"/>
                <a:ea typeface="楷体" panose="02010609060101010101" charset="-122"/>
              </a:rPr>
              <a:t>偏小</a:t>
            </a:r>
          </a:p>
        </p:txBody>
      </p:sp>
      <p:sp>
        <p:nvSpPr>
          <p:cNvPr id="18" name="文本框 17"/>
          <p:cNvSpPr txBox="1"/>
          <p:nvPr/>
        </p:nvSpPr>
        <p:spPr>
          <a:xfrm>
            <a:off x="6224270" y="5725795"/>
            <a:ext cx="949325" cy="521970"/>
          </a:xfrm>
          <a:prstGeom prst="rect">
            <a:avLst/>
          </a:prstGeom>
          <a:noFill/>
          <a:ln w="9525">
            <a:noFill/>
          </a:ln>
        </p:spPr>
        <p:txBody>
          <a:bodyPr wrap="square" anchor="t">
            <a:spAutoFit/>
          </a:bodyPr>
          <a:lstStyle/>
          <a:p>
            <a:r>
              <a:rPr lang="zh-CN" altLang="en-US" sz="2800" b="1">
                <a:solidFill>
                  <a:srgbClr val="FF0000"/>
                </a:solidFill>
                <a:latin typeface="楷体" panose="02010609060101010101" charset="-122"/>
                <a:ea typeface="楷体" panose="02010609060101010101" charset="-122"/>
              </a:rPr>
              <a:t>偏大</a:t>
            </a:r>
          </a:p>
        </p:txBody>
      </p:sp>
      <p:sp>
        <p:nvSpPr>
          <p:cNvPr id="24" name="文本框 23"/>
          <p:cNvSpPr txBox="1"/>
          <p:nvPr/>
        </p:nvSpPr>
        <p:spPr>
          <a:xfrm>
            <a:off x="4494848" y="6116320"/>
            <a:ext cx="949325" cy="521970"/>
          </a:xfrm>
          <a:prstGeom prst="rect">
            <a:avLst/>
          </a:prstGeom>
          <a:noFill/>
          <a:ln w="9525">
            <a:noFill/>
          </a:ln>
        </p:spPr>
        <p:txBody>
          <a:bodyPr wrap="square" anchor="t">
            <a:spAutoFit/>
          </a:bodyPr>
          <a:lstStyle/>
          <a:p>
            <a:r>
              <a:rPr lang="zh-CN" altLang="en-US" sz="2800" b="1">
                <a:solidFill>
                  <a:srgbClr val="0000FF"/>
                </a:solidFill>
                <a:latin typeface="楷体" panose="02010609060101010101" charset="-122"/>
                <a:ea typeface="楷体" panose="02010609060101010101" charset="-122"/>
              </a:rPr>
              <a:t>减小</a:t>
            </a:r>
          </a:p>
        </p:txBody>
      </p:sp>
      <p:sp>
        <p:nvSpPr>
          <p:cNvPr id="25" name="文本框 24"/>
          <p:cNvSpPr txBox="1"/>
          <p:nvPr/>
        </p:nvSpPr>
        <p:spPr>
          <a:xfrm>
            <a:off x="6224270" y="6185535"/>
            <a:ext cx="949325" cy="521970"/>
          </a:xfrm>
          <a:prstGeom prst="rect">
            <a:avLst/>
          </a:prstGeom>
          <a:noFill/>
          <a:ln w="9525">
            <a:noFill/>
          </a:ln>
        </p:spPr>
        <p:txBody>
          <a:bodyPr wrap="square" anchor="t">
            <a:spAutoFit/>
          </a:bodyPr>
          <a:lstStyle/>
          <a:p>
            <a:r>
              <a:rPr lang="zh-CN" altLang="en-US" sz="2800" b="1">
                <a:solidFill>
                  <a:srgbClr val="FF0000"/>
                </a:solidFill>
                <a:latin typeface="楷体" panose="02010609060101010101" charset="-122"/>
                <a:ea typeface="楷体" panose="02010609060101010101" charset="-122"/>
              </a:rPr>
              <a:t>不变</a:t>
            </a:r>
          </a:p>
        </p:txBody>
      </p:sp>
      <p:sp>
        <p:nvSpPr>
          <p:cNvPr id="5" name="文本框 4"/>
          <p:cNvSpPr txBox="1"/>
          <p:nvPr/>
        </p:nvSpPr>
        <p:spPr>
          <a:xfrm>
            <a:off x="2622550" y="1497965"/>
            <a:ext cx="963930" cy="521970"/>
          </a:xfrm>
          <a:prstGeom prst="rect">
            <a:avLst/>
          </a:prstGeom>
          <a:noFill/>
          <a:ln w="9525">
            <a:noFill/>
          </a:ln>
        </p:spPr>
        <p:txBody>
          <a:bodyPr wrap="square" anchor="t">
            <a:spAutoFit/>
          </a:bodyPr>
          <a:lstStyle/>
          <a:p>
            <a:r>
              <a:rPr lang="zh-CN" altLang="en-US" sz="2800" b="1">
                <a:solidFill>
                  <a:srgbClr val="FF0066"/>
                </a:solidFill>
                <a:latin typeface="仿宋" panose="02010609060101010101" charset="-122"/>
                <a:ea typeface="仿宋" panose="02010609060101010101" charset="-122"/>
                <a:sym typeface="+mn-ea"/>
              </a:rPr>
              <a:t>计算</a:t>
            </a:r>
            <a:endParaRPr lang="zh-CN" altLang="en-US" sz="2800" b="1">
              <a:solidFill>
                <a:srgbClr val="0000FF"/>
              </a:solidFill>
              <a:latin typeface="楷体" panose="02010609060101010101" charset="-122"/>
              <a:ea typeface="楷体" panose="02010609060101010101" charset="-122"/>
            </a:endParaRPr>
          </a:p>
        </p:txBody>
      </p:sp>
      <p:sp>
        <p:nvSpPr>
          <p:cNvPr id="6" name="文本框 5"/>
          <p:cNvSpPr txBox="1"/>
          <p:nvPr/>
        </p:nvSpPr>
        <p:spPr>
          <a:xfrm>
            <a:off x="4010025" y="1529080"/>
            <a:ext cx="963930" cy="521970"/>
          </a:xfrm>
          <a:prstGeom prst="rect">
            <a:avLst/>
          </a:prstGeom>
          <a:noFill/>
          <a:ln w="9525">
            <a:noFill/>
          </a:ln>
        </p:spPr>
        <p:txBody>
          <a:bodyPr wrap="square" anchor="t">
            <a:spAutoFit/>
          </a:bodyPr>
          <a:lstStyle/>
          <a:p>
            <a:r>
              <a:rPr lang="zh-CN" altLang="en-US" sz="2800" b="1" dirty="0">
                <a:solidFill>
                  <a:srgbClr val="FF0066"/>
                </a:solidFill>
                <a:latin typeface="仿宋" panose="02010609060101010101" charset="-122"/>
                <a:ea typeface="仿宋" panose="02010609060101010101" charset="-122"/>
                <a:sym typeface="+mn-ea"/>
              </a:rPr>
              <a:t>称量</a:t>
            </a:r>
            <a:endParaRPr lang="zh-CN" altLang="en-US" sz="2800" b="1">
              <a:solidFill>
                <a:srgbClr val="0000FF"/>
              </a:solidFill>
              <a:latin typeface="楷体" panose="02010609060101010101" charset="-122"/>
              <a:ea typeface="楷体" panose="02010609060101010101" charset="-122"/>
            </a:endParaRPr>
          </a:p>
        </p:txBody>
      </p:sp>
      <p:sp>
        <p:nvSpPr>
          <p:cNvPr id="7" name="文本框 6"/>
          <p:cNvSpPr txBox="1"/>
          <p:nvPr/>
        </p:nvSpPr>
        <p:spPr>
          <a:xfrm>
            <a:off x="5274945" y="1520190"/>
            <a:ext cx="963930" cy="521970"/>
          </a:xfrm>
          <a:prstGeom prst="rect">
            <a:avLst/>
          </a:prstGeom>
          <a:noFill/>
          <a:ln w="9525">
            <a:noFill/>
          </a:ln>
        </p:spPr>
        <p:txBody>
          <a:bodyPr wrap="square" anchor="t">
            <a:spAutoFit/>
          </a:bodyPr>
          <a:lstStyle/>
          <a:p>
            <a:r>
              <a:rPr lang="zh-CN" altLang="en-US" sz="2800" b="1" dirty="0">
                <a:solidFill>
                  <a:srgbClr val="FF0066"/>
                </a:solidFill>
                <a:latin typeface="仿宋" panose="02010609060101010101" charset="-122"/>
                <a:ea typeface="仿宋" panose="02010609060101010101" charset="-122"/>
                <a:sym typeface="+mn-ea"/>
              </a:rPr>
              <a:t>量取</a:t>
            </a:r>
            <a:endParaRPr lang="zh-CN" altLang="en-US" sz="2800" b="1">
              <a:solidFill>
                <a:srgbClr val="0000FF"/>
              </a:solidFill>
              <a:latin typeface="楷体" panose="02010609060101010101" charset="-122"/>
              <a:ea typeface="楷体" panose="02010609060101010101" charset="-122"/>
            </a:endParaRPr>
          </a:p>
        </p:txBody>
      </p:sp>
      <p:sp>
        <p:nvSpPr>
          <p:cNvPr id="8" name="文本框 7"/>
          <p:cNvSpPr txBox="1"/>
          <p:nvPr/>
        </p:nvSpPr>
        <p:spPr>
          <a:xfrm>
            <a:off x="6651625" y="1515110"/>
            <a:ext cx="963930" cy="521970"/>
          </a:xfrm>
          <a:prstGeom prst="rect">
            <a:avLst/>
          </a:prstGeom>
          <a:noFill/>
          <a:ln w="9525">
            <a:noFill/>
          </a:ln>
        </p:spPr>
        <p:txBody>
          <a:bodyPr wrap="square" anchor="t">
            <a:spAutoFit/>
          </a:bodyPr>
          <a:lstStyle/>
          <a:p>
            <a:r>
              <a:rPr lang="zh-CN" altLang="en-US" sz="2800" b="1" dirty="0">
                <a:solidFill>
                  <a:srgbClr val="FF0066"/>
                </a:solidFill>
                <a:latin typeface="仿宋" panose="02010609060101010101" charset="-122"/>
                <a:ea typeface="仿宋" panose="02010609060101010101" charset="-122"/>
                <a:sym typeface="+mn-ea"/>
              </a:rPr>
              <a:t>溶解</a:t>
            </a:r>
            <a:endParaRPr lang="zh-CN" altLang="en-US" sz="2800" b="1">
              <a:solidFill>
                <a:srgbClr val="0000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dissolve">
                                      <p:cBhvr>
                                        <p:cTn id="27" dur="500"/>
                                        <p:tgtEl>
                                          <p:spTgt spid="820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07"/>
                                        </p:tgtEl>
                                        <p:attrNameLst>
                                          <p:attrName>style.visibility</p:attrName>
                                        </p:attrNameLst>
                                      </p:cBhvr>
                                      <p:to>
                                        <p:strVal val="visible"/>
                                      </p:to>
                                    </p:set>
                                    <p:animEffect transition="in" filter="dissolve">
                                      <p:cBhvr>
                                        <p:cTn id="32" dur="500"/>
                                        <p:tgtEl>
                                          <p:spTgt spid="820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Par">
                                  <p:stCondLst>
                                    <p:cond delay="0"/>
                                  </p:stCondLst>
                                  <p:childTnLst>
                                    <p:set>
                                      <p:cBhvr>
                                        <p:cTn id="36" dur="500"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08"/>
                                        </p:tgtEl>
                                        <p:attrNameLst>
                                          <p:attrName>style.visibility</p:attrName>
                                        </p:attrNameLst>
                                      </p:cBhvr>
                                      <p:to>
                                        <p:strVal val="visible"/>
                                      </p:to>
                                    </p:set>
                                    <p:animEffect transition="in" filter="dissolve">
                                      <p:cBhvr>
                                        <p:cTn id="42" dur="500"/>
                                        <p:tgtEl>
                                          <p:spTgt spid="820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09"/>
                                        </p:tgtEl>
                                        <p:attrNameLst>
                                          <p:attrName>style.visibility</p:attrName>
                                        </p:attrNameLst>
                                      </p:cBhvr>
                                      <p:to>
                                        <p:strVal val="visible"/>
                                      </p:to>
                                    </p:set>
                                    <p:animEffect transition="in" filter="dissolve">
                                      <p:cBhvr>
                                        <p:cTn id="47" dur="500"/>
                                        <p:tgtEl>
                                          <p:spTgt spid="8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p:bldP spid="8207" grpId="0"/>
      <p:bldP spid="8208" grpId="0"/>
      <p:bldP spid="8209" grpId="0"/>
      <p:bldP spid="2" grpId="0"/>
      <p:bldP spid="13" grpId="0"/>
      <p:bldP spid="14" grpId="0"/>
      <p:bldP spid="15" grpId="0"/>
      <p:bldP spid="16" grpId="0"/>
      <p:bldP spid="17" grpId="0"/>
      <p:bldP spid="18" grpId="0"/>
      <p:bldP spid="24" grpId="0"/>
      <p:bldP spid="25"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0070" y="1913890"/>
            <a:ext cx="6183630" cy="521970"/>
          </a:xfrm>
          <a:prstGeom prst="rect">
            <a:avLst/>
          </a:prstGeom>
          <a:noFill/>
          <a:ln w="9525">
            <a:noFill/>
          </a:ln>
        </p:spPr>
        <p:txBody>
          <a:bodyPr wrap="square" anchor="t">
            <a:spAutoFit/>
          </a:bodyPr>
          <a:lstStyle/>
          <a:p>
            <a:pPr>
              <a:spcBef>
                <a:spcPct val="50000"/>
              </a:spcBef>
            </a:pPr>
            <a:r>
              <a:rPr lang="en-US" altLang="zh-CN" sz="2800" b="1" dirty="0">
                <a:solidFill>
                  <a:srgbClr val="FF0000"/>
                </a:solidFill>
                <a:latin typeface="仿宋" panose="02010609060101010101" charset="-122"/>
                <a:ea typeface="仿宋" panose="02010609060101010101" charset="-122"/>
                <a:cs typeface="仿宋" panose="02010609060101010101" charset="-122"/>
              </a:rPr>
              <a:t>(1)</a:t>
            </a:r>
            <a:r>
              <a:rPr lang="zh-CN" altLang="en-US" sz="2800" b="1" dirty="0">
                <a:solidFill>
                  <a:srgbClr val="FF0000"/>
                </a:solidFill>
                <a:latin typeface="仿宋" panose="02010609060101010101" charset="-122"/>
                <a:ea typeface="仿宋" panose="02010609060101010101" charset="-122"/>
                <a:cs typeface="仿宋" panose="02010609060101010101" charset="-122"/>
              </a:rPr>
              <a:t>原理：</a:t>
            </a:r>
            <a:r>
              <a:rPr lang="zh-CN" altLang="en-US" sz="2800" b="1" dirty="0">
                <a:latin typeface="仿宋" panose="02010609060101010101" charset="-122"/>
                <a:ea typeface="仿宋" panose="02010609060101010101" charset="-122"/>
                <a:cs typeface="仿宋" panose="02010609060101010101" charset="-122"/>
                <a:sym typeface="+mn-ea"/>
              </a:rPr>
              <a:t>稀释前后，</a:t>
            </a:r>
            <a:r>
              <a:rPr lang="zh-CN" altLang="en-US" sz="2800" b="1" u="sng" dirty="0">
                <a:latin typeface="仿宋" panose="02010609060101010101" charset="-122"/>
                <a:ea typeface="仿宋" panose="02010609060101010101" charset="-122"/>
                <a:cs typeface="仿宋" panose="02010609060101010101" charset="-122"/>
                <a:sym typeface="+mn-ea"/>
              </a:rPr>
              <a:t>    </a:t>
            </a:r>
            <a:r>
              <a:rPr lang="zh-CN" altLang="en-US" sz="2800" b="1" dirty="0">
                <a:latin typeface="仿宋" panose="02010609060101010101" charset="-122"/>
                <a:ea typeface="仿宋" panose="02010609060101010101" charset="-122"/>
                <a:cs typeface="仿宋" panose="02010609060101010101" charset="-122"/>
                <a:sym typeface="+mn-ea"/>
              </a:rPr>
              <a:t>质量不变</a:t>
            </a:r>
            <a:endParaRPr lang="zh-CN" altLang="en-US" sz="2800" b="1" dirty="0">
              <a:solidFill>
                <a:srgbClr val="FF3300"/>
              </a:solidFill>
              <a:latin typeface="仿宋" panose="02010609060101010101" charset="-122"/>
              <a:ea typeface="仿宋" panose="02010609060101010101" charset="-122"/>
              <a:cs typeface="仿宋" panose="02010609060101010101" charset="-122"/>
            </a:endParaRPr>
          </a:p>
        </p:txBody>
      </p:sp>
      <p:sp>
        <p:nvSpPr>
          <p:cNvPr id="33795" name="文本框 2"/>
          <p:cNvSpPr txBox="1"/>
          <p:nvPr/>
        </p:nvSpPr>
        <p:spPr>
          <a:xfrm>
            <a:off x="1663700" y="196850"/>
            <a:ext cx="2309813" cy="583565"/>
          </a:xfrm>
          <a:prstGeom prst="rect">
            <a:avLst/>
          </a:prstGeom>
          <a:noFill/>
          <a:ln w="9525">
            <a:noFill/>
          </a:ln>
        </p:spPr>
        <p:txBody>
          <a:bodyPr wrap="square" anchor="t">
            <a:spAutoFit/>
          </a:bodyPr>
          <a:lstStyle/>
          <a:p>
            <a:r>
              <a:rPr lang="zh-CN" altLang="en-US" sz="3200" b="1">
                <a:solidFill>
                  <a:schemeClr val="bg1"/>
                </a:solidFill>
                <a:latin typeface="华文中宋" panose="02010600040101010101" charset="-122"/>
                <a:ea typeface="华文中宋" panose="02010600040101010101" charset="-122"/>
              </a:rPr>
              <a:t>溶液的浓度</a:t>
            </a:r>
          </a:p>
        </p:txBody>
      </p:sp>
      <p:sp>
        <p:nvSpPr>
          <p:cNvPr id="13315" name="矩形 13314"/>
          <p:cNvSpPr/>
          <p:nvPr/>
        </p:nvSpPr>
        <p:spPr>
          <a:xfrm>
            <a:off x="972503" y="2435543"/>
            <a:ext cx="7705725" cy="1076325"/>
          </a:xfrm>
          <a:prstGeom prst="rect">
            <a:avLst/>
          </a:prstGeom>
          <a:noFill/>
          <a:ln w="9525">
            <a:noFill/>
          </a:ln>
        </p:spPr>
        <p:txBody>
          <a:bodyPr>
            <a:spAutoFit/>
          </a:bodyPr>
          <a:lstStyle/>
          <a:p>
            <a:pPr fontAlgn="base"/>
            <a:r>
              <a:rPr lang="zh-CN" altLang="en-US" sz="2800" b="1" strike="noStrike" noProof="1">
                <a:solidFill>
                  <a:srgbClr val="009900"/>
                </a:solidFill>
                <a:latin typeface="仿宋" panose="02010609060101010101" charset="-122"/>
                <a:ea typeface="仿宋" panose="02010609060101010101" charset="-122"/>
                <a:cs typeface="+mn-cs"/>
              </a:rPr>
              <a:t>稀释公式：</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rPr>
              <a:t>m</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rPr>
              <a:t>浓</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rPr>
              <a:t>×c</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rPr>
              <a:t>浓</a:t>
            </a:r>
            <a:r>
              <a:rPr lang="en-US" altLang="x-none" sz="3200" b="1" strike="noStrike" baseline="-25000" noProof="1">
                <a:solidFill>
                  <a:srgbClr val="0000FF"/>
                </a:solidFill>
                <a:latin typeface="楷体" panose="02010609060101010101" charset="-122"/>
                <a:ea typeface="楷体" panose="02010609060101010101" charset="-122"/>
                <a:cs typeface="楷体" panose="02010609060101010101" charset="-122"/>
              </a:rPr>
              <a:t>%</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rPr>
              <a:t> = m</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rPr>
              <a:t>稀</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rPr>
              <a:t>×c</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rPr>
              <a:t>稀</a:t>
            </a:r>
            <a:r>
              <a:rPr lang="en-US" altLang="x-none" sz="3200" b="1" strike="noStrike" baseline="-25000" noProof="1">
                <a:solidFill>
                  <a:srgbClr val="0000FF"/>
                </a:solidFill>
                <a:latin typeface="楷体" panose="02010609060101010101" charset="-122"/>
                <a:ea typeface="楷体" panose="02010609060101010101" charset="-122"/>
                <a:cs typeface="楷体" panose="02010609060101010101" charset="-122"/>
              </a:rPr>
              <a:t>%</a:t>
            </a:r>
            <a:endParaRPr lang="en-US" altLang="x-none" sz="3200" b="1" strike="noStrike" noProof="1">
              <a:solidFill>
                <a:srgbClr val="0000FF"/>
              </a:solidFill>
              <a:latin typeface="楷体" panose="02010609060101010101" charset="-122"/>
              <a:ea typeface="楷体" panose="02010609060101010101" charset="-122"/>
              <a:cs typeface="楷体" panose="02010609060101010101" charset="-122"/>
            </a:endParaRPr>
          </a:p>
          <a:p>
            <a:pPr fontAlgn="base"/>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rPr>
              <a:t>                 =(</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sym typeface="+mn-ea"/>
              </a:rPr>
              <a:t>m</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sym typeface="+mn-ea"/>
              </a:rPr>
              <a:t>浓</a:t>
            </a:r>
            <a:r>
              <a:rPr lang="en-US" altLang="zh-CN" sz="3200" b="1" strike="noStrike" noProof="1">
                <a:solidFill>
                  <a:srgbClr val="0000FF"/>
                </a:solidFill>
                <a:latin typeface="楷体" panose="02010609060101010101" charset="-122"/>
                <a:ea typeface="楷体" panose="02010609060101010101" charset="-122"/>
                <a:cs typeface="楷体" panose="02010609060101010101" charset="-122"/>
                <a:sym typeface="+mn-ea"/>
              </a:rPr>
              <a:t>+</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sym typeface="+mn-ea"/>
              </a:rPr>
              <a:t>m</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sym typeface="+mn-ea"/>
              </a:rPr>
              <a:t>水</a:t>
            </a:r>
            <a:r>
              <a:rPr lang="en-US" altLang="zh-CN" sz="3200" b="1" strike="noStrike" noProof="1">
                <a:solidFill>
                  <a:srgbClr val="0000FF"/>
                </a:solidFill>
                <a:latin typeface="楷体" panose="02010609060101010101" charset="-122"/>
                <a:ea typeface="楷体" panose="02010609060101010101" charset="-122"/>
                <a:cs typeface="楷体" panose="02010609060101010101" charset="-122"/>
                <a:sym typeface="+mn-ea"/>
              </a:rPr>
              <a:t>)</a:t>
            </a:r>
            <a:r>
              <a:rPr lang="en-US" altLang="x-none" sz="3200" b="1" strike="noStrike" noProof="1">
                <a:solidFill>
                  <a:srgbClr val="0000FF"/>
                </a:solidFill>
                <a:latin typeface="楷体" panose="02010609060101010101" charset="-122"/>
                <a:ea typeface="楷体" panose="02010609060101010101" charset="-122"/>
                <a:cs typeface="楷体" panose="02010609060101010101" charset="-122"/>
                <a:sym typeface="+mn-ea"/>
              </a:rPr>
              <a:t>×c</a:t>
            </a:r>
            <a:r>
              <a:rPr lang="zh-CN" altLang="en-US" sz="3200" b="1" strike="noStrike" baseline="-25000" noProof="1">
                <a:solidFill>
                  <a:srgbClr val="0000FF"/>
                </a:solidFill>
                <a:latin typeface="楷体" panose="02010609060101010101" charset="-122"/>
                <a:ea typeface="楷体" panose="02010609060101010101" charset="-122"/>
                <a:cs typeface="楷体" panose="02010609060101010101" charset="-122"/>
                <a:sym typeface="+mn-ea"/>
              </a:rPr>
              <a:t>稀</a:t>
            </a:r>
            <a:r>
              <a:rPr lang="en-US" altLang="x-none" sz="3200" b="1" strike="noStrike" baseline="-25000" noProof="1">
                <a:solidFill>
                  <a:srgbClr val="0000FF"/>
                </a:solidFill>
                <a:latin typeface="楷体" panose="02010609060101010101" charset="-122"/>
                <a:ea typeface="楷体" panose="02010609060101010101" charset="-122"/>
                <a:cs typeface="楷体" panose="02010609060101010101" charset="-122"/>
                <a:sym typeface="+mn-ea"/>
              </a:rPr>
              <a:t>%</a:t>
            </a:r>
          </a:p>
        </p:txBody>
      </p:sp>
      <p:sp>
        <p:nvSpPr>
          <p:cNvPr id="6" name="文本框 5"/>
          <p:cNvSpPr txBox="1"/>
          <p:nvPr/>
        </p:nvSpPr>
        <p:spPr>
          <a:xfrm>
            <a:off x="3983355" y="1898650"/>
            <a:ext cx="950913" cy="521970"/>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楷体" panose="02010609060101010101" charset="-122"/>
                <a:ea typeface="楷体" panose="02010609060101010101" charset="-122"/>
              </a:rPr>
              <a:t>溶质</a:t>
            </a:r>
          </a:p>
        </p:txBody>
      </p:sp>
      <p:sp>
        <p:nvSpPr>
          <p:cNvPr id="3" name="文本框 2"/>
          <p:cNvSpPr txBox="1"/>
          <p:nvPr/>
        </p:nvSpPr>
        <p:spPr>
          <a:xfrm>
            <a:off x="1032510" y="873760"/>
            <a:ext cx="2940685" cy="521970"/>
          </a:xfrm>
          <a:prstGeom prst="rect">
            <a:avLst/>
          </a:prstGeom>
          <a:noFill/>
        </p:spPr>
        <p:txBody>
          <a:bodyPr wrap="square" rtlCol="0">
            <a:spAutoFit/>
          </a:bodyPr>
          <a:lstStyle/>
          <a:p>
            <a:r>
              <a:rPr lang="en-US" altLang="zh-CN" sz="2800" b="1">
                <a:latin typeface="黑体" panose="02010609060101010101" pitchFamily="2" charset="-122"/>
                <a:ea typeface="黑体" panose="02010609060101010101" pitchFamily="2" charset="-122"/>
                <a:cs typeface="黑体" panose="02010609060101010101" pitchFamily="2" charset="-122"/>
              </a:rPr>
              <a:t>2.</a:t>
            </a:r>
            <a:r>
              <a:rPr lang="zh-CN" altLang="en-US" sz="2800" b="1">
                <a:latin typeface="黑体" panose="02010609060101010101" pitchFamily="2" charset="-122"/>
                <a:ea typeface="黑体" panose="02010609060101010101" pitchFamily="2" charset="-122"/>
                <a:cs typeface="黑体" panose="02010609060101010101" pitchFamily="2" charset="-122"/>
              </a:rPr>
              <a:t>稀释浓溶液法</a:t>
            </a:r>
          </a:p>
        </p:txBody>
      </p:sp>
      <p:sp>
        <p:nvSpPr>
          <p:cNvPr id="7" name="文本框 6"/>
          <p:cNvSpPr txBox="1"/>
          <p:nvPr/>
        </p:nvSpPr>
        <p:spPr>
          <a:xfrm>
            <a:off x="560070" y="3704590"/>
            <a:ext cx="6447155" cy="521970"/>
          </a:xfrm>
          <a:prstGeom prst="rect">
            <a:avLst/>
          </a:prstGeom>
          <a:noFill/>
        </p:spPr>
        <p:txBody>
          <a:bodyPr wrap="square" rtlCol="0">
            <a:spAutoFit/>
          </a:bodyPr>
          <a:lstStyle/>
          <a:p>
            <a:r>
              <a:rPr lang="en-US" altLang="zh-CN" sz="2800" b="1">
                <a:latin typeface="仿宋" panose="02010609060101010101" charset="-122"/>
                <a:ea typeface="仿宋" panose="02010609060101010101" charset="-122"/>
                <a:cs typeface="仿宋" panose="02010609060101010101" charset="-122"/>
              </a:rPr>
              <a:t>(2)</a:t>
            </a:r>
            <a:r>
              <a:rPr lang="zh-CN" altLang="en-US" sz="2800" b="1">
                <a:latin typeface="仿宋" panose="02010609060101010101" charset="-122"/>
                <a:ea typeface="仿宋" panose="02010609060101010101" charset="-122"/>
                <a:cs typeface="仿宋" panose="02010609060101010101" charset="-122"/>
              </a:rPr>
              <a:t>步骤</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①</a:t>
            </a:r>
            <a:r>
              <a:rPr lang="en-US" altLang="zh-CN" sz="2800" b="1">
                <a:latin typeface="仿宋" panose="02010609060101010101" charset="-122"/>
                <a:ea typeface="仿宋" panose="02010609060101010101" charset="-122"/>
                <a:cs typeface="仿宋" panose="02010609060101010101" charset="-122"/>
              </a:rPr>
              <a:t>_______</a:t>
            </a:r>
            <a:r>
              <a:rPr lang="zh-CN" altLang="en-US" sz="2800" b="1">
                <a:latin typeface="仿宋" panose="02010609060101010101" charset="-122"/>
                <a:ea typeface="仿宋" panose="02010609060101010101" charset="-122"/>
                <a:cs typeface="仿宋" panose="02010609060101010101" charset="-122"/>
              </a:rPr>
              <a:t>②</a:t>
            </a:r>
            <a:r>
              <a:rPr lang="en-US" altLang="zh-CN" sz="2800" b="1">
                <a:latin typeface="仿宋" panose="02010609060101010101" charset="-122"/>
                <a:ea typeface="仿宋" panose="02010609060101010101" charset="-122"/>
                <a:cs typeface="仿宋" panose="02010609060101010101" charset="-122"/>
              </a:rPr>
              <a:t>______</a:t>
            </a:r>
            <a:r>
              <a:rPr lang="zh-CN" altLang="en-US" sz="2800" b="1">
                <a:latin typeface="仿宋" panose="02010609060101010101" charset="-122"/>
                <a:ea typeface="仿宋" panose="02010609060101010101" charset="-122"/>
                <a:cs typeface="仿宋" panose="02010609060101010101" charset="-122"/>
              </a:rPr>
              <a:t>③</a:t>
            </a:r>
            <a:r>
              <a:rPr lang="en-US" altLang="zh-CN" sz="2800" b="1">
                <a:latin typeface="仿宋" panose="02010609060101010101" charset="-122"/>
                <a:ea typeface="仿宋" panose="02010609060101010101" charset="-122"/>
                <a:cs typeface="仿宋" panose="02010609060101010101" charset="-122"/>
              </a:rPr>
              <a:t>______</a:t>
            </a:r>
          </a:p>
        </p:txBody>
      </p:sp>
      <p:sp>
        <p:nvSpPr>
          <p:cNvPr id="4" name="文本框 3"/>
          <p:cNvSpPr txBox="1"/>
          <p:nvPr/>
        </p:nvSpPr>
        <p:spPr>
          <a:xfrm>
            <a:off x="685800" y="4226560"/>
            <a:ext cx="8280400" cy="2461260"/>
          </a:xfrm>
          <a:prstGeom prst="rect">
            <a:avLst/>
          </a:prstGeom>
          <a:noFill/>
          <a:ln w="9525">
            <a:noFill/>
          </a:ln>
        </p:spPr>
        <p:txBody>
          <a:bodyPr wrap="square" anchor="t">
            <a:spAutoFit/>
          </a:bodyPr>
          <a:lstStyle/>
          <a:p>
            <a:pPr>
              <a:spcBef>
                <a:spcPct val="50000"/>
              </a:spcBef>
            </a:pPr>
            <a:r>
              <a:rPr lang="en-US" altLang="zh-CN" sz="2800" b="1">
                <a:latin typeface="仿宋" panose="02010609060101010101" charset="-122"/>
                <a:ea typeface="仿宋" panose="02010609060101010101" charset="-122"/>
                <a:cs typeface="仿宋" panose="02010609060101010101" charset="-122"/>
              </a:rPr>
              <a:t>⑴</a:t>
            </a:r>
            <a:r>
              <a:rPr lang="zh-CN" altLang="en-US" sz="2800" b="1">
                <a:solidFill>
                  <a:srgbClr val="FF0066"/>
                </a:solidFill>
                <a:latin typeface="仿宋" panose="02010609060101010101" charset="-122"/>
                <a:ea typeface="仿宋" panose="02010609060101010101" charset="-122"/>
                <a:cs typeface="仿宋" panose="02010609060101010101" charset="-122"/>
              </a:rPr>
              <a:t>计算</a:t>
            </a:r>
            <a:r>
              <a:rPr lang="en-US" altLang="zh-CN" sz="2800" b="1">
                <a:solidFill>
                  <a:srgbClr val="FF0066"/>
                </a:solidFill>
                <a:latin typeface="仿宋" panose="02010609060101010101" charset="-122"/>
                <a:ea typeface="仿宋" panose="02010609060101010101" charset="-122"/>
                <a:cs typeface="仿宋" panose="02010609060101010101" charset="-122"/>
              </a:rPr>
              <a:t>:</a:t>
            </a:r>
            <a:r>
              <a:rPr lang="en-US" altLang="zh-CN" sz="2800" b="1">
                <a:solidFill>
                  <a:srgbClr val="0000FF"/>
                </a:solidFill>
                <a:latin typeface="楷体" panose="02010609060101010101" charset="-122"/>
                <a:ea typeface="楷体" panose="02010609060101010101" charset="-122"/>
                <a:cs typeface="楷体" panose="02010609060101010101" charset="-122"/>
              </a:rPr>
              <a:t>6%NaCl</a:t>
            </a:r>
            <a:r>
              <a:rPr lang="zh-CN" altLang="en-US" sz="2800" b="1">
                <a:solidFill>
                  <a:srgbClr val="000000"/>
                </a:solidFill>
                <a:latin typeface="楷体" panose="02010609060101010101" charset="-122"/>
                <a:ea typeface="楷体" panose="02010609060101010101" charset="-122"/>
                <a:cs typeface="楷体" panose="02010609060101010101" charset="-122"/>
              </a:rPr>
              <a:t>溶液</a:t>
            </a:r>
            <a:r>
              <a:rPr lang="zh-CN" altLang="en-US" sz="2800" b="1" u="sng">
                <a:solidFill>
                  <a:srgbClr val="000000"/>
                </a:solidFill>
                <a:latin typeface="楷体" panose="02010609060101010101" charset="-122"/>
                <a:ea typeface="楷体" panose="02010609060101010101" charset="-122"/>
                <a:cs typeface="楷体" panose="02010609060101010101" charset="-122"/>
              </a:rPr>
              <a:t>   </a:t>
            </a:r>
            <a:r>
              <a:rPr lang="en-US" altLang="zh-CN" sz="2800" b="1">
                <a:solidFill>
                  <a:srgbClr val="000000"/>
                </a:solidFill>
                <a:latin typeface="楷体" panose="02010609060101010101" charset="-122"/>
                <a:ea typeface="楷体" panose="02010609060101010101" charset="-122"/>
                <a:cs typeface="楷体" panose="02010609060101010101" charset="-122"/>
              </a:rPr>
              <a:t>g  H</a:t>
            </a:r>
            <a:r>
              <a:rPr lang="en-US" altLang="zh-CN" sz="2800" b="1" baseline="-25000">
                <a:solidFill>
                  <a:srgbClr val="000000"/>
                </a:solidFill>
                <a:latin typeface="楷体" panose="02010609060101010101" charset="-122"/>
                <a:ea typeface="楷体" panose="02010609060101010101" charset="-122"/>
                <a:cs typeface="楷体" panose="02010609060101010101" charset="-122"/>
              </a:rPr>
              <a:t>2</a:t>
            </a:r>
            <a:r>
              <a:rPr lang="en-US" altLang="zh-CN" sz="2800" b="1">
                <a:solidFill>
                  <a:srgbClr val="000000"/>
                </a:solidFill>
                <a:latin typeface="楷体" panose="02010609060101010101" charset="-122"/>
                <a:ea typeface="楷体" panose="02010609060101010101" charset="-122"/>
                <a:cs typeface="楷体" panose="02010609060101010101" charset="-122"/>
              </a:rPr>
              <a:t>O</a:t>
            </a:r>
            <a:r>
              <a:rPr lang="en-US" altLang="zh-CN" sz="2800" b="1" u="sng">
                <a:solidFill>
                  <a:srgbClr val="000000"/>
                </a:solidFill>
                <a:latin typeface="楷体" panose="02010609060101010101" charset="-122"/>
                <a:ea typeface="楷体" panose="02010609060101010101" charset="-122"/>
                <a:cs typeface="楷体" panose="02010609060101010101" charset="-122"/>
              </a:rPr>
              <a:t>   </a:t>
            </a:r>
            <a:r>
              <a:rPr lang="en-US" altLang="zh-CN" sz="2800" b="1">
                <a:solidFill>
                  <a:srgbClr val="000000"/>
                </a:solidFill>
                <a:latin typeface="楷体" panose="02010609060101010101" charset="-122"/>
                <a:ea typeface="楷体" panose="02010609060101010101" charset="-122"/>
                <a:cs typeface="楷体" panose="02010609060101010101" charset="-122"/>
              </a:rPr>
              <a:t>g</a:t>
            </a:r>
            <a:endParaRPr lang="en-US" altLang="zh-CN" sz="2800" b="1">
              <a:solidFill>
                <a:srgbClr val="000000"/>
              </a:solidFill>
              <a:latin typeface="仿宋" panose="02010609060101010101" charset="-122"/>
              <a:ea typeface="仿宋" panose="02010609060101010101" charset="-122"/>
              <a:cs typeface="仿宋" panose="02010609060101010101" charset="-122"/>
            </a:endParaRPr>
          </a:p>
          <a:p>
            <a:pPr>
              <a:spcBef>
                <a:spcPct val="50000"/>
              </a:spcBef>
            </a:pPr>
            <a:r>
              <a:rPr lang="en-US" altLang="zh-CN" sz="2800" b="1" dirty="0">
                <a:latin typeface="仿宋" panose="02010609060101010101" charset="-122"/>
                <a:ea typeface="仿宋" panose="02010609060101010101" charset="-122"/>
                <a:cs typeface="仿宋" panose="02010609060101010101" charset="-122"/>
                <a:sym typeface="+mn-ea"/>
              </a:rPr>
              <a:t>⑵</a:t>
            </a:r>
            <a:r>
              <a:rPr lang="zh-CN" altLang="en-US" sz="2800" b="1" dirty="0">
                <a:solidFill>
                  <a:srgbClr val="FF0066"/>
                </a:solidFill>
                <a:latin typeface="仿宋" panose="02010609060101010101" charset="-122"/>
                <a:ea typeface="仿宋" panose="02010609060101010101" charset="-122"/>
                <a:cs typeface="仿宋" panose="02010609060101010101" charset="-122"/>
                <a:sym typeface="+mn-ea"/>
              </a:rPr>
              <a:t>量取</a:t>
            </a:r>
            <a:r>
              <a:rPr lang="en-US" altLang="zh-CN" sz="2800" b="1" dirty="0">
                <a:solidFill>
                  <a:srgbClr val="FF0066"/>
                </a:solidFill>
                <a:latin typeface="仿宋" panose="02010609060101010101" charset="-122"/>
                <a:ea typeface="仿宋" panose="02010609060101010101" charset="-122"/>
                <a:cs typeface="仿宋" panose="0201060906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用量筒量取</a:t>
            </a:r>
            <a:r>
              <a:rPr lang="en-US" altLang="zh-CN" sz="2800" b="1" dirty="0">
                <a:latin typeface="楷体" panose="02010609060101010101" charset="-122"/>
                <a:ea typeface="楷体" panose="02010609060101010101" charset="-122"/>
                <a:cs typeface="楷体" panose="02010609060101010101" charset="-122"/>
                <a:sym typeface="+mn-ea"/>
              </a:rPr>
              <a:t>_</a:t>
            </a:r>
            <a:r>
              <a:rPr lang="zh-CN" altLang="en-US" sz="2800" b="1" dirty="0">
                <a:latin typeface="楷体" panose="02010609060101010101" charset="-122"/>
                <a:ea typeface="楷体" panose="02010609060101010101" charset="-122"/>
                <a:cs typeface="楷体" panose="02010609060101010101" charset="-122"/>
                <a:sym typeface="+mn-ea"/>
              </a:rPr>
              <a:t>＿</a:t>
            </a:r>
            <a:r>
              <a:rPr lang="en-US" altLang="zh-CN" sz="2800" b="1" dirty="0">
                <a:latin typeface="楷体" panose="02010609060101010101" charset="-122"/>
                <a:ea typeface="楷体" panose="02010609060101010101" charset="-122"/>
                <a:cs typeface="楷体" panose="02010609060101010101" charset="-122"/>
                <a:sym typeface="+mn-ea"/>
              </a:rPr>
              <a:t>_</a:t>
            </a:r>
            <a:r>
              <a:rPr lang="zh-CN" altLang="en-US" sz="2800" b="1" dirty="0">
                <a:solidFill>
                  <a:srgbClr val="0000FF"/>
                </a:solidFill>
                <a:latin typeface="楷体" panose="02010609060101010101" charset="-122"/>
                <a:ea typeface="楷体" panose="02010609060101010101" charset="-122"/>
                <a:cs typeface="楷体" panose="02010609060101010101" charset="-122"/>
                <a:sym typeface="+mn-ea"/>
              </a:rPr>
              <a:t>ml</a:t>
            </a:r>
            <a:r>
              <a:rPr lang="zh-CN" altLang="en-US" sz="2800" b="1" dirty="0">
                <a:latin typeface="楷体" panose="02010609060101010101" charset="-122"/>
                <a:ea typeface="楷体" panose="02010609060101010101" charset="-122"/>
                <a:cs typeface="楷体" panose="02010609060101010101" charset="-122"/>
                <a:sym typeface="+mn-ea"/>
              </a:rPr>
              <a:t>6%食盐溶液,</a:t>
            </a:r>
            <a:r>
              <a:rPr lang="en-US" altLang="zh-CN" sz="2800" b="1" dirty="0">
                <a:latin typeface="楷体" panose="02010609060101010101" charset="-122"/>
                <a:ea typeface="楷体" panose="02010609060101010101" charset="-122"/>
                <a:cs typeface="楷体" panose="02010609060101010101" charset="-122"/>
                <a:sym typeface="+mn-ea"/>
              </a:rPr>
              <a:t>_</a:t>
            </a:r>
            <a:r>
              <a:rPr lang="zh-CN" altLang="en-US" sz="2800" b="1" dirty="0">
                <a:latin typeface="楷体" panose="02010609060101010101" charset="-122"/>
                <a:ea typeface="楷体" panose="02010609060101010101" charset="-122"/>
                <a:cs typeface="楷体" panose="02010609060101010101" charset="-122"/>
                <a:sym typeface="+mn-ea"/>
              </a:rPr>
              <a:t>＿</a:t>
            </a:r>
            <a:r>
              <a:rPr lang="en-US" altLang="zh-CN" sz="2800" b="1" dirty="0">
                <a:latin typeface="楷体" panose="02010609060101010101" charset="-122"/>
                <a:ea typeface="楷体" panose="02010609060101010101" charset="-122"/>
                <a:cs typeface="楷体" panose="02010609060101010101" charset="-122"/>
                <a:sym typeface="+mn-ea"/>
              </a:rPr>
              <a:t>_</a:t>
            </a:r>
            <a:r>
              <a:rPr lang="zh-CN" altLang="en-US" sz="2800" b="1" dirty="0">
                <a:latin typeface="楷体" panose="02010609060101010101" charset="-122"/>
                <a:ea typeface="楷体" panose="02010609060101010101" charset="-122"/>
                <a:cs typeface="楷体" panose="02010609060101010101" charset="-122"/>
                <a:sym typeface="+mn-ea"/>
              </a:rPr>
              <a:t>ml水</a:t>
            </a:r>
            <a:endParaRPr lang="zh-CN" altLang="en-US" sz="2800" b="1" dirty="0">
              <a:latin typeface="仿宋" panose="02010609060101010101" charset="-122"/>
              <a:ea typeface="仿宋" panose="02010609060101010101" charset="-122"/>
              <a:cs typeface="仿宋" panose="02010609060101010101" charset="-122"/>
            </a:endParaRPr>
          </a:p>
          <a:p>
            <a:pPr>
              <a:spcBef>
                <a:spcPct val="50000"/>
              </a:spcBef>
            </a:pPr>
            <a:r>
              <a:rPr lang="en-US" altLang="x-none" sz="2800" b="1" dirty="0">
                <a:latin typeface="仿宋" panose="02010609060101010101" charset="-122"/>
                <a:ea typeface="仿宋" panose="02010609060101010101" charset="-122"/>
                <a:cs typeface="仿宋" panose="02010609060101010101" charset="-122"/>
                <a:sym typeface="+mn-ea"/>
              </a:rPr>
              <a:t>⑶</a:t>
            </a:r>
            <a:r>
              <a:rPr lang="zh-CN" altLang="en-US" sz="2800" b="1" dirty="0">
                <a:solidFill>
                  <a:srgbClr val="FF0066"/>
                </a:solidFill>
                <a:latin typeface="仿宋" panose="02010609060101010101" charset="-122"/>
                <a:ea typeface="仿宋" panose="02010609060101010101" charset="-122"/>
                <a:cs typeface="仿宋" panose="02010609060101010101" charset="-122"/>
                <a:sym typeface="+mn-ea"/>
              </a:rPr>
              <a:t>混均</a:t>
            </a:r>
            <a:r>
              <a:rPr lang="en-US" altLang="zh-CN" sz="2800" b="1" dirty="0">
                <a:solidFill>
                  <a:srgbClr val="FF0066"/>
                </a:solidFill>
                <a:latin typeface="仿宋" panose="02010609060101010101" charset="-122"/>
                <a:ea typeface="仿宋" panose="02010609060101010101" charset="-122"/>
                <a:cs typeface="仿宋" panose="02010609060101010101" charset="-122"/>
                <a:sym typeface="+mn-ea"/>
              </a:rPr>
              <a:t>:</a:t>
            </a:r>
            <a:r>
              <a:rPr lang="zh-CN" altLang="en-US" sz="2800" b="1" dirty="0">
                <a:effectLst>
                  <a:outerShdw blurRad="38100" dist="38100" dir="2700000">
                    <a:srgbClr val="FFFFFF"/>
                  </a:outerShdw>
                </a:effectLst>
                <a:latin typeface="楷体" panose="02010609060101010101" charset="-122"/>
                <a:ea typeface="楷体" panose="02010609060101010101" charset="-122"/>
                <a:cs typeface="仿宋" panose="02010609060101010101" charset="-122"/>
                <a:sym typeface="+mn-ea"/>
              </a:rPr>
              <a:t>用玻璃棒轻轻搅拌，使溶液混合均匀</a:t>
            </a:r>
            <a:r>
              <a:rPr lang="zh-CN" altLang="en-US" sz="2800" b="1" dirty="0">
                <a:effectLst>
                  <a:outerShdw blurRad="38100" dist="38100" dir="2700000">
                    <a:srgbClr val="FFFFFF"/>
                  </a:outerShdw>
                </a:effectLst>
                <a:latin typeface="仿宋" panose="02010609060101010101" charset="-122"/>
                <a:ea typeface="仿宋" panose="02010609060101010101" charset="-122"/>
                <a:cs typeface="仿宋" panose="02010609060101010101" charset="-122"/>
                <a:sym typeface="+mn-ea"/>
              </a:rPr>
              <a:t>。</a:t>
            </a:r>
          </a:p>
          <a:p>
            <a:pPr>
              <a:spcBef>
                <a:spcPct val="50000"/>
              </a:spcBef>
            </a:pPr>
            <a:r>
              <a:rPr lang="en-US" altLang="zh-CN" sz="2800" b="1">
                <a:latin typeface="仿宋" panose="02010609060101010101" charset="-122"/>
                <a:ea typeface="仿宋" panose="02010609060101010101" charset="-122"/>
                <a:cs typeface="仿宋" panose="02010609060101010101" charset="-122"/>
                <a:sym typeface="Wingdings" panose="05000000000000000000" pitchFamily="2" charset="2"/>
              </a:rPr>
              <a:t>⑷</a:t>
            </a:r>
            <a:r>
              <a:rPr lang="zh-CN" altLang="en-US" sz="2800" b="1">
                <a:solidFill>
                  <a:schemeClr val="tx1"/>
                </a:solidFill>
                <a:latin typeface="仿宋" panose="02010609060101010101" charset="-122"/>
                <a:ea typeface="仿宋" panose="02010609060101010101" charset="-122"/>
                <a:cs typeface="仿宋" panose="02010609060101010101" charset="-122"/>
                <a:sym typeface="Wingdings" panose="05000000000000000000" pitchFamily="2" charset="2"/>
              </a:rPr>
              <a:t>装瓶</a:t>
            </a:r>
            <a:r>
              <a:rPr lang="en-US" altLang="zh-CN" sz="2800" b="1">
                <a:solidFill>
                  <a:schemeClr val="tx1"/>
                </a:solidFill>
                <a:latin typeface="仿宋" panose="02010609060101010101" charset="-122"/>
                <a:ea typeface="仿宋" panose="02010609060101010101" charset="-122"/>
                <a:cs typeface="仿宋" panose="02010609060101010101" charset="-122"/>
                <a:sym typeface="Wingdings" panose="05000000000000000000" pitchFamily="2" charset="2"/>
              </a:rPr>
              <a:t>:</a:t>
            </a:r>
            <a:r>
              <a:rPr lang="en-US" altLang="zh-CN" sz="2800" b="1">
                <a:latin typeface="仿宋" panose="02010609060101010101" charset="-122"/>
                <a:ea typeface="仿宋" panose="02010609060101010101" charset="-122"/>
                <a:cs typeface="仿宋" panose="02010609060101010101" charset="-122"/>
                <a:sym typeface="Wingdings" panose="05000000000000000000" pitchFamily="2" charset="2"/>
              </a:rPr>
              <a:t>(</a:t>
            </a:r>
            <a:r>
              <a:rPr lang="zh-CN" altLang="en-US" sz="2800" b="1">
                <a:latin typeface="楷体" panose="02010609060101010101" charset="-122"/>
                <a:ea typeface="楷体" panose="02010609060101010101" charset="-122"/>
                <a:cs typeface="仿宋" panose="02010609060101010101" charset="-122"/>
                <a:sym typeface="Wingdings" panose="05000000000000000000" pitchFamily="2" charset="2"/>
              </a:rPr>
              <a:t>盖好瓶塞贴上标签</a:t>
            </a:r>
            <a:r>
              <a:rPr lang="en-US" altLang="zh-CN" sz="2800" b="1">
                <a:latin typeface="仿宋" panose="02010609060101010101" charset="-122"/>
                <a:ea typeface="仿宋" panose="02010609060101010101" charset="-122"/>
                <a:cs typeface="仿宋" panose="02010609060101010101" charset="-122"/>
                <a:sym typeface="Wingdings" panose="05000000000000000000" pitchFamily="2" charset="2"/>
              </a:rPr>
              <a:t>)</a:t>
            </a:r>
            <a:endParaRPr lang="en-US" altLang="zh-CN" sz="2800" b="1">
              <a:solidFill>
                <a:srgbClr val="000000"/>
              </a:solidFill>
              <a:latin typeface="仿宋" panose="02010609060101010101" charset="-122"/>
              <a:ea typeface="仿宋" panose="02010609060101010101" charset="-122"/>
              <a:cs typeface="仿宋" panose="02010609060101010101" charset="-122"/>
            </a:endParaRPr>
          </a:p>
        </p:txBody>
      </p:sp>
      <p:sp>
        <p:nvSpPr>
          <p:cNvPr id="5" name="文本框 4"/>
          <p:cNvSpPr txBox="1"/>
          <p:nvPr/>
        </p:nvSpPr>
        <p:spPr>
          <a:xfrm>
            <a:off x="2560955" y="3674110"/>
            <a:ext cx="963930" cy="521970"/>
          </a:xfrm>
          <a:prstGeom prst="rect">
            <a:avLst/>
          </a:prstGeom>
          <a:noFill/>
          <a:ln w="9525">
            <a:noFill/>
          </a:ln>
        </p:spPr>
        <p:txBody>
          <a:bodyPr wrap="square" anchor="t">
            <a:spAutoFit/>
          </a:bodyPr>
          <a:lstStyle/>
          <a:p>
            <a:r>
              <a:rPr lang="zh-CN" altLang="en-US" sz="2800" b="1">
                <a:solidFill>
                  <a:srgbClr val="FF0066"/>
                </a:solidFill>
                <a:latin typeface="仿宋" panose="02010609060101010101" charset="-122"/>
                <a:ea typeface="仿宋" panose="02010609060101010101" charset="-122"/>
                <a:sym typeface="+mn-ea"/>
              </a:rPr>
              <a:t>计算</a:t>
            </a:r>
            <a:endParaRPr lang="zh-CN" altLang="en-US" sz="2800" b="1">
              <a:solidFill>
                <a:srgbClr val="0000FF"/>
              </a:solidFill>
              <a:latin typeface="楷体" panose="02010609060101010101" charset="-122"/>
              <a:ea typeface="楷体" panose="02010609060101010101" charset="-122"/>
            </a:endParaRPr>
          </a:p>
        </p:txBody>
      </p:sp>
      <p:sp>
        <p:nvSpPr>
          <p:cNvPr id="8" name="文本框 7"/>
          <p:cNvSpPr txBox="1"/>
          <p:nvPr/>
        </p:nvSpPr>
        <p:spPr>
          <a:xfrm>
            <a:off x="5581650" y="3674110"/>
            <a:ext cx="963930" cy="521970"/>
          </a:xfrm>
          <a:prstGeom prst="rect">
            <a:avLst/>
          </a:prstGeom>
          <a:noFill/>
          <a:ln w="9525">
            <a:noFill/>
          </a:ln>
        </p:spPr>
        <p:txBody>
          <a:bodyPr wrap="square" anchor="t">
            <a:spAutoFit/>
          </a:bodyPr>
          <a:lstStyle/>
          <a:p>
            <a:r>
              <a:rPr lang="zh-CN" altLang="en-US" sz="2800" b="1" dirty="0">
                <a:solidFill>
                  <a:srgbClr val="FF0066"/>
                </a:solidFill>
                <a:latin typeface="仿宋" panose="02010609060101010101" charset="-122"/>
                <a:ea typeface="仿宋" panose="02010609060101010101" charset="-122"/>
                <a:sym typeface="+mn-ea"/>
              </a:rPr>
              <a:t>混匀</a:t>
            </a:r>
          </a:p>
        </p:txBody>
      </p:sp>
      <p:sp>
        <p:nvSpPr>
          <p:cNvPr id="9" name="文本框 8"/>
          <p:cNvSpPr txBox="1"/>
          <p:nvPr/>
        </p:nvSpPr>
        <p:spPr>
          <a:xfrm>
            <a:off x="4131945" y="3674110"/>
            <a:ext cx="963930" cy="521970"/>
          </a:xfrm>
          <a:prstGeom prst="rect">
            <a:avLst/>
          </a:prstGeom>
          <a:noFill/>
          <a:ln w="9525">
            <a:noFill/>
          </a:ln>
        </p:spPr>
        <p:txBody>
          <a:bodyPr wrap="square" anchor="t">
            <a:spAutoFit/>
          </a:bodyPr>
          <a:lstStyle/>
          <a:p>
            <a:r>
              <a:rPr lang="zh-CN" altLang="en-US" sz="2800" b="1" dirty="0">
                <a:solidFill>
                  <a:srgbClr val="FF0066"/>
                </a:solidFill>
                <a:latin typeface="仿宋" panose="02010609060101010101" charset="-122"/>
                <a:ea typeface="仿宋" panose="02010609060101010101" charset="-122"/>
                <a:sym typeface="+mn-ea"/>
              </a:rPr>
              <a:t>量取</a:t>
            </a:r>
            <a:endParaRPr lang="zh-CN" altLang="en-US" sz="2800" b="1">
              <a:solidFill>
                <a:srgbClr val="0000FF"/>
              </a:solidFill>
              <a:latin typeface="楷体" panose="02010609060101010101" charset="-122"/>
              <a:ea typeface="楷体" panose="02010609060101010101" charset="-122"/>
            </a:endParaRPr>
          </a:p>
        </p:txBody>
      </p:sp>
      <p:grpSp>
        <p:nvGrpSpPr>
          <p:cNvPr id="20" name="组合 19"/>
          <p:cNvGrpSpPr/>
          <p:nvPr/>
        </p:nvGrpSpPr>
        <p:grpSpPr>
          <a:xfrm>
            <a:off x="1548130" y="1284605"/>
            <a:ext cx="6613525" cy="614045"/>
            <a:chOff x="2438" y="2023"/>
            <a:chExt cx="10415" cy="967"/>
          </a:xfrm>
        </p:grpSpPr>
        <p:sp>
          <p:nvSpPr>
            <p:cNvPr id="10" name="文本框 9"/>
            <p:cNvSpPr txBox="1"/>
            <p:nvPr/>
          </p:nvSpPr>
          <p:spPr>
            <a:xfrm>
              <a:off x="3265" y="2168"/>
              <a:ext cx="9588" cy="822"/>
            </a:xfrm>
            <a:prstGeom prst="rect">
              <a:avLst/>
            </a:prstGeom>
            <a:noFill/>
          </p:spPr>
          <p:txBody>
            <a:bodyPr wrap="none" rtlCol="0" anchor="t">
              <a:spAutoFit/>
            </a:bodyPr>
            <a:lstStyle/>
            <a:p>
              <a:pPr algn="ctr" fontAlgn="auto">
                <a:buNone/>
              </a:pPr>
              <a:r>
                <a:rPr lang="zh-CN" altLang="en-US" sz="2800" b="1">
                  <a:effectLst>
                    <a:outerShdw blurRad="38100" dist="38100" dir="2700000">
                      <a:srgbClr val="C0C0C0"/>
                    </a:outerShdw>
                  </a:effectLst>
                  <a:latin typeface="仿宋" panose="02010609060101010101" charset="-122"/>
                  <a:ea typeface="仿宋" panose="02010609060101010101" charset="-122"/>
                  <a:sym typeface="+mn-ea"/>
                </a:rPr>
                <a:t>配制</a:t>
              </a:r>
              <a:r>
                <a:rPr lang="en-US" altLang="zh-CN" sz="2800" b="1">
                  <a:effectLst>
                    <a:outerShdw blurRad="38100" dist="38100" dir="2700000">
                      <a:srgbClr val="C0C0C0"/>
                    </a:outerShdw>
                  </a:effectLst>
                  <a:latin typeface="仿宋" panose="02010609060101010101" charset="-122"/>
                  <a:ea typeface="仿宋" panose="02010609060101010101" charset="-122"/>
                  <a:sym typeface="+mn-ea"/>
                </a:rPr>
                <a:t>50g</a:t>
              </a:r>
              <a:r>
                <a:rPr lang="zh-CN" altLang="en-US" sz="2800" b="1">
                  <a:effectLst>
                    <a:outerShdw blurRad="38100" dist="38100" dir="2700000">
                      <a:srgbClr val="C0C0C0"/>
                    </a:outerShdw>
                  </a:effectLst>
                  <a:latin typeface="仿宋" panose="02010609060101010101" charset="-122"/>
                  <a:ea typeface="仿宋" panose="02010609060101010101" charset="-122"/>
                  <a:sym typeface="+mn-ea"/>
                </a:rPr>
                <a:t>质量分数为</a:t>
              </a:r>
              <a:r>
                <a:rPr lang="en-US" altLang="zh-CN" sz="2800" b="1">
                  <a:effectLst>
                    <a:outerShdw blurRad="38100" dist="38100" dir="2700000">
                      <a:srgbClr val="C0C0C0"/>
                    </a:outerShdw>
                  </a:effectLst>
                  <a:latin typeface="仿宋" panose="02010609060101010101" charset="-122"/>
                  <a:ea typeface="仿宋" panose="02010609060101010101" charset="-122"/>
                  <a:sym typeface="+mn-ea"/>
                </a:rPr>
                <a:t> 3%</a:t>
              </a:r>
              <a:r>
                <a:rPr lang="en-US" altLang="zh-CN" sz="2800" b="1">
                  <a:latin typeface="仿宋" panose="02010609060101010101" charset="-122"/>
                  <a:ea typeface="仿宋" panose="02010609060101010101" charset="-122"/>
                  <a:sym typeface="+mn-ea"/>
                </a:rPr>
                <a:t> </a:t>
              </a:r>
              <a:r>
                <a:rPr lang="zh-CN" altLang="en-US" sz="2800" b="1">
                  <a:effectLst>
                    <a:outerShdw blurRad="38100" dist="38100" dir="2700000">
                      <a:srgbClr val="C0C0C0"/>
                    </a:outerShdw>
                  </a:effectLst>
                  <a:latin typeface="仿宋" panose="02010609060101010101" charset="-122"/>
                  <a:ea typeface="仿宋" panose="02010609060101010101" charset="-122"/>
                  <a:sym typeface="+mn-ea"/>
                </a:rPr>
                <a:t>的氯化钠溶液</a:t>
              </a:r>
              <a:endParaRPr lang="zh-CN" altLang="en-US" sz="2800"/>
            </a:p>
          </p:txBody>
        </p:sp>
        <p:pic>
          <p:nvPicPr>
            <p:cNvPr id="22540" name="图片 2"/>
            <p:cNvPicPr>
              <a:picLocks noChangeAspect="1"/>
            </p:cNvPicPr>
            <p:nvPr/>
          </p:nvPicPr>
          <p:blipFill>
            <a:blip r:embed="rId2">
              <a:clrChange>
                <a:clrFrom>
                  <a:srgbClr val="538AB1"/>
                </a:clrFrom>
                <a:clrTo>
                  <a:srgbClr val="538AB1">
                    <a:alpha val="0"/>
                  </a:srgbClr>
                </a:clrTo>
              </a:clrChange>
            </a:blip>
            <a:stretch>
              <a:fillRect/>
            </a:stretch>
          </p:blipFill>
          <p:spPr>
            <a:xfrm>
              <a:off x="2438" y="2023"/>
              <a:ext cx="925" cy="967"/>
            </a:xfrm>
            <a:prstGeom prst="rect">
              <a:avLst/>
            </a:prstGeom>
            <a:noFill/>
            <a:ln w="9525">
              <a:noFill/>
            </a:ln>
          </p:spPr>
        </p:pic>
      </p:grpSp>
      <p:sp>
        <p:nvSpPr>
          <p:cNvPr id="12302" name="文本框 12301"/>
          <p:cNvSpPr txBox="1"/>
          <p:nvPr/>
        </p:nvSpPr>
        <p:spPr>
          <a:xfrm>
            <a:off x="3705225" y="4226560"/>
            <a:ext cx="790575" cy="521970"/>
          </a:xfrm>
          <a:prstGeom prst="rect">
            <a:avLst/>
          </a:prstGeom>
          <a:noFill/>
          <a:ln w="9525">
            <a:noFill/>
          </a:ln>
        </p:spPr>
        <p:txBody>
          <a:bodyPr anchor="t">
            <a:spAutoFit/>
          </a:bodyPr>
          <a:lstStyle/>
          <a:p>
            <a:pPr algn="ctr">
              <a:spcBef>
                <a:spcPct val="50000"/>
              </a:spcBef>
            </a:pPr>
            <a:r>
              <a:rPr lang="en-US" altLang="zh-CN" sz="2800" b="1">
                <a:solidFill>
                  <a:srgbClr val="FF0000"/>
                </a:solidFill>
                <a:latin typeface="仿宋" panose="02010609060101010101" charset="-122"/>
                <a:ea typeface="仿宋" panose="02010609060101010101" charset="-122"/>
              </a:rPr>
              <a:t>25</a:t>
            </a:r>
          </a:p>
        </p:txBody>
      </p:sp>
      <p:sp>
        <p:nvSpPr>
          <p:cNvPr id="12303" name="文本框 12302"/>
          <p:cNvSpPr txBox="1"/>
          <p:nvPr/>
        </p:nvSpPr>
        <p:spPr>
          <a:xfrm>
            <a:off x="5253355" y="4211320"/>
            <a:ext cx="790575" cy="521970"/>
          </a:xfrm>
          <a:prstGeom prst="rect">
            <a:avLst/>
          </a:prstGeom>
          <a:noFill/>
          <a:ln w="9525">
            <a:noFill/>
          </a:ln>
        </p:spPr>
        <p:txBody>
          <a:bodyPr anchor="t">
            <a:spAutoFit/>
          </a:bodyPr>
          <a:lstStyle/>
          <a:p>
            <a:pPr algn="ctr">
              <a:spcBef>
                <a:spcPct val="50000"/>
              </a:spcBef>
            </a:pPr>
            <a:r>
              <a:rPr lang="en-US" altLang="zh-CN" sz="2800" b="1">
                <a:solidFill>
                  <a:srgbClr val="FF0000"/>
                </a:solidFill>
                <a:latin typeface="仿宋" panose="02010609060101010101" charset="-122"/>
                <a:ea typeface="仿宋" panose="02010609060101010101" charset="-122"/>
              </a:rPr>
              <a:t>25</a:t>
            </a:r>
          </a:p>
        </p:txBody>
      </p:sp>
      <p:sp>
        <p:nvSpPr>
          <p:cNvPr id="12304" name="文本框 12303"/>
          <p:cNvSpPr txBox="1"/>
          <p:nvPr/>
        </p:nvSpPr>
        <p:spPr>
          <a:xfrm>
            <a:off x="6835140" y="4866640"/>
            <a:ext cx="792006" cy="521970"/>
          </a:xfrm>
          <a:prstGeom prst="rect">
            <a:avLst/>
          </a:prstGeom>
          <a:noFill/>
          <a:ln w="9525">
            <a:noFill/>
          </a:ln>
        </p:spPr>
        <p:txBody>
          <a:bodyPr anchor="t">
            <a:spAutoFit/>
          </a:bodyPr>
          <a:lstStyle/>
          <a:p>
            <a:pPr algn="ctr">
              <a:spcBef>
                <a:spcPct val="50000"/>
              </a:spcBef>
            </a:pPr>
            <a:r>
              <a:rPr lang="en-US" altLang="zh-CN" sz="2800" b="1">
                <a:solidFill>
                  <a:srgbClr val="FF0000"/>
                </a:solidFill>
                <a:latin typeface="仿宋" panose="02010609060101010101" charset="-122"/>
                <a:ea typeface="仿宋" panose="02010609060101010101" charset="-122"/>
                <a:cs typeface="仿宋" panose="02010609060101010101" charset="-122"/>
              </a:rPr>
              <a:t>25</a:t>
            </a:r>
            <a:endParaRPr lang="zh-CN" altLang="en-US" sz="2800" b="1">
              <a:solidFill>
                <a:srgbClr val="FF0000"/>
              </a:solidFill>
              <a:latin typeface="仿宋" panose="02010609060101010101" charset="-122"/>
              <a:ea typeface="仿宋" panose="02010609060101010101" charset="-122"/>
              <a:cs typeface="仿宋" panose="02010609060101010101" charset="-122"/>
            </a:endParaRPr>
          </a:p>
        </p:txBody>
      </p:sp>
      <p:sp>
        <p:nvSpPr>
          <p:cNvPr id="11" name="文本框 10"/>
          <p:cNvSpPr txBox="1"/>
          <p:nvPr/>
        </p:nvSpPr>
        <p:spPr>
          <a:xfrm>
            <a:off x="3689985" y="4866640"/>
            <a:ext cx="936007" cy="521970"/>
          </a:xfrm>
          <a:prstGeom prst="rect">
            <a:avLst/>
          </a:prstGeom>
          <a:noFill/>
          <a:ln w="9525">
            <a:noFill/>
          </a:ln>
        </p:spPr>
        <p:txBody>
          <a:bodyPr wrap="square" anchor="t">
            <a:spAutoFit/>
          </a:bodyPr>
          <a:lstStyle/>
          <a:p>
            <a:pPr algn="ctr">
              <a:spcBef>
                <a:spcPct val="50000"/>
              </a:spcBef>
            </a:pPr>
            <a:r>
              <a:rPr lang="en-US" altLang="zh-CN" sz="2800" b="1">
                <a:solidFill>
                  <a:srgbClr val="FF0000"/>
                </a:solidFill>
                <a:latin typeface="仿宋" panose="02010609060101010101" charset="-122"/>
                <a:ea typeface="仿宋" panose="02010609060101010101" charset="-122"/>
              </a:rPr>
              <a:t>24.0</a:t>
            </a:r>
          </a:p>
        </p:txBody>
      </p:sp>
      <p:sp>
        <p:nvSpPr>
          <p:cNvPr id="14" name="上弧形箭头 13"/>
          <p:cNvSpPr/>
          <p:nvPr/>
        </p:nvSpPr>
        <p:spPr>
          <a:xfrm>
            <a:off x="3576955" y="1462405"/>
            <a:ext cx="1764030" cy="4451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4013200" y="1462405"/>
            <a:ext cx="936007" cy="521970"/>
          </a:xfrm>
          <a:prstGeom prst="rect">
            <a:avLst/>
          </a:prstGeom>
          <a:noFill/>
        </p:spPr>
        <p:txBody>
          <a:bodyPr wrap="square" rtlCol="0">
            <a:spAutoFit/>
          </a:bodyPr>
          <a:lstStyle/>
          <a:p>
            <a:pPr algn="ctr"/>
            <a:r>
              <a:rPr lang="zh-CN" altLang="en-US" sz="2800" b="1">
                <a:solidFill>
                  <a:srgbClr val="0000FF"/>
                </a:solidFill>
                <a:latin typeface="楷体" panose="02010609060101010101" charset="-122"/>
                <a:ea typeface="楷体" panose="02010609060101010101" charset="-122"/>
              </a:rPr>
              <a:t>加水</a:t>
            </a:r>
          </a:p>
        </p:txBody>
      </p:sp>
      <p:grpSp>
        <p:nvGrpSpPr>
          <p:cNvPr id="18" name="组合 17"/>
          <p:cNvGrpSpPr/>
          <p:nvPr/>
        </p:nvGrpSpPr>
        <p:grpSpPr>
          <a:xfrm>
            <a:off x="2628265" y="1741170"/>
            <a:ext cx="1543050" cy="1879600"/>
            <a:chOff x="4076" y="306"/>
            <a:chExt cx="2430" cy="2960"/>
          </a:xfrm>
        </p:grpSpPr>
        <p:pic>
          <p:nvPicPr>
            <p:cNvPr id="12" name="图片 11"/>
            <p:cNvPicPr>
              <a:picLocks noChangeAspect="1"/>
            </p:cNvPicPr>
            <p:nvPr/>
          </p:nvPicPr>
          <p:blipFill>
            <a:blip r:embed="rId3">
              <a:clrChange>
                <a:clrFrom>
                  <a:srgbClr val="FFFFFF">
                    <a:alpha val="100000"/>
                  </a:srgbClr>
                </a:clrFrom>
                <a:clrTo>
                  <a:srgbClr val="FFFFFF">
                    <a:alpha val="100000"/>
                    <a:alpha val="0"/>
                  </a:srgbClr>
                </a:clrTo>
              </a:clrChange>
            </a:blip>
            <a:srcRect l="1944" r="54699"/>
            <a:stretch>
              <a:fillRect/>
            </a:stretch>
          </p:blipFill>
          <p:spPr>
            <a:xfrm>
              <a:off x="4076" y="306"/>
              <a:ext cx="2431" cy="2961"/>
            </a:xfrm>
            <a:prstGeom prst="rect">
              <a:avLst/>
            </a:prstGeom>
          </p:spPr>
        </p:pic>
        <p:sp>
          <p:nvSpPr>
            <p:cNvPr id="16" name="文本框 15"/>
            <p:cNvSpPr txBox="1"/>
            <p:nvPr/>
          </p:nvSpPr>
          <p:spPr>
            <a:xfrm>
              <a:off x="4500" y="885"/>
              <a:ext cx="1757"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浓溶液</a:t>
              </a:r>
            </a:p>
          </p:txBody>
        </p:sp>
      </p:grpSp>
      <p:grpSp>
        <p:nvGrpSpPr>
          <p:cNvPr id="19" name="组合 18"/>
          <p:cNvGrpSpPr/>
          <p:nvPr/>
        </p:nvGrpSpPr>
        <p:grpSpPr>
          <a:xfrm>
            <a:off x="4627880" y="1741170"/>
            <a:ext cx="1543050" cy="1879600"/>
            <a:chOff x="7225" y="306"/>
            <a:chExt cx="2430" cy="2960"/>
          </a:xfrm>
        </p:grpSpPr>
        <p:pic>
          <p:nvPicPr>
            <p:cNvPr id="13" name="图片 12"/>
            <p:cNvPicPr>
              <a:picLocks noChangeAspect="1"/>
            </p:cNvPicPr>
            <p:nvPr/>
          </p:nvPicPr>
          <p:blipFill>
            <a:blip r:embed="rId3">
              <a:clrChange>
                <a:clrFrom>
                  <a:srgbClr val="FFFFFF">
                    <a:alpha val="100000"/>
                  </a:srgbClr>
                </a:clrFrom>
                <a:clrTo>
                  <a:srgbClr val="FFFFFF">
                    <a:alpha val="100000"/>
                    <a:alpha val="0"/>
                  </a:srgbClr>
                </a:clrTo>
              </a:clrChange>
            </a:blip>
            <a:srcRect l="50401" r="6242"/>
            <a:stretch>
              <a:fillRect/>
            </a:stretch>
          </p:blipFill>
          <p:spPr>
            <a:xfrm>
              <a:off x="7225" y="306"/>
              <a:ext cx="2431" cy="2961"/>
            </a:xfrm>
            <a:prstGeom prst="rect">
              <a:avLst/>
            </a:prstGeom>
          </p:spPr>
        </p:pic>
        <p:sp>
          <p:nvSpPr>
            <p:cNvPr id="17" name="文本框 16"/>
            <p:cNvSpPr txBox="1"/>
            <p:nvPr/>
          </p:nvSpPr>
          <p:spPr>
            <a:xfrm>
              <a:off x="7688" y="885"/>
              <a:ext cx="1757"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稀溶液</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par>
                          <p:cTn id="24" fill="hold">
                            <p:stCondLst>
                              <p:cond delay="500"/>
                            </p:stCondLst>
                            <p:childTnLst>
                              <p:par>
                                <p:cTn id="25" presetID="3" presetClass="exit" presetSubtype="10" fill="hold" grpId="1" nodeType="afterEffect">
                                  <p:stCondLst>
                                    <p:cond delay="0"/>
                                  </p:stCondLst>
                                  <p:childTnLst>
                                    <p:animEffect transition="out" filter="blinds(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1000"/>
                            </p:stCondLst>
                            <p:childTnLst>
                              <p:par>
                                <p:cTn id="29" presetID="3" presetClass="exit" presetSubtype="10" fill="hold" nodeType="after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par>
                          <p:cTn id="32" fill="hold">
                            <p:stCondLst>
                              <p:cond delay="1500"/>
                            </p:stCondLst>
                            <p:childTnLst>
                              <p:par>
                                <p:cTn id="33" presetID="3" presetClass="exit" presetSubtype="10" fill="hold" grpId="1" nodeType="afterEffect">
                                  <p:stCondLst>
                                    <p:cond delay="0"/>
                                  </p:stCondLst>
                                  <p:childTnLst>
                                    <p:animEffect transition="out" filter="blinds(horizont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500"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315"/>
                                        </p:tgtEl>
                                        <p:attrNameLst>
                                          <p:attrName>style.visibility</p:attrName>
                                        </p:attrNameLst>
                                      </p:cBhvr>
                                      <p:to>
                                        <p:strVal val="visible"/>
                                      </p:to>
                                    </p:set>
                                    <p:animEffect transition="in" filter="wipe(down)">
                                      <p:cBhvr>
                                        <p:cTn id="55" dur="500"/>
                                        <p:tgtEl>
                                          <p:spTgt spid="1331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randombar(horizontal)">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randombar(horizontal)">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2302"/>
                                        </p:tgtEl>
                                        <p:attrNameLst>
                                          <p:attrName>style.visibility</p:attrName>
                                        </p:attrNameLst>
                                      </p:cBhvr>
                                      <p:to>
                                        <p:strVal val="visible"/>
                                      </p:to>
                                    </p:set>
                                    <p:animEffect transition="in" filter="dissolve">
                                      <p:cBhvr>
                                        <p:cTn id="85" dur="500"/>
                                        <p:tgtEl>
                                          <p:spTgt spid="12302"/>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2303"/>
                                        </p:tgtEl>
                                        <p:attrNameLst>
                                          <p:attrName>style.visibility</p:attrName>
                                        </p:attrNameLst>
                                      </p:cBhvr>
                                      <p:to>
                                        <p:strVal val="visible"/>
                                      </p:to>
                                    </p:set>
                                    <p:animEffect transition="in" filter="dissolve">
                                      <p:cBhvr>
                                        <p:cTn id="90" dur="500"/>
                                        <p:tgtEl>
                                          <p:spTgt spid="12303"/>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500" fill="hold">
                                          <p:stCondLst>
                                            <p:cond delay="0"/>
                                          </p:stCondLst>
                                        </p:cTn>
                                        <p:tgtEl>
                                          <p:spTgt spid="11"/>
                                        </p:tgtEl>
                                        <p:attrNameLst>
                                          <p:attrName>style.visibility</p:attrName>
                                        </p:attrNameLst>
                                      </p:cBhvr>
                                      <p:to>
                                        <p:strVal val="visible"/>
                                      </p:to>
                                    </p:set>
                                    <p:animEffect transition="in" filter="dissolv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2304"/>
                                        </p:tgtEl>
                                        <p:attrNameLst>
                                          <p:attrName>style.visibility</p:attrName>
                                        </p:attrNameLst>
                                      </p:cBhvr>
                                      <p:to>
                                        <p:strVal val="visible"/>
                                      </p:to>
                                    </p:set>
                                    <p:animEffect transition="in" filter="dissolve">
                                      <p:cBhvr>
                                        <p:cTn id="100"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p:bldP spid="6" grpId="0"/>
      <p:bldP spid="7" grpId="0"/>
      <p:bldP spid="4" grpId="0"/>
      <p:bldP spid="5" grpId="0"/>
      <p:bldP spid="8" grpId="0"/>
      <p:bldP spid="9" grpId="0"/>
      <p:bldP spid="12302" grpId="0"/>
      <p:bldP spid="12303" grpId="0"/>
      <p:bldP spid="12304" grpId="0"/>
      <p:bldP spid="11" grpId="0"/>
      <p:bldP spid="14" grpId="0" bldLvl="0" animBg="1"/>
      <p:bldP spid="14" grpId="1" animBg="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663575" y="1015365"/>
            <a:ext cx="7893685" cy="1076325"/>
          </a:xfrm>
          <a:prstGeom prst="rect">
            <a:avLst/>
          </a:prstGeom>
          <a:noFill/>
        </p:spPr>
        <p:txBody>
          <a:bodyPr wrap="square" rtlCol="0">
            <a:spAutoFit/>
          </a:bodyPr>
          <a:lstStyle/>
          <a:p>
            <a:pPr indent="457200"/>
            <a:r>
              <a:rPr lang="en-US" altLang="zh-CN" sz="3200" b="1">
                <a:latin typeface="仿宋" panose="02010609060101010101" charset="-122"/>
                <a:ea typeface="仿宋" panose="02010609060101010101" charset="-122"/>
                <a:cs typeface="仿宋" panose="02010609060101010101" charset="-122"/>
              </a:rPr>
              <a:t>1.</a:t>
            </a:r>
            <a:r>
              <a:rPr lang="zh-CN" altLang="en-US" sz="3200" b="1">
                <a:latin typeface="仿宋" panose="02010609060101010101" charset="-122"/>
                <a:ea typeface="仿宋" panose="02010609060101010101" charset="-122"/>
                <a:cs typeface="仿宋" panose="02010609060101010101" charset="-122"/>
              </a:rPr>
              <a:t>把</a:t>
            </a:r>
            <a:r>
              <a:rPr lang="en-US" altLang="zh-CN" sz="3200" b="1">
                <a:latin typeface="仿宋" panose="02010609060101010101" charset="-122"/>
                <a:ea typeface="仿宋" panose="02010609060101010101" charset="-122"/>
                <a:cs typeface="仿宋" panose="02010609060101010101" charset="-122"/>
              </a:rPr>
              <a:t>100g</a:t>
            </a:r>
            <a:r>
              <a:rPr lang="zh-CN" altLang="en-US" sz="3200" b="1">
                <a:latin typeface="仿宋" panose="02010609060101010101" charset="-122"/>
                <a:ea typeface="仿宋" panose="02010609060101010101" charset="-122"/>
                <a:cs typeface="仿宋" panose="02010609060101010101" charset="-122"/>
              </a:rPr>
              <a:t>质量分数为</a:t>
            </a:r>
            <a:r>
              <a:rPr lang="en-US" altLang="zh-CN" sz="3200" b="1">
                <a:latin typeface="仿宋" panose="02010609060101010101" charset="-122"/>
                <a:ea typeface="仿宋" panose="02010609060101010101" charset="-122"/>
                <a:cs typeface="仿宋" panose="02010609060101010101" charset="-122"/>
              </a:rPr>
              <a:t>98%</a:t>
            </a:r>
            <a:r>
              <a:rPr lang="zh-CN" altLang="en-US" sz="3200" b="1">
                <a:latin typeface="仿宋" panose="02010609060101010101" charset="-122"/>
                <a:ea typeface="仿宋" panose="02010609060101010101" charset="-122"/>
                <a:cs typeface="仿宋" panose="02010609060101010101" charset="-122"/>
              </a:rPr>
              <a:t>的浓硫酸稀释成</a:t>
            </a:r>
            <a:r>
              <a:rPr lang="en-US" altLang="zh-CN" sz="3200" b="1">
                <a:latin typeface="仿宋" panose="02010609060101010101" charset="-122"/>
                <a:ea typeface="仿宋" panose="02010609060101010101" charset="-122"/>
                <a:cs typeface="仿宋" panose="02010609060101010101" charset="-122"/>
              </a:rPr>
              <a:t>10%</a:t>
            </a:r>
            <a:r>
              <a:rPr lang="zh-CN" altLang="en-US" sz="3200" b="1">
                <a:latin typeface="仿宋" panose="02010609060101010101" charset="-122"/>
                <a:ea typeface="仿宋" panose="02010609060101010101" charset="-122"/>
                <a:cs typeface="仿宋" panose="02010609060101010101" charset="-122"/>
              </a:rPr>
              <a:t>的稀硫酸，需要水的质量是多少？</a:t>
            </a:r>
          </a:p>
        </p:txBody>
      </p:sp>
      <p:sp>
        <p:nvSpPr>
          <p:cNvPr id="25603" name="Text Box 3"/>
          <p:cNvSpPr txBox="1"/>
          <p:nvPr/>
        </p:nvSpPr>
        <p:spPr>
          <a:xfrm>
            <a:off x="1171575" y="2261553"/>
            <a:ext cx="3578225" cy="521970"/>
          </a:xfrm>
          <a:prstGeom prst="rect">
            <a:avLst/>
          </a:prstGeom>
          <a:noFill/>
          <a:ln w="9525">
            <a:noFill/>
          </a:ln>
        </p:spPr>
        <p:txBody>
          <a:bodyPr wrap="none">
            <a:spAutoFit/>
          </a:bodyPr>
          <a:lstStyle/>
          <a:p>
            <a:pPr>
              <a:buClrTx/>
            </a:pPr>
            <a:r>
              <a:rPr lang="zh-CN" altLang="en-US" sz="2800" b="1" dirty="0">
                <a:solidFill>
                  <a:srgbClr val="FF0000"/>
                </a:solidFill>
                <a:latin typeface="楷体" panose="02010609060101010101" charset="-122"/>
                <a:ea typeface="楷体" panose="02010609060101010101" charset="-122"/>
                <a:cs typeface="楷体" panose="02010609060101010101" charset="-122"/>
              </a:rPr>
              <a:t>解：</a:t>
            </a:r>
            <a:r>
              <a:rPr lang="zh-CN" altLang="en-US" sz="2800" b="1" dirty="0">
                <a:latin typeface="楷体" panose="02010609060101010101" charset="-122"/>
                <a:ea typeface="楷体" panose="02010609060101010101" charset="-122"/>
                <a:cs typeface="楷体" panose="02010609060101010101" charset="-122"/>
              </a:rPr>
              <a:t>设加水的质量为</a:t>
            </a:r>
            <a:r>
              <a:rPr lang="en-US" altLang="x-none" sz="2800" b="1" dirty="0">
                <a:latin typeface="Times New Roman" panose="02020603050405020304" charset="0"/>
                <a:ea typeface="楷体" panose="02010609060101010101" charset="-122"/>
                <a:cs typeface="Times New Roman" panose="02020603050405020304" charset="0"/>
              </a:rPr>
              <a:t>x</a:t>
            </a:r>
          </a:p>
        </p:txBody>
      </p:sp>
      <p:sp>
        <p:nvSpPr>
          <p:cNvPr id="25604" name="Text Box 4"/>
          <p:cNvSpPr txBox="1"/>
          <p:nvPr/>
        </p:nvSpPr>
        <p:spPr>
          <a:xfrm>
            <a:off x="1837690" y="2939415"/>
            <a:ext cx="5217795" cy="521970"/>
          </a:xfrm>
          <a:prstGeom prst="rect">
            <a:avLst/>
          </a:prstGeom>
          <a:noFill/>
          <a:ln w="9525">
            <a:noFill/>
          </a:ln>
        </p:spPr>
        <p:txBody>
          <a:bodyPr wrap="none">
            <a:spAutoFit/>
          </a:bodyPr>
          <a:lstStyle/>
          <a:p>
            <a:pPr algn="l">
              <a:buClrTx/>
            </a:pPr>
            <a:r>
              <a:rPr lang="en-US" altLang="zh-CN" sz="2800" b="1" dirty="0">
                <a:latin typeface="Arial" panose="020B0604020202020204" pitchFamily="34" charset="0"/>
              </a:rPr>
              <a:t>10</a:t>
            </a:r>
            <a:r>
              <a:rPr lang="zh-CN" altLang="en-US" sz="2800" b="1" dirty="0">
                <a:latin typeface="Arial" panose="020B0604020202020204" pitchFamily="34" charset="0"/>
              </a:rPr>
              <a:t>0</a:t>
            </a:r>
            <a:r>
              <a:rPr lang="en-US" altLang="x-none" sz="2800" b="1" dirty="0">
                <a:latin typeface="Arial" panose="020B0604020202020204" pitchFamily="34" charset="0"/>
              </a:rPr>
              <a:t>g×</a:t>
            </a:r>
            <a:r>
              <a:rPr lang="en-US" altLang="x-none" sz="2800" b="1" dirty="0">
                <a:latin typeface="Arial" panose="020B0604020202020204" pitchFamily="34" charset="0"/>
                <a:sym typeface="Wingdings 2" panose="05020102010507070707" pitchFamily="2" charset="2"/>
              </a:rPr>
              <a:t>98% =</a:t>
            </a:r>
            <a:r>
              <a:rPr lang="zh-CN" altLang="en-US" sz="2800" b="1" dirty="0">
                <a:latin typeface="Arial" panose="020B0604020202020204" pitchFamily="34" charset="0"/>
                <a:sym typeface="Wingdings 2" panose="05020102010507070707" pitchFamily="2" charset="2"/>
              </a:rPr>
              <a:t>（</a:t>
            </a:r>
            <a:r>
              <a:rPr lang="en-US" altLang="x-none" sz="2800" b="1" dirty="0">
                <a:latin typeface="Arial" panose="020B0604020202020204" pitchFamily="34" charset="0"/>
                <a:sym typeface="Wingdings 2" panose="05020102010507070707" pitchFamily="2" charset="2"/>
              </a:rPr>
              <a:t>100</a:t>
            </a:r>
            <a:r>
              <a:rPr lang="en-US" altLang="x-none" sz="2800" b="1" dirty="0">
                <a:sym typeface="Wingdings 2" panose="05020102010507070707" pitchFamily="2" charset="2"/>
              </a:rPr>
              <a:t>g</a:t>
            </a:r>
            <a:r>
              <a:rPr lang="en-US" altLang="x-none" sz="2800" b="1" dirty="0">
                <a:latin typeface="Arial" panose="020B0604020202020204" pitchFamily="34" charset="0"/>
                <a:sym typeface="Wingdings 2" panose="05020102010507070707" pitchFamily="2" charset="2"/>
              </a:rPr>
              <a:t>+X) ×10%</a:t>
            </a:r>
          </a:p>
        </p:txBody>
      </p:sp>
      <p:sp>
        <p:nvSpPr>
          <p:cNvPr id="25625" name="文本框 25624"/>
          <p:cNvSpPr txBox="1"/>
          <p:nvPr/>
        </p:nvSpPr>
        <p:spPr>
          <a:xfrm>
            <a:off x="1962785" y="3616960"/>
            <a:ext cx="1724025" cy="583565"/>
          </a:xfrm>
          <a:prstGeom prst="rect">
            <a:avLst/>
          </a:prstGeom>
          <a:noFill/>
          <a:ln w="9525">
            <a:noFill/>
          </a:ln>
        </p:spPr>
        <p:txBody>
          <a:bodyPr wrap="none" anchor="t">
            <a:spAutoFit/>
          </a:bodyPr>
          <a:lstStyle/>
          <a:p>
            <a:r>
              <a:rPr lang="en-US" altLang="x-none" sz="3200" b="1" dirty="0">
                <a:latin typeface="Times New Roman" panose="02020603050405020304" charset="0"/>
              </a:rPr>
              <a:t>X = 880g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checkerboard(across)">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25625"/>
                                        </p:tgtEl>
                                        <p:attrNameLst>
                                          <p:attrName>style.visibility</p:attrName>
                                        </p:attrNameLst>
                                      </p:cBhvr>
                                      <p:to>
                                        <p:strVal val="visible"/>
                                      </p:to>
                                    </p:set>
                                    <p:animEffect transition="in" filter="diamond(in)">
                                      <p:cBhvr>
                                        <p:cTn id="17" dur="5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2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81965" y="1054735"/>
            <a:ext cx="8528050" cy="953135"/>
          </a:xfrm>
          <a:prstGeom prst="rect">
            <a:avLst/>
          </a:prstGeom>
          <a:noFill/>
          <a:ln w="9525">
            <a:noFill/>
          </a:ln>
        </p:spPr>
        <p:txBody>
          <a:bodyPr wrap="square">
            <a:spAutoFit/>
          </a:bodyPr>
          <a:lstStyle/>
          <a:p>
            <a:pPr indent="457200"/>
            <a:r>
              <a:rPr lang="zh-CN" altLang="en-US" sz="2800">
                <a:solidFill>
                  <a:srgbClr val="FF0000"/>
                </a:solidFill>
                <a:latin typeface="Times New Roman" panose="02020603050405020304" charset="0"/>
                <a:cs typeface="Times New Roman" panose="02020603050405020304" charset="0"/>
              </a:rPr>
              <a:t>（</a:t>
            </a:r>
            <a:r>
              <a:rPr lang="en-US" altLang="zh-CN" sz="2800" b="1">
                <a:solidFill>
                  <a:srgbClr val="0000FF"/>
                </a:solidFill>
                <a:latin typeface="仿宋" panose="02010609060101010101" charset="-122"/>
                <a:ea typeface="仿宋" panose="02010609060101010101" charset="-122"/>
                <a:cs typeface="仿宋" panose="02010609060101010101" charset="-122"/>
              </a:rPr>
              <a:t>2017.</a:t>
            </a:r>
            <a:r>
              <a:rPr lang="zh-CN" altLang="en-US" sz="2800" b="1">
                <a:solidFill>
                  <a:srgbClr val="0000FF"/>
                </a:solidFill>
                <a:latin typeface="仿宋" panose="02010609060101010101" charset="-122"/>
                <a:ea typeface="仿宋" panose="02010609060101010101" charset="-122"/>
                <a:cs typeface="仿宋" panose="02010609060101010101" charset="-122"/>
              </a:rPr>
              <a:t>河南</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800" b="1" i="1">
                <a:latin typeface="Times New Roman" panose="02020603050405020304" charset="0"/>
                <a:cs typeface="Times New Roman" panose="02020603050405020304" charset="0"/>
              </a:rPr>
              <a:t>t</a:t>
            </a:r>
            <a:r>
              <a:rPr lang="en-US" altLang="zh-CN" sz="2800" b="1" baseline="-25000">
                <a:latin typeface="Times New Roman" panose="02020603050405020304" charset="0"/>
                <a:cs typeface="Times New Roman" panose="02020603050405020304" charset="0"/>
              </a:rPr>
              <a:t>3</a:t>
            </a:r>
            <a:r>
              <a:rPr lang="en-US" altLang="zh-CN" sz="2800" b="1">
                <a:latin typeface="黑体" panose="02010609060101010101" pitchFamily="2" charset="-122"/>
                <a:ea typeface="黑体" panose="02010609060101010101" pitchFamily="2" charset="-122"/>
                <a:cs typeface="黑体" panose="0201060906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时，将 </a:t>
            </a:r>
            <a:r>
              <a:rPr lang="en-US" altLang="zh-CN" sz="2800" b="1">
                <a:latin typeface="Times New Roman" panose="02020603050405020304" charset="0"/>
                <a:cs typeface="Times New Roman" panose="02020603050405020304" charset="0"/>
              </a:rPr>
              <a:t>30 g</a:t>
            </a:r>
            <a:r>
              <a:rPr lang="en-US" altLang="zh-CN" sz="2800" b="1">
                <a:latin typeface="宋体" panose="02010600030101010101" pitchFamily="2" charset="-122"/>
                <a:ea typeface="宋体" panose="02010600030101010101" pitchFamily="2" charset="-122"/>
                <a:cs typeface="宋体" panose="02010600030101010101" pitchFamily="2" charset="-122"/>
              </a:rPr>
              <a:t> X</a:t>
            </a:r>
            <a:r>
              <a:rPr lang="zh-CN" altLang="en-US" sz="2800" b="1">
                <a:latin typeface="宋体" panose="02010600030101010101" pitchFamily="2" charset="-122"/>
                <a:ea typeface="宋体" panose="02010600030101010101" pitchFamily="2" charset="-122"/>
                <a:cs typeface="宋体" panose="02010600030101010101" pitchFamily="2" charset="-122"/>
              </a:rPr>
              <a:t>的饱和溶液稀释为质量分数为 </a:t>
            </a:r>
            <a:r>
              <a:rPr lang="en-US" altLang="zh-CN" sz="2800" b="1">
                <a:latin typeface="Times New Roman" panose="02020603050405020304" charset="0"/>
                <a:cs typeface="Times New Roman" panose="02020603050405020304" charset="0"/>
              </a:rPr>
              <a:t>10%</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的溶液，需加水的质量为</a:t>
            </a:r>
            <a:r>
              <a:rPr lang="en-US" altLang="zh-CN" sz="2800" b="1">
                <a:latin typeface="Times New Roman" panose="02020603050405020304" charset="0"/>
                <a:cs typeface="Times New Roman" panose="02020603050405020304" charset="0"/>
              </a:rPr>
              <a:t>_____g</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zh-CN" altLang="en-US" sz="2800" b="1"/>
          </a:p>
        </p:txBody>
      </p:sp>
      <p:pic>
        <p:nvPicPr>
          <p:cNvPr id="1073742893" name="图片 1073742892"/>
          <p:cNvPicPr>
            <a:picLocks noChangeAspect="1"/>
          </p:cNvPicPr>
          <p:nvPr/>
        </p:nvPicPr>
        <p:blipFill>
          <a:blip r:embed="rId2"/>
          <a:stretch>
            <a:fillRect/>
          </a:stretch>
        </p:blipFill>
        <p:spPr>
          <a:xfrm>
            <a:off x="2392680" y="2470150"/>
            <a:ext cx="3983990" cy="3545840"/>
          </a:xfrm>
          <a:prstGeom prst="rect">
            <a:avLst/>
          </a:prstGeom>
          <a:noFill/>
          <a:ln w="9525">
            <a:noFill/>
          </a:ln>
        </p:spPr>
      </p:pic>
      <p:sp>
        <p:nvSpPr>
          <p:cNvPr id="2" name="文本框 1"/>
          <p:cNvSpPr txBox="1"/>
          <p:nvPr/>
        </p:nvSpPr>
        <p:spPr>
          <a:xfrm>
            <a:off x="7867015" y="1424305"/>
            <a:ext cx="694055" cy="583565"/>
          </a:xfrm>
          <a:prstGeom prst="rect">
            <a:avLst/>
          </a:prstGeom>
          <a:noFill/>
        </p:spPr>
        <p:txBody>
          <a:bodyPr wrap="square" rtlCol="0">
            <a:spAutoFit/>
          </a:bodyPr>
          <a:lstStyle/>
          <a:p>
            <a:r>
              <a:rPr lang="en-US" altLang="zh-CN" sz="3200" b="1">
                <a:solidFill>
                  <a:srgbClr val="FF0000"/>
                </a:solidFill>
                <a:latin typeface="Times New Roman" panose="02020603050405020304" charset="0"/>
                <a:cs typeface="Times New Roman" panose="02020603050405020304" charset="0"/>
              </a:rPr>
              <a:t>70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709295" y="1023620"/>
            <a:ext cx="7725410" cy="2889885"/>
          </a:xfrm>
          <a:prstGeom prst="rect">
            <a:avLst/>
          </a:prstGeom>
          <a:noFill/>
          <a:ln w="9525">
            <a:noFill/>
          </a:ln>
        </p:spPr>
        <p:txBody>
          <a:bodyPr wrap="square">
            <a:spAutoFit/>
          </a:bodyPr>
          <a:lstStyle/>
          <a:p>
            <a:pPr>
              <a:lnSpc>
                <a:spcPct val="130000"/>
              </a:lnSpc>
              <a:spcBef>
                <a:spcPts val="0"/>
              </a:spcBef>
              <a:spcAft>
                <a:spcPts val="0"/>
              </a:spcAft>
            </a:pPr>
            <a:r>
              <a:rPr lang="zh-CN" altLang="en-US" sz="2800">
                <a:latin typeface="Times New Roman" panose="02020603050405020304" charset="0"/>
                <a:cs typeface="Times New Roman" panose="02020603050405020304" charset="0"/>
              </a:rPr>
              <a:t>（</a:t>
            </a:r>
            <a:r>
              <a:rPr lang="en-US" altLang="zh-CN" sz="2800" b="1">
                <a:solidFill>
                  <a:srgbClr val="0000FF"/>
                </a:solidFill>
                <a:latin typeface="仿宋" panose="02010609060101010101" charset="-122"/>
                <a:ea typeface="仿宋" panose="02010609060101010101" charset="-122"/>
                <a:cs typeface="仿宋" panose="02010609060101010101" charset="-122"/>
              </a:rPr>
              <a:t>2016 .</a:t>
            </a:r>
            <a:r>
              <a:rPr lang="zh-CN" altLang="en-US" sz="2800" b="1">
                <a:solidFill>
                  <a:srgbClr val="0000FF"/>
                </a:solidFill>
                <a:latin typeface="仿宋" panose="02010609060101010101" charset="-122"/>
                <a:ea typeface="仿宋" panose="02010609060101010101" charset="-122"/>
                <a:cs typeface="仿宋" panose="02010609060101010101" charset="-122"/>
              </a:rPr>
              <a:t>河南</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如图是甲、乙的溶解度曲线，下列说法不正确的是（  </a:t>
            </a:r>
            <a:r>
              <a:rPr lang="zh-CN" altLang="en-US" sz="2800" b="1">
                <a:latin typeface="Times New Roman" panose="02020603050405020304" charset="0"/>
                <a:cs typeface="Times New Roman" panose="02020603050405020304" charset="0"/>
              </a:rPr>
              <a:t>	</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en-US" altLang="zh-CN" sz="2800">
              <a:latin typeface="Times New Roman" panose="02020603050405020304" charset="0"/>
              <a:cs typeface="Times New Roman" panose="02020603050405020304" charset="0"/>
            </a:endParaRPr>
          </a:p>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B.t</a:t>
            </a:r>
            <a:r>
              <a:rPr lang="en-US" altLang="zh-CN" sz="2800" b="1" baseline="-25000">
                <a:latin typeface="楷体" panose="02010609060101010101" charset="-122"/>
                <a:ea typeface="楷体" panose="02010609060101010101" charset="-122"/>
                <a:cs typeface="楷体" panose="02010609060101010101" charset="-122"/>
              </a:rPr>
              <a:t>2</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时，甲、乙饱和溶液中溶质质量分数相等</a:t>
            </a:r>
          </a:p>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D.t</a:t>
            </a:r>
            <a:r>
              <a:rPr lang="en-US" altLang="zh-CN" sz="2800" b="1" baseline="-25000">
                <a:latin typeface="楷体" panose="02010609060101010101" charset="-122"/>
                <a:ea typeface="楷体" panose="02010609060101010101" charset="-122"/>
                <a:cs typeface="楷体" panose="02010609060101010101" charset="-122"/>
              </a:rPr>
              <a:t>3</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时，</a:t>
            </a:r>
            <a:r>
              <a:rPr lang="en-US" altLang="zh-CN" sz="2800" b="1">
                <a:latin typeface="楷体" panose="02010609060101010101" charset="-122"/>
                <a:ea typeface="楷体" panose="02010609060101010101" charset="-122"/>
                <a:cs typeface="楷体" panose="02010609060101010101" charset="-122"/>
              </a:rPr>
              <a:t>75g </a:t>
            </a:r>
            <a:r>
              <a:rPr lang="zh-CN" altLang="en-US" sz="2800" b="1">
                <a:latin typeface="楷体" panose="02010609060101010101" charset="-122"/>
                <a:ea typeface="楷体" panose="02010609060101010101" charset="-122"/>
                <a:cs typeface="楷体" panose="02010609060101010101" charset="-122"/>
              </a:rPr>
              <a:t>甲的饱和溶液中加入 </a:t>
            </a:r>
            <a:r>
              <a:rPr lang="en-US" altLang="zh-CN" sz="2800" b="1">
                <a:latin typeface="楷体" panose="02010609060101010101" charset="-122"/>
                <a:ea typeface="楷体" panose="02010609060101010101" charset="-122"/>
                <a:cs typeface="楷体" panose="02010609060101010101" charset="-122"/>
              </a:rPr>
              <a:t>50g </a:t>
            </a:r>
            <a:r>
              <a:rPr lang="zh-CN" altLang="en-US" sz="2800" b="1">
                <a:latin typeface="楷体" panose="02010609060101010101" charset="-122"/>
                <a:ea typeface="楷体" panose="02010609060101010101" charset="-122"/>
                <a:cs typeface="楷体" panose="02010609060101010101" charset="-122"/>
              </a:rPr>
              <a:t>水，可以得到质量分数为 </a:t>
            </a:r>
            <a:r>
              <a:rPr lang="en-US" altLang="zh-CN" sz="2800" b="1">
                <a:latin typeface="楷体" panose="02010609060101010101" charset="-122"/>
                <a:ea typeface="楷体" panose="02010609060101010101" charset="-122"/>
                <a:cs typeface="楷体" panose="02010609060101010101" charset="-122"/>
              </a:rPr>
              <a:t>25%</a:t>
            </a:r>
            <a:r>
              <a:rPr lang="zh-CN" altLang="en-US" sz="2800" b="1">
                <a:latin typeface="楷体" panose="02010609060101010101" charset="-122"/>
                <a:ea typeface="楷体" panose="02010609060101010101" charset="-122"/>
                <a:cs typeface="楷体" panose="02010609060101010101" charset="-122"/>
              </a:rPr>
              <a:t>的溶液</a:t>
            </a:r>
          </a:p>
        </p:txBody>
      </p:sp>
      <p:pic>
        <p:nvPicPr>
          <p:cNvPr id="1073742892" name="图片 1073742891"/>
          <p:cNvPicPr>
            <a:picLocks noChangeAspect="1"/>
          </p:cNvPicPr>
          <p:nvPr/>
        </p:nvPicPr>
        <p:blipFill>
          <a:blip r:embed="rId2"/>
          <a:stretch>
            <a:fillRect/>
          </a:stretch>
        </p:blipFill>
        <p:spPr>
          <a:xfrm>
            <a:off x="3093085" y="3913505"/>
            <a:ext cx="2957830" cy="2617470"/>
          </a:xfrm>
          <a:prstGeom prst="rect">
            <a:avLst/>
          </a:prstGeom>
          <a:noFill/>
          <a:ln w="9525">
            <a:noFill/>
          </a:ln>
        </p:spPr>
      </p:pic>
      <p:sp>
        <p:nvSpPr>
          <p:cNvPr id="3" name="文本框 2"/>
          <p:cNvSpPr txBox="1"/>
          <p:nvPr/>
        </p:nvSpPr>
        <p:spPr>
          <a:xfrm>
            <a:off x="4058285" y="1685290"/>
            <a:ext cx="529590" cy="521970"/>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标题 12292"/>
          <p:cNvSpPr/>
          <p:nvPr/>
        </p:nvSpPr>
        <p:spPr>
          <a:xfrm>
            <a:off x="561975" y="1049655"/>
            <a:ext cx="4260850" cy="565150"/>
          </a:xfrm>
          <a:prstGeom prst="rect">
            <a:avLst/>
          </a:prstGeom>
          <a:noFill/>
          <a:ln w="9525">
            <a:noFill/>
          </a:ln>
        </p:spPr>
        <p:txBody>
          <a:bodyPr vert="horz" wrap="square" lIns="91440" tIns="45720" rIns="91440" bIns="45720"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sz="3200" b="1" dirty="0">
                <a:solidFill>
                  <a:srgbClr val="FF0000"/>
                </a:solidFill>
                <a:latin typeface="黑体" panose="02010609060101010101" pitchFamily="2" charset="-122"/>
                <a:ea typeface="黑体" panose="02010609060101010101" pitchFamily="2" charset="-122"/>
              </a:rPr>
              <a:t>一、溶质的质量分数</a:t>
            </a:r>
          </a:p>
        </p:txBody>
      </p:sp>
      <p:sp>
        <p:nvSpPr>
          <p:cNvPr id="5130" name="文本框 5129"/>
          <p:cNvSpPr txBox="1"/>
          <p:nvPr/>
        </p:nvSpPr>
        <p:spPr>
          <a:xfrm>
            <a:off x="5713095" y="1923415"/>
            <a:ext cx="1429385" cy="521970"/>
          </a:xfrm>
          <a:prstGeom prst="rect">
            <a:avLst/>
          </a:prstGeom>
          <a:noFill/>
          <a:ln w="9525">
            <a:noFill/>
          </a:ln>
        </p:spPr>
        <p:txBody>
          <a:bodyPr wrap="none" anchor="t">
            <a:spAutoFit/>
          </a:bodyPr>
          <a:lstStyle/>
          <a:p>
            <a:r>
              <a:rPr lang="en-US" altLang="zh-CN" sz="2800" b="1">
                <a:latin typeface="Times New Roman" panose="02020603050405020304" charset="0"/>
                <a:ea typeface="楷体_GB2312" panose="02010609030101010101" pitchFamily="1" charset="-122"/>
              </a:rPr>
              <a:t>×100%</a:t>
            </a:r>
          </a:p>
        </p:txBody>
      </p:sp>
      <p:grpSp>
        <p:nvGrpSpPr>
          <p:cNvPr id="5" name="组合 4"/>
          <p:cNvGrpSpPr/>
          <p:nvPr/>
        </p:nvGrpSpPr>
        <p:grpSpPr>
          <a:xfrm>
            <a:off x="720725" y="1729105"/>
            <a:ext cx="5180330" cy="1029335"/>
            <a:chOff x="828" y="3949"/>
            <a:chExt cx="8158" cy="1621"/>
          </a:xfrm>
        </p:grpSpPr>
        <p:sp>
          <p:nvSpPr>
            <p:cNvPr id="5128" name="直接连接符 5127"/>
            <p:cNvSpPr/>
            <p:nvPr/>
          </p:nvSpPr>
          <p:spPr>
            <a:xfrm>
              <a:off x="5754" y="4700"/>
              <a:ext cx="3062" cy="0"/>
            </a:xfrm>
            <a:prstGeom prst="line">
              <a:avLst/>
            </a:prstGeom>
            <a:ln w="38100" cap="flat" cmpd="sng">
              <a:solidFill>
                <a:schemeClr val="tx1"/>
              </a:solidFill>
              <a:prstDash val="solid"/>
              <a:headEnd type="none" w="med" len="med"/>
              <a:tailEnd type="none" w="med" len="med"/>
            </a:ln>
          </p:spPr>
        </p:sp>
        <p:sp>
          <p:nvSpPr>
            <p:cNvPr id="5126" name="文本框 5125"/>
            <p:cNvSpPr txBox="1"/>
            <p:nvPr/>
          </p:nvSpPr>
          <p:spPr>
            <a:xfrm>
              <a:off x="5964" y="3949"/>
              <a:ext cx="2716" cy="822"/>
            </a:xfrm>
            <a:prstGeom prst="rect">
              <a:avLst/>
            </a:prstGeom>
            <a:noFill/>
            <a:ln w="9525">
              <a:noFill/>
            </a:ln>
          </p:spPr>
          <p:txBody>
            <a:bodyPr wrap="square">
              <a:spAutoFit/>
            </a:bodyPr>
            <a:lstStyle/>
            <a:p>
              <a:pPr>
                <a:spcBef>
                  <a:spcPct val="50000"/>
                </a:spcBef>
              </a:pPr>
              <a:r>
                <a:rPr lang="zh-CN" altLang="en-US" sz="2800" b="1">
                  <a:latin typeface="Times New Roman" panose="02020603050405020304" charset="0"/>
                  <a:ea typeface="楷体_GB2312" panose="02010609030101010101" pitchFamily="1" charset="-122"/>
                </a:rPr>
                <a:t>溶质质量</a:t>
              </a:r>
            </a:p>
          </p:txBody>
        </p:sp>
        <p:sp>
          <p:nvSpPr>
            <p:cNvPr id="5136" name="矩形 5135">
              <a:hlinkClick r:id="" action="ppaction://hlinkshowjump?jump=nextslide"/>
            </p:cNvPr>
            <p:cNvSpPr/>
            <p:nvPr/>
          </p:nvSpPr>
          <p:spPr>
            <a:xfrm>
              <a:off x="828" y="4308"/>
              <a:ext cx="4704" cy="822"/>
            </a:xfrm>
            <a:prstGeom prst="rect">
              <a:avLst/>
            </a:prstGeom>
            <a:noFill/>
            <a:ln w="9525">
              <a:noFill/>
            </a:ln>
          </p:spPr>
          <p:txBody>
            <a:bodyPr wrap="square">
              <a:spAutoFit/>
            </a:bodyPr>
            <a:lstStyle/>
            <a:p>
              <a:r>
                <a:rPr lang="zh-CN" altLang="en-US" sz="2800" b="1" dirty="0">
                  <a:latin typeface="Times New Roman" panose="02020603050405020304" charset="0"/>
                  <a:ea typeface="楷体_GB2312" panose="02010609030101010101" pitchFamily="1" charset="-122"/>
                </a:rPr>
                <a:t>溶质的质量分数 </a:t>
              </a:r>
              <a:r>
                <a:rPr lang="en-US" altLang="zh-CN" sz="2800" b="1" dirty="0">
                  <a:latin typeface="Times New Roman" panose="02020603050405020304" charset="0"/>
                  <a:ea typeface="楷体_GB2312" panose="02010609030101010101" pitchFamily="1" charset="-122"/>
                </a:rPr>
                <a:t>=</a:t>
              </a:r>
            </a:p>
          </p:txBody>
        </p:sp>
        <p:sp>
          <p:nvSpPr>
            <p:cNvPr id="5127" name="文本框 5126"/>
            <p:cNvSpPr txBox="1"/>
            <p:nvPr/>
          </p:nvSpPr>
          <p:spPr>
            <a:xfrm>
              <a:off x="5754" y="4748"/>
              <a:ext cx="3232" cy="822"/>
            </a:xfrm>
            <a:prstGeom prst="rect">
              <a:avLst/>
            </a:prstGeom>
            <a:noFill/>
            <a:ln w="9525">
              <a:noFill/>
            </a:ln>
          </p:spPr>
          <p:txBody>
            <a:bodyPr>
              <a:spAutoFit/>
            </a:bodyPr>
            <a:lstStyle/>
            <a:p>
              <a:pPr>
                <a:spcBef>
                  <a:spcPct val="50000"/>
                </a:spcBef>
              </a:pPr>
              <a:r>
                <a:rPr lang="zh-CN" altLang="en-US" sz="2800" b="1" dirty="0">
                  <a:latin typeface="Times New Roman" panose="02020603050405020304" charset="0"/>
                  <a:ea typeface="楷体_GB2312" panose="02010609030101010101" pitchFamily="1" charset="-122"/>
                </a:rPr>
                <a:t>溶液的质量</a:t>
              </a:r>
            </a:p>
          </p:txBody>
        </p:sp>
      </p:grpSp>
      <p:sp>
        <p:nvSpPr>
          <p:cNvPr id="6" name="文本框 5"/>
          <p:cNvSpPr txBox="1"/>
          <p:nvPr/>
        </p:nvSpPr>
        <p:spPr>
          <a:xfrm>
            <a:off x="720725" y="3168015"/>
            <a:ext cx="4985385" cy="521970"/>
          </a:xfrm>
          <a:prstGeom prst="rect">
            <a:avLst/>
          </a:prstGeom>
          <a:noFill/>
        </p:spPr>
        <p:txBody>
          <a:bodyPr wrap="square" rtlCol="0" anchor="t">
            <a:spAutoFit/>
          </a:bodyPr>
          <a:lstStyle/>
          <a:p>
            <a:r>
              <a:rPr lang="zh-CN" altLang="en-US" sz="2800" b="1" dirty="0">
                <a:solidFill>
                  <a:srgbClr val="FF0000"/>
                </a:solidFill>
                <a:latin typeface="楷体" panose="02010609060101010101" charset="-122"/>
                <a:ea typeface="楷体" panose="02010609060101010101" charset="-122"/>
                <a:sym typeface="+mn-ea"/>
              </a:rPr>
              <a:t>饱和溶液中溶质的质量分数</a:t>
            </a:r>
            <a:r>
              <a:rPr lang="zh-CN" altLang="en-US" sz="2800" b="1" dirty="0">
                <a:latin typeface="Times New Roman" panose="02020603050405020304" charset="0"/>
                <a:ea typeface="楷体_GB2312" panose="02010609030101010101" pitchFamily="1" charset="-122"/>
                <a:sym typeface="+mn-ea"/>
              </a:rPr>
              <a:t> </a:t>
            </a:r>
            <a:r>
              <a:rPr lang="en-US" altLang="zh-CN" sz="2800" b="1" dirty="0">
                <a:latin typeface="Times New Roman" panose="02020603050405020304" charset="0"/>
                <a:ea typeface="楷体_GB2312" panose="02010609030101010101" pitchFamily="1" charset="-122"/>
                <a:sym typeface="+mn-ea"/>
              </a:rPr>
              <a:t>=</a:t>
            </a:r>
            <a:endParaRPr lang="zh-CN" altLang="en-US" sz="2800">
              <a:latin typeface="楷体" panose="02010609060101010101" charset="-122"/>
              <a:ea typeface="楷体" panose="02010609060101010101" charset="-122"/>
            </a:endParaRPr>
          </a:p>
        </p:txBody>
      </p:sp>
      <p:grpSp>
        <p:nvGrpSpPr>
          <p:cNvPr id="14" name="组合 13"/>
          <p:cNvGrpSpPr/>
          <p:nvPr/>
        </p:nvGrpSpPr>
        <p:grpSpPr>
          <a:xfrm>
            <a:off x="5416550" y="2957195"/>
            <a:ext cx="3409315" cy="970915"/>
            <a:chOff x="6425" y="6729"/>
            <a:chExt cx="5369" cy="1529"/>
          </a:xfrm>
        </p:grpSpPr>
        <p:sp>
          <p:nvSpPr>
            <p:cNvPr id="10" name="文本框 9"/>
            <p:cNvSpPr txBox="1"/>
            <p:nvPr/>
          </p:nvSpPr>
          <p:spPr>
            <a:xfrm>
              <a:off x="7163" y="6729"/>
              <a:ext cx="2118" cy="822"/>
            </a:xfrm>
            <a:prstGeom prst="rect">
              <a:avLst/>
            </a:prstGeom>
            <a:noFill/>
            <a:ln w="9525">
              <a:noFill/>
            </a:ln>
          </p:spPr>
          <p:txBody>
            <a:bodyPr wrap="square">
              <a:spAutoFit/>
            </a:bodyPr>
            <a:lstStyle/>
            <a:p>
              <a:pPr>
                <a:spcBef>
                  <a:spcPct val="50000"/>
                </a:spcBef>
              </a:pPr>
              <a:r>
                <a:rPr lang="zh-CN" altLang="en-US" sz="2800" b="1">
                  <a:latin typeface="楷体" panose="02010609060101010101" charset="-122"/>
                  <a:ea typeface="楷体" panose="02010609060101010101" charset="-122"/>
                </a:rPr>
                <a:t>溶解度</a:t>
              </a:r>
            </a:p>
          </p:txBody>
        </p:sp>
        <p:sp>
          <p:nvSpPr>
            <p:cNvPr id="11" name="直接连接符 10"/>
            <p:cNvSpPr/>
            <p:nvPr/>
          </p:nvSpPr>
          <p:spPr>
            <a:xfrm>
              <a:off x="6661" y="7452"/>
              <a:ext cx="3062" cy="0"/>
            </a:xfrm>
            <a:prstGeom prst="line">
              <a:avLst/>
            </a:prstGeom>
            <a:ln w="38100" cap="flat" cmpd="sng">
              <a:solidFill>
                <a:schemeClr val="tx1"/>
              </a:solidFill>
              <a:prstDash val="solid"/>
              <a:headEnd type="none" w="med" len="med"/>
              <a:tailEnd type="none" w="med" len="med"/>
            </a:ln>
          </p:spPr>
        </p:sp>
        <p:sp>
          <p:nvSpPr>
            <p:cNvPr id="12" name="文本框 11"/>
            <p:cNvSpPr txBox="1"/>
            <p:nvPr/>
          </p:nvSpPr>
          <p:spPr>
            <a:xfrm>
              <a:off x="6425" y="7436"/>
              <a:ext cx="3559" cy="822"/>
            </a:xfrm>
            <a:prstGeom prst="rect">
              <a:avLst/>
            </a:prstGeom>
            <a:noFill/>
            <a:ln w="9525">
              <a:noFill/>
            </a:ln>
          </p:spPr>
          <p:txBody>
            <a:bodyPr wrap="square">
              <a:spAutoFit/>
            </a:bodyPr>
            <a:lstStyle/>
            <a:p>
              <a:pPr>
                <a:spcBef>
                  <a:spcPct val="50000"/>
                </a:spcBef>
              </a:pPr>
              <a:r>
                <a:rPr lang="zh-CN" altLang="en-US" sz="2800" b="1">
                  <a:latin typeface="楷体" panose="02010609060101010101" charset="-122"/>
                  <a:ea typeface="楷体" panose="02010609060101010101" charset="-122"/>
                  <a:cs typeface="楷体" panose="02010609060101010101" charset="-122"/>
                </a:rPr>
                <a:t>溶解度</a:t>
              </a:r>
              <a:r>
                <a:rPr lang="en-US" altLang="zh-CN" sz="2800" b="1">
                  <a:latin typeface="楷体" panose="02010609060101010101" charset="-122"/>
                  <a:ea typeface="楷体" panose="02010609060101010101" charset="-122"/>
                  <a:cs typeface="楷体" panose="02010609060101010101" charset="-122"/>
                </a:rPr>
                <a:t>+100g</a:t>
              </a:r>
            </a:p>
          </p:txBody>
        </p:sp>
        <p:sp>
          <p:nvSpPr>
            <p:cNvPr id="13" name="文本框 12"/>
            <p:cNvSpPr txBox="1"/>
            <p:nvPr/>
          </p:nvSpPr>
          <p:spPr>
            <a:xfrm>
              <a:off x="9543" y="7073"/>
              <a:ext cx="2251" cy="822"/>
            </a:xfrm>
            <a:prstGeom prst="rect">
              <a:avLst/>
            </a:prstGeom>
            <a:noFill/>
            <a:ln w="9525">
              <a:noFill/>
            </a:ln>
          </p:spPr>
          <p:txBody>
            <a:bodyPr wrap="none" anchor="t">
              <a:spAutoFit/>
            </a:bodyPr>
            <a:lstStyle/>
            <a:p>
              <a:r>
                <a:rPr lang="en-US" altLang="zh-CN" sz="2800" b="1">
                  <a:latin typeface="Times New Roman" panose="02020603050405020304" charset="0"/>
                  <a:ea typeface="楷体_GB2312" panose="02010609030101010101" pitchFamily="1" charset="-122"/>
                </a:rPr>
                <a:t>×100%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box(in)">
                                      <p:cBhvr>
                                        <p:cTn id="12" dur="2000"/>
                                        <p:tgtEl>
                                          <p:spTgt spid="51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文本框 1"/>
          <p:cNvSpPr txBox="1"/>
          <p:nvPr/>
        </p:nvSpPr>
        <p:spPr>
          <a:xfrm>
            <a:off x="892175" y="1398588"/>
            <a:ext cx="6451600" cy="1568450"/>
          </a:xfrm>
          <a:prstGeom prst="rect">
            <a:avLst/>
          </a:prstGeom>
          <a:noFill/>
          <a:ln w="9525">
            <a:noFill/>
          </a:ln>
        </p:spPr>
        <p:txBody>
          <a:bodyPr wrap="square" anchor="t">
            <a:spAutoFit/>
          </a:bodyPr>
          <a:lstStyle/>
          <a:p>
            <a:r>
              <a:rPr lang="en-US" altLang="zh-CN" sz="3200" b="1">
                <a:solidFill>
                  <a:srgbClr val="FF0000"/>
                </a:solidFill>
                <a:latin typeface="Calibri" panose="020F0502020204030204" charset="0"/>
                <a:ea typeface="宋体" panose="02010600030101010101" pitchFamily="2" charset="-122"/>
              </a:rPr>
              <a:t>1.</a:t>
            </a:r>
            <a:r>
              <a:rPr lang="zh-CN" altLang="en-US" sz="3200" b="1">
                <a:solidFill>
                  <a:srgbClr val="FF0000"/>
                </a:solidFill>
                <a:latin typeface="Calibri" panose="020F0502020204030204" charset="0"/>
                <a:ea typeface="宋体" panose="02010600030101010101" pitchFamily="2" charset="-122"/>
              </a:rPr>
              <a:t>课本</a:t>
            </a:r>
            <a:r>
              <a:rPr lang="en-US" altLang="zh-CN" sz="3200" b="1">
                <a:solidFill>
                  <a:srgbClr val="FF0000"/>
                </a:solidFill>
                <a:latin typeface="Calibri" panose="020F0502020204030204" charset="0"/>
                <a:ea typeface="宋体" panose="02010600030101010101" pitchFamily="2" charset="-122"/>
              </a:rPr>
              <a:t>P</a:t>
            </a:r>
            <a:r>
              <a:rPr lang="zh-CN" altLang="en-US" sz="3200" b="1">
                <a:solidFill>
                  <a:srgbClr val="FF0000"/>
                </a:solidFill>
                <a:latin typeface="Calibri" panose="020F0502020204030204" charset="0"/>
                <a:ea typeface="宋体" panose="02010600030101010101" pitchFamily="2" charset="-122"/>
              </a:rPr>
              <a:t>：</a:t>
            </a:r>
            <a:r>
              <a:rPr lang="zh-CN" altLang="en-US" sz="3200" b="1">
                <a:latin typeface="华文仿宋" panose="02010600040101010101" charset="-122"/>
                <a:ea typeface="华文仿宋" panose="02010600040101010101" charset="-122"/>
              </a:rPr>
              <a:t>练习与应用</a:t>
            </a:r>
            <a:r>
              <a:rPr lang="en-US" altLang="zh-CN" sz="3200">
                <a:latin typeface="Calibri" panose="020F0502020204030204" charset="0"/>
                <a:ea typeface="宋体" panose="02010600030101010101" pitchFamily="2" charset="-122"/>
              </a:rPr>
              <a:t>-</a:t>
            </a:r>
          </a:p>
          <a:p>
            <a:endParaRPr lang="en-US" altLang="zh-CN" sz="3200" b="1">
              <a:solidFill>
                <a:srgbClr val="FF0000"/>
              </a:solidFill>
              <a:latin typeface="Calibri" panose="020F0502020204030204" charset="0"/>
              <a:ea typeface="宋体" panose="02010600030101010101" pitchFamily="2" charset="-122"/>
            </a:endParaRPr>
          </a:p>
          <a:p>
            <a:r>
              <a:rPr lang="en-US" altLang="zh-CN" sz="3200" b="1">
                <a:solidFill>
                  <a:srgbClr val="FF0000"/>
                </a:solidFill>
                <a:latin typeface="Calibri" panose="020F0502020204030204" charset="0"/>
                <a:ea typeface="宋体" panose="02010600030101010101" pitchFamily="2" charset="-122"/>
              </a:rPr>
              <a:t>2.</a:t>
            </a:r>
            <a:r>
              <a:rPr lang="zh-CN" altLang="en-US" sz="3200" b="1">
                <a:solidFill>
                  <a:srgbClr val="FF0000"/>
                </a:solidFill>
                <a:latin typeface="Calibri" panose="020F0502020204030204" charset="0"/>
                <a:ea typeface="宋体" panose="02010600030101010101" pitchFamily="2" charset="-122"/>
              </a:rPr>
              <a:t>基训</a:t>
            </a:r>
            <a:r>
              <a:rPr lang="en-US" altLang="zh-CN" sz="3200" b="1">
                <a:solidFill>
                  <a:srgbClr val="FF0000"/>
                </a:solidFill>
                <a:latin typeface="Calibri" panose="020F0502020204030204" charset="0"/>
                <a:ea typeface="宋体" panose="02010600030101010101" pitchFamily="2" charset="-122"/>
              </a:rPr>
              <a:t>P:  </a:t>
            </a:r>
            <a:r>
              <a:rPr lang="en-US" altLang="zh-CN" sz="3200">
                <a:latin typeface="Calibri" panose="020F0502020204030204" charset="0"/>
                <a:ea typeface="宋体" panose="02010600030101010101" pitchFamily="2" charset="-122"/>
              </a:rPr>
              <a:t> -</a:t>
            </a:r>
          </a:p>
        </p:txBody>
      </p:sp>
      <p:pic>
        <p:nvPicPr>
          <p:cNvPr id="26626" name="图片 6153" descr="0032"/>
          <p:cNvPicPr>
            <a:picLocks noChangeAspect="1"/>
          </p:cNvPicPr>
          <p:nvPr/>
        </p:nvPicPr>
        <p:blipFill>
          <a:blip r:embed="rId2"/>
          <a:stretch>
            <a:fillRect/>
          </a:stretch>
        </p:blipFill>
        <p:spPr>
          <a:xfrm>
            <a:off x="6284913" y="4997450"/>
            <a:ext cx="1816100" cy="868363"/>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图片 3"/>
          <p:cNvPicPr>
            <a:picLocks noChangeAspect="1"/>
          </p:cNvPicPr>
          <p:nvPr/>
        </p:nvPicPr>
        <p:blipFill>
          <a:blip r:embed="rId2">
            <a:clrChange>
              <a:clrFrom>
                <a:srgbClr val="000000"/>
              </a:clrFrom>
              <a:clrTo>
                <a:srgbClr val="000000">
                  <a:alpha val="0"/>
                </a:srgbClr>
              </a:clrTo>
            </a:clrChange>
          </a:blip>
          <a:stretch>
            <a:fillRect/>
          </a:stretch>
        </p:blipFill>
        <p:spPr>
          <a:xfrm>
            <a:off x="7296150" y="5962650"/>
            <a:ext cx="1685925" cy="887413"/>
          </a:xfrm>
          <a:prstGeom prst="rect">
            <a:avLst/>
          </a:prstGeom>
          <a:noFill/>
          <a:ln w="9525">
            <a:noFill/>
          </a:ln>
        </p:spPr>
      </p:pic>
      <p:pic>
        <p:nvPicPr>
          <p:cNvPr id="38914" name="图片 4" descr="u=1510095268,2812950420&amp;fm=27&amp;gp=0"/>
          <p:cNvPicPr>
            <a:picLocks noChangeAspect="1"/>
          </p:cNvPicPr>
          <p:nvPr/>
        </p:nvPicPr>
        <p:blipFill>
          <a:blip r:embed="rId3"/>
          <a:srcRect b="4507"/>
          <a:stretch>
            <a:fillRect/>
          </a:stretch>
        </p:blipFill>
        <p:spPr>
          <a:xfrm>
            <a:off x="806450" y="1373188"/>
            <a:ext cx="7818438" cy="4465637"/>
          </a:xfrm>
          <a:prstGeom prst="rect">
            <a:avLst/>
          </a:prstGeom>
          <a:noFill/>
          <a:ln w="9525">
            <a:noFill/>
          </a:ln>
        </p:spPr>
      </p:pic>
      <p:sp>
        <p:nvSpPr>
          <p:cNvPr id="38915" name="文本框 2"/>
          <p:cNvSpPr txBox="1"/>
          <p:nvPr/>
        </p:nvSpPr>
        <p:spPr>
          <a:xfrm>
            <a:off x="1690688" y="1906588"/>
            <a:ext cx="5764212" cy="1568450"/>
          </a:xfrm>
          <a:prstGeom prst="rect">
            <a:avLst/>
          </a:prstGeom>
          <a:noFill/>
          <a:ln w="9525">
            <a:noFill/>
          </a:ln>
        </p:spPr>
        <p:txBody>
          <a:bodyPr wrap="square" anchor="t">
            <a:spAutoFit/>
          </a:bodyPr>
          <a:lstStyle/>
          <a:p>
            <a:endParaRPr lang="en-US" altLang="zh-CN" sz="3200" b="1">
              <a:solidFill>
                <a:schemeClr val="bg1"/>
              </a:solidFill>
              <a:latin typeface="Times New Roman" panose="02020603050405020304" charset="0"/>
              <a:ea typeface="华文中宋" panose="02010600040101010101" charset="-122"/>
            </a:endParaRPr>
          </a:p>
          <a:p>
            <a:r>
              <a:rPr lang="en-US" altLang="zh-CN" sz="3200" b="1">
                <a:solidFill>
                  <a:schemeClr val="bg1"/>
                </a:solidFill>
                <a:latin typeface="Times New Roman" panose="02020603050405020304" charset="0"/>
                <a:ea typeface="华文中宋" panose="02010600040101010101" charset="-122"/>
              </a:rPr>
              <a:t>1.</a:t>
            </a:r>
            <a:r>
              <a:rPr lang="zh-CN" altLang="en-US" sz="3200" b="1">
                <a:solidFill>
                  <a:schemeClr val="bg1"/>
                </a:solidFill>
                <a:latin typeface="Times New Roman" panose="02020603050405020304" charset="0"/>
                <a:ea typeface="华文中宋" panose="02010600040101010101" charset="-122"/>
              </a:rPr>
              <a:t>基训剩余题目</a:t>
            </a:r>
            <a:endParaRPr lang="en-US" altLang="zh-CN" sz="3200" b="1">
              <a:solidFill>
                <a:schemeClr val="bg1"/>
              </a:solidFill>
              <a:latin typeface="Times New Roman" panose="02020603050405020304" charset="0"/>
              <a:ea typeface="华文中宋" panose="02010600040101010101" charset="-122"/>
            </a:endParaRPr>
          </a:p>
          <a:p>
            <a:endParaRPr lang="en-US" altLang="zh-CN" sz="3200" b="1">
              <a:solidFill>
                <a:schemeClr val="bg1"/>
              </a:solidFill>
              <a:latin typeface="Times New Roman" panose="02020603050405020304" charset="0"/>
              <a:ea typeface="华文中宋" panose="020106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2" name="图片 1"/>
          <p:cNvPicPr>
            <a:picLocks noChangeAspect="1"/>
          </p:cNvPicPr>
          <p:nvPr/>
        </p:nvPicPr>
        <p:blipFill>
          <a:blip r:embed="rId2"/>
          <a:srcRect r="11752" b="10602"/>
          <a:stretch>
            <a:fillRect/>
          </a:stretch>
        </p:blipFill>
        <p:spPr>
          <a:xfrm>
            <a:off x="7065963" y="5153025"/>
            <a:ext cx="1844675" cy="1401763"/>
          </a:xfrm>
          <a:prstGeom prst="rect">
            <a:avLst/>
          </a:prstGeom>
          <a:noFill/>
          <a:ln w="9525">
            <a:noFill/>
          </a:ln>
        </p:spPr>
      </p:pic>
      <p:sp>
        <p:nvSpPr>
          <p:cNvPr id="2" name="文本框 1"/>
          <p:cNvSpPr txBox="1"/>
          <p:nvPr/>
        </p:nvSpPr>
        <p:spPr>
          <a:xfrm>
            <a:off x="517525" y="1572260"/>
            <a:ext cx="8108950" cy="2306955"/>
          </a:xfrm>
          <a:prstGeom prst="rect">
            <a:avLst/>
          </a:prstGeom>
          <a:noFill/>
        </p:spPr>
        <p:txBody>
          <a:bodyPr wrap="square" rtlCol="0">
            <a:spAutoFit/>
          </a:bodyPr>
          <a:lstStyle/>
          <a:p>
            <a:pPr indent="457200">
              <a:lnSpc>
                <a:spcPct val="150000"/>
              </a:lnSpc>
            </a:pPr>
            <a:r>
              <a:rPr lang="zh-CN"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1</a:t>
            </a:r>
            <a:r>
              <a:rPr lang="en-US"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能够进行溶质的质量分数的相关计算</a:t>
            </a:r>
            <a:endParaRPr lang="zh-CN"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indent="457200">
              <a:lnSpc>
                <a:spcPct val="150000"/>
              </a:lnSpc>
            </a:pPr>
            <a:r>
              <a:rPr lang="zh-CN"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2</a:t>
            </a:r>
            <a:r>
              <a:rPr lang="en-US"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掌握溶质的质量分数与溶解度的关系</a:t>
            </a:r>
            <a:r>
              <a:rPr lang="zh-CN" altLang="en-US"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a:t>
            </a:r>
          </a:p>
          <a:p>
            <a:pPr indent="457200">
              <a:lnSpc>
                <a:spcPct val="150000"/>
              </a:lnSpc>
            </a:pPr>
            <a:r>
              <a:rPr lang="en-US" altLang="zh-CN"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3.</a:t>
            </a:r>
            <a:r>
              <a:rPr lang="zh-CN" altLang="en-US" sz="32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配制一定质量分数的溶液。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文本框 2"/>
          <p:cNvSpPr txBox="1"/>
          <p:nvPr/>
        </p:nvSpPr>
        <p:spPr>
          <a:xfrm>
            <a:off x="433388" y="1181100"/>
            <a:ext cx="8172450" cy="2676525"/>
          </a:xfrm>
          <a:prstGeom prst="rect">
            <a:avLst/>
          </a:prstGeom>
          <a:noFill/>
          <a:ln w="9525">
            <a:noFill/>
          </a:ln>
        </p:spPr>
        <p:txBody>
          <a:bodyPr wrap="square" anchor="t">
            <a:spAutoFit/>
          </a:bodyPr>
          <a:lstStyle/>
          <a:p>
            <a:pPr indent="457200">
              <a:lnSpc>
                <a:spcPct val="150000"/>
              </a:lnSpc>
            </a:pPr>
            <a:r>
              <a:rPr lang="zh-CN" altLang="en-US" sz="2800" b="1">
                <a:latin typeface="仿宋" panose="02010609060101010101" charset="-122"/>
                <a:ea typeface="仿宋" panose="02010609060101010101" charset="-122"/>
              </a:rPr>
              <a:t>在两杯等量的水中分别加入一勺糖和两勺糖，完全溶解后两杯糖水的甜度是不一样的，通俗的说就是两杯糖水的</a:t>
            </a:r>
            <a:r>
              <a:rPr lang="zh-CN" altLang="en-US" sz="2800" b="1">
                <a:solidFill>
                  <a:srgbClr val="FF0000"/>
                </a:solidFill>
                <a:latin typeface="仿宋" panose="02010609060101010101" charset="-122"/>
                <a:ea typeface="仿宋" panose="02010609060101010101" charset="-122"/>
              </a:rPr>
              <a:t>浓稀</a:t>
            </a:r>
            <a:r>
              <a:rPr lang="zh-CN" altLang="en-US" sz="2800" b="1">
                <a:latin typeface="仿宋" panose="02010609060101010101" charset="-122"/>
                <a:ea typeface="仿宋" panose="02010609060101010101" charset="-122"/>
              </a:rPr>
              <a:t>不同不同。</a:t>
            </a:r>
          </a:p>
          <a:p>
            <a:pPr indent="457200">
              <a:lnSpc>
                <a:spcPct val="150000"/>
              </a:lnSpc>
            </a:pPr>
            <a:r>
              <a:rPr lang="zh-CN" altLang="en-US" sz="2800" b="1">
                <a:latin typeface="宋体" panose="02010600030101010101" pitchFamily="2" charset="-122"/>
              </a:rPr>
              <a:t>化学上用</a:t>
            </a:r>
            <a:r>
              <a:rPr lang="zh-CN" altLang="en-US" sz="2800" b="1">
                <a:solidFill>
                  <a:srgbClr val="FF0000"/>
                </a:solidFill>
                <a:latin typeface="宋体" panose="02010600030101010101" pitchFamily="2" charset="-122"/>
              </a:rPr>
              <a:t>溶质的质量分数</a:t>
            </a:r>
            <a:r>
              <a:rPr lang="zh-CN" altLang="en-US" sz="2800" b="1">
                <a:latin typeface="宋体" panose="02010600030101010101" pitchFamily="2" charset="-122"/>
              </a:rPr>
              <a:t>来表示</a:t>
            </a:r>
            <a:r>
              <a:rPr lang="zh-CN" altLang="en-US" sz="2800" b="1">
                <a:solidFill>
                  <a:srgbClr val="0000FF"/>
                </a:solidFill>
                <a:latin typeface="宋体" panose="02010600030101010101" pitchFamily="2" charset="-122"/>
              </a:rPr>
              <a:t>溶液的浓稀。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261870" y="1130935"/>
            <a:ext cx="5942330" cy="521970"/>
          </a:xfrm>
          <a:prstGeom prst="rect">
            <a:avLst/>
          </a:prstGeom>
          <a:noFill/>
        </p:spPr>
        <p:txBody>
          <a:bodyPr wrap="square" rtlCol="0">
            <a:spAutoFit/>
          </a:bodyPr>
          <a:lstStyle/>
          <a:p>
            <a:r>
              <a:rPr lang="zh-CN" altLang="en-US" sz="2800" b="1" noProof="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rPr>
              <a:t>实验</a:t>
            </a:r>
            <a:r>
              <a:rPr lang="en-US" altLang="zh-CN" sz="2800" b="1" noProof="1">
                <a:latin typeface="Times New Roman" panose="02020603050405020304" charset="0"/>
                <a:ea typeface="仿宋" panose="02010609060101010101" charset="-122"/>
                <a:cs typeface="+mn-cs"/>
              </a:rPr>
              <a:t>9-7</a:t>
            </a:r>
            <a:r>
              <a:rPr lang="en-US" altLang="zh-CN" sz="2800" b="1" noProof="1">
                <a:latin typeface="仿宋" panose="02010609060101010101" charset="-122"/>
                <a:ea typeface="仿宋" panose="02010609060101010101" charset="-122"/>
                <a:cs typeface="+mn-cs"/>
              </a:rPr>
              <a:t> </a:t>
            </a:r>
            <a:r>
              <a:rPr lang="zh-CN" altLang="en-US" sz="2800" b="1" noProof="1">
                <a:solidFill>
                  <a:srgbClr val="0000FF"/>
                </a:solidFill>
                <a:latin typeface="仿宋" panose="02010609060101010101" charset="-122"/>
                <a:ea typeface="仿宋" panose="02010609060101010101" charset="-122"/>
                <a:cs typeface="+mn-cs"/>
              </a:rPr>
              <a:t>三种浓稀不同的硫酸铜溶液</a:t>
            </a:r>
          </a:p>
        </p:txBody>
      </p:sp>
      <p:pic>
        <p:nvPicPr>
          <p:cNvPr id="24578" name="图片 2"/>
          <p:cNvPicPr>
            <a:picLocks noChangeAspect="1"/>
          </p:cNvPicPr>
          <p:nvPr/>
        </p:nvPicPr>
        <p:blipFill>
          <a:blip r:embed="rId3"/>
          <a:stretch>
            <a:fillRect/>
          </a:stretch>
        </p:blipFill>
        <p:spPr>
          <a:xfrm>
            <a:off x="1656080" y="1031558"/>
            <a:ext cx="618990" cy="648005"/>
          </a:xfrm>
          <a:prstGeom prst="rect">
            <a:avLst/>
          </a:prstGeom>
          <a:noFill/>
          <a:ln w="9525">
            <a:noFill/>
          </a:ln>
        </p:spPr>
      </p:pic>
      <p:graphicFrame>
        <p:nvGraphicFramePr>
          <p:cNvPr id="5126" name="对象 5125"/>
          <p:cNvGraphicFramePr>
            <a:graphicFrameLocks noChangeAspect="1"/>
          </p:cNvGraphicFramePr>
          <p:nvPr/>
        </p:nvGraphicFramePr>
        <p:xfrm>
          <a:off x="2552700" y="3173413"/>
          <a:ext cx="4371975" cy="1720850"/>
        </p:xfrm>
        <a:graphic>
          <a:graphicData uri="http://schemas.openxmlformats.org/presentationml/2006/ole">
            <mc:AlternateContent xmlns:mc="http://schemas.openxmlformats.org/markup-compatibility/2006">
              <mc:Choice xmlns:v="urn:schemas-microsoft-com:vml" Requires="v">
                <p:oleObj spid="_x0000_s3079" r:id="rId4" imgW="3505200" imgH="2962275" progId="Paint.Picture">
                  <p:embed/>
                </p:oleObj>
              </mc:Choice>
              <mc:Fallback>
                <p:oleObj r:id="rId4" imgW="3505200" imgH="2962275" progId="Paint.Picture">
                  <p:embed/>
                  <p:pic>
                    <p:nvPicPr>
                      <p:cNvPr id="0" name="图片 3075"/>
                      <p:cNvPicPr/>
                      <p:nvPr/>
                    </p:nvPicPr>
                    <p:blipFill>
                      <a:blip r:embed="rId5"/>
                      <a:stretch>
                        <a:fillRect/>
                      </a:stretch>
                    </p:blipFill>
                    <p:spPr>
                      <a:xfrm>
                        <a:off x="2552700" y="3173413"/>
                        <a:ext cx="4371975" cy="1720850"/>
                      </a:xfrm>
                      <a:prstGeom prst="rect">
                        <a:avLst/>
                      </a:prstGeom>
                      <a:noFill/>
                      <a:ln w="38100">
                        <a:noFill/>
                        <a:miter/>
                      </a:ln>
                    </p:spPr>
                  </p:pic>
                </p:oleObj>
              </mc:Fallback>
            </mc:AlternateContent>
          </a:graphicData>
        </a:graphic>
      </p:graphicFrame>
      <p:sp>
        <p:nvSpPr>
          <p:cNvPr id="5128" name="文本框 5127"/>
          <p:cNvSpPr txBox="1"/>
          <p:nvPr/>
        </p:nvSpPr>
        <p:spPr>
          <a:xfrm>
            <a:off x="2552700" y="4887913"/>
            <a:ext cx="4371975" cy="521970"/>
          </a:xfrm>
          <a:prstGeom prst="rect">
            <a:avLst/>
          </a:prstGeom>
          <a:noFill/>
          <a:ln w="9525">
            <a:noFill/>
          </a:ln>
        </p:spPr>
        <p:txBody>
          <a:bodyPr wrap="square">
            <a:spAutoFit/>
          </a:bodyPr>
          <a:lstStyle/>
          <a:p>
            <a:pPr>
              <a:spcBef>
                <a:spcPct val="50000"/>
              </a:spcBef>
            </a:pPr>
            <a:r>
              <a:rPr lang="zh-CN" altLang="en-US" sz="2800" b="1" noProof="1">
                <a:solidFill>
                  <a:srgbClr val="00B0F0"/>
                </a:solidFill>
                <a:latin typeface="楷体" panose="02010609060101010101" charset="-122"/>
                <a:ea typeface="楷体" panose="02010609060101010101" charset="-122"/>
                <a:cs typeface="楷体" panose="02010609060101010101" charset="-122"/>
              </a:rPr>
              <a:t>淡蓝</a:t>
            </a:r>
            <a:r>
              <a:rPr lang="zh-CN" altLang="en-US" sz="2800" b="1" noProof="1">
                <a:solidFill>
                  <a:srgbClr val="FF3300"/>
                </a:solidFill>
                <a:latin typeface="楷体" panose="02010609060101010101" charset="-122"/>
                <a:ea typeface="楷体" panose="02010609060101010101" charset="-122"/>
                <a:cs typeface="楷体" panose="02010609060101010101" charset="-122"/>
              </a:rPr>
              <a:t>      </a:t>
            </a:r>
            <a:r>
              <a:rPr lang="zh-CN" altLang="en-US" sz="2800" b="1" noProof="1">
                <a:solidFill>
                  <a:schemeClr val="accent6">
                    <a:lumMod val="60000"/>
                    <a:lumOff val="40000"/>
                  </a:schemeClr>
                </a:solidFill>
                <a:latin typeface="楷体" panose="02010609060101010101" charset="-122"/>
                <a:ea typeface="楷体" panose="02010609060101010101" charset="-122"/>
                <a:cs typeface="楷体" panose="02010609060101010101" charset="-122"/>
              </a:rPr>
              <a:t>蓝色</a:t>
            </a:r>
            <a:r>
              <a:rPr lang="zh-CN" altLang="en-US" sz="2800" b="1" noProof="1">
                <a:solidFill>
                  <a:srgbClr val="FF3300"/>
                </a:solidFill>
                <a:latin typeface="楷体" panose="02010609060101010101" charset="-122"/>
                <a:ea typeface="楷体" panose="02010609060101010101" charset="-122"/>
                <a:cs typeface="楷体" panose="02010609060101010101" charset="-122"/>
              </a:rPr>
              <a:t>     </a:t>
            </a:r>
            <a:r>
              <a:rPr lang="zh-CN" altLang="en-US" sz="2800" b="1" noProof="1">
                <a:solidFill>
                  <a:srgbClr val="0000FF"/>
                </a:solidFill>
                <a:latin typeface="楷体" panose="02010609060101010101" charset="-122"/>
                <a:ea typeface="楷体" panose="02010609060101010101" charset="-122"/>
                <a:cs typeface="楷体" panose="02010609060101010101" charset="-122"/>
              </a:rPr>
              <a:t>深蓝</a:t>
            </a:r>
          </a:p>
        </p:txBody>
      </p:sp>
      <p:sp>
        <p:nvSpPr>
          <p:cNvPr id="24582" name="文本框 2"/>
          <p:cNvSpPr txBox="1"/>
          <p:nvPr/>
        </p:nvSpPr>
        <p:spPr>
          <a:xfrm>
            <a:off x="376238" y="1790700"/>
            <a:ext cx="8245475" cy="1383665"/>
          </a:xfrm>
          <a:prstGeom prst="rect">
            <a:avLst/>
          </a:prstGeom>
          <a:noFill/>
          <a:ln w="9525">
            <a:noFill/>
          </a:ln>
        </p:spPr>
        <p:txBody>
          <a:bodyPr wrap="square" anchor="t">
            <a:spAutoFit/>
          </a:bodyPr>
          <a:lstStyle/>
          <a:p>
            <a:pPr indent="457200"/>
            <a:r>
              <a:rPr lang="zh-CN" altLang="en-US" sz="2800" b="1" dirty="0">
                <a:solidFill>
                  <a:schemeClr val="tx1"/>
                </a:solidFill>
                <a:latin typeface="楷体" panose="02010609060101010101" charset="-122"/>
                <a:ea typeface="楷体" panose="02010609060101010101" charset="-122"/>
                <a:cs typeface="楷体" panose="02010609060101010101" charset="-122"/>
              </a:rPr>
              <a:t>室温下在三支试管中各加入</a:t>
            </a:r>
            <a:r>
              <a:rPr lang="en-US" altLang="zh-CN" sz="2800" b="1" dirty="0">
                <a:solidFill>
                  <a:schemeClr val="tx1"/>
                </a:solidFill>
                <a:latin typeface="楷体" panose="02010609060101010101" charset="-122"/>
                <a:ea typeface="楷体" panose="02010609060101010101" charset="-122"/>
                <a:cs typeface="楷体" panose="02010609060101010101" charset="-122"/>
              </a:rPr>
              <a:t>10mL</a:t>
            </a:r>
            <a:r>
              <a:rPr lang="zh-CN" altLang="en-US" sz="2800" b="1" dirty="0">
                <a:solidFill>
                  <a:schemeClr val="tx1"/>
                </a:solidFill>
                <a:latin typeface="楷体" panose="02010609060101010101" charset="-122"/>
                <a:ea typeface="楷体" panose="02010609060101010101" charset="-122"/>
                <a:cs typeface="楷体" panose="02010609060101010101" charset="-122"/>
              </a:rPr>
              <a:t>水，然后分别加入约</a:t>
            </a:r>
            <a:r>
              <a:rPr lang="en-US" altLang="zh-CN" sz="2800" b="1" dirty="0">
                <a:solidFill>
                  <a:schemeClr val="tx1"/>
                </a:solidFill>
                <a:latin typeface="楷体" panose="02010609060101010101" charset="-122"/>
                <a:ea typeface="楷体" panose="02010609060101010101" charset="-122"/>
                <a:cs typeface="楷体" panose="02010609060101010101" charset="-122"/>
              </a:rPr>
              <a:t>0.1g</a:t>
            </a:r>
            <a:r>
              <a:rPr lang="zh-CN" altLang="en-US" sz="2800" b="1" dirty="0">
                <a:solidFill>
                  <a:schemeClr val="tx1"/>
                </a:solidFill>
                <a:latin typeface="楷体" panose="02010609060101010101" charset="-122"/>
                <a:ea typeface="楷体" panose="02010609060101010101" charset="-122"/>
                <a:cs typeface="楷体" panose="02010609060101010101" charset="-122"/>
              </a:rPr>
              <a:t>、</a:t>
            </a:r>
            <a:r>
              <a:rPr lang="en-US" altLang="zh-CN" sz="2800" b="1" dirty="0">
                <a:solidFill>
                  <a:schemeClr val="tx1"/>
                </a:solidFill>
                <a:latin typeface="楷体" panose="02010609060101010101" charset="-122"/>
                <a:ea typeface="楷体" panose="02010609060101010101" charset="-122"/>
                <a:cs typeface="楷体" panose="02010609060101010101" charset="-122"/>
              </a:rPr>
              <a:t>0.5g</a:t>
            </a:r>
            <a:r>
              <a:rPr lang="zh-CN" altLang="en-US" sz="2800" b="1" dirty="0">
                <a:solidFill>
                  <a:schemeClr val="tx1"/>
                </a:solidFill>
                <a:latin typeface="楷体" panose="02010609060101010101" charset="-122"/>
                <a:ea typeface="楷体" panose="02010609060101010101" charset="-122"/>
                <a:cs typeface="楷体" panose="02010609060101010101" charset="-122"/>
              </a:rPr>
              <a:t>、</a:t>
            </a:r>
            <a:r>
              <a:rPr lang="en-US" altLang="zh-CN" sz="2800" b="1" dirty="0">
                <a:solidFill>
                  <a:schemeClr val="tx1"/>
                </a:solidFill>
                <a:latin typeface="楷体" panose="02010609060101010101" charset="-122"/>
                <a:ea typeface="楷体" panose="02010609060101010101" charset="-122"/>
                <a:cs typeface="楷体" panose="02010609060101010101" charset="-122"/>
              </a:rPr>
              <a:t>2g</a:t>
            </a:r>
            <a:r>
              <a:rPr lang="zh-CN" altLang="en-US" sz="2800" b="1" dirty="0">
                <a:solidFill>
                  <a:schemeClr val="tx1"/>
                </a:solidFill>
                <a:latin typeface="楷体" panose="02010609060101010101" charset="-122"/>
                <a:ea typeface="楷体" panose="02010609060101010101" charset="-122"/>
                <a:cs typeface="楷体" panose="02010609060101010101" charset="-122"/>
              </a:rPr>
              <a:t>无水硫酸铜。完全溶解后，比较三种溶液的颜色。</a:t>
            </a:r>
          </a:p>
        </p:txBody>
      </p:sp>
      <p:sp>
        <p:nvSpPr>
          <p:cNvPr id="4" name="文本框 3"/>
          <p:cNvSpPr txBox="1"/>
          <p:nvPr/>
        </p:nvSpPr>
        <p:spPr>
          <a:xfrm>
            <a:off x="234315" y="5410200"/>
            <a:ext cx="8675370" cy="521970"/>
          </a:xfrm>
          <a:prstGeom prst="rect">
            <a:avLst/>
          </a:prstGeom>
          <a:noFill/>
          <a:ln w="9525">
            <a:noFill/>
          </a:ln>
        </p:spPr>
        <p:txBody>
          <a:bodyPr wrap="square" anchor="t">
            <a:spAutoFit/>
          </a:bodyPr>
          <a:lstStyle/>
          <a:p>
            <a:r>
              <a:rPr lang="zh-CN" altLang="en-US" sz="2800" b="1">
                <a:solidFill>
                  <a:srgbClr val="0000FF"/>
                </a:solidFill>
                <a:latin typeface="仿宋" panose="02010609060101010101" charset="-122"/>
                <a:ea typeface="仿宋" panose="02010609060101010101" charset="-122"/>
              </a:rPr>
              <a:t>有颜色的溶液，可根据</a:t>
            </a:r>
            <a:r>
              <a:rPr lang="en-US" altLang="zh-CN" sz="2800" b="1">
                <a:solidFill>
                  <a:srgbClr val="0000FF"/>
                </a:solidFill>
                <a:latin typeface="仿宋" panose="02010609060101010101" charset="-122"/>
                <a:ea typeface="仿宋" panose="02010609060101010101" charset="-122"/>
              </a:rPr>
              <a:t>___________</a:t>
            </a:r>
            <a:r>
              <a:rPr lang="zh-CN" altLang="en-US" sz="2800" b="1">
                <a:solidFill>
                  <a:srgbClr val="0000FF"/>
                </a:solidFill>
                <a:latin typeface="仿宋" panose="02010609060101010101" charset="-122"/>
                <a:ea typeface="仿宋" panose="02010609060101010101" charset="-122"/>
              </a:rPr>
              <a:t>判断溶液的浓和稀</a:t>
            </a:r>
          </a:p>
        </p:txBody>
      </p:sp>
      <p:sp>
        <p:nvSpPr>
          <p:cNvPr id="5" name="文本框 4"/>
          <p:cNvSpPr txBox="1"/>
          <p:nvPr/>
        </p:nvSpPr>
        <p:spPr>
          <a:xfrm>
            <a:off x="3949700" y="5379720"/>
            <a:ext cx="2020570" cy="521970"/>
          </a:xfrm>
          <a:prstGeom prst="rect">
            <a:avLst/>
          </a:prstGeom>
          <a:noFill/>
          <a:ln w="9525">
            <a:noFill/>
          </a:ln>
        </p:spPr>
        <p:txBody>
          <a:bodyPr wrap="square" anchor="t">
            <a:spAutoFit/>
          </a:bodyPr>
          <a:lstStyle/>
          <a:p>
            <a:r>
              <a:rPr lang="zh-CN" altLang="en-US" sz="2800" b="1">
                <a:solidFill>
                  <a:srgbClr val="FF0000"/>
                </a:solidFill>
                <a:latin typeface="楷体" panose="02010609060101010101" charset="-122"/>
                <a:ea typeface="楷体" panose="02010609060101010101" charset="-122"/>
              </a:rPr>
              <a:t>颜色的深浅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 calcmode="lin" valueType="num">
                                      <p:cBhvr>
                                        <p:cTn id="9" dur="500" fill="hold"/>
                                        <p:tgtEl>
                                          <p:spTgt spid="5126"/>
                                        </p:tgtEl>
                                        <p:attrNameLst>
                                          <p:attrName>ppt_x</p:attrName>
                                        </p:attrNameLst>
                                      </p:cBhvr>
                                      <p:tavLst>
                                        <p:tav tm="0">
                                          <p:val>
                                            <p:fltVal val="0.5"/>
                                          </p:val>
                                        </p:tav>
                                        <p:tav tm="100000">
                                          <p:val>
                                            <p:strVal val="#ppt_x"/>
                                          </p:val>
                                        </p:tav>
                                      </p:tavLst>
                                    </p:anim>
                                    <p:anim calcmode="lin" valueType="num">
                                      <p:cBhvr>
                                        <p:cTn id="10" dur="500" fill="hold"/>
                                        <p:tgtEl>
                                          <p:spTgt spid="512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5128"/>
                                        </p:tgtEl>
                                        <p:attrNameLst>
                                          <p:attrName>style.visibility</p:attrName>
                                        </p:attrNameLst>
                                      </p:cBhvr>
                                      <p:to>
                                        <p:strVal val="visible"/>
                                      </p:to>
                                    </p:set>
                                    <p:animEffect transition="in" filter="strips(downRight)">
                                      <p:cBhvr>
                                        <p:cTn id="14" dur="500"/>
                                        <p:tgtEl>
                                          <p:spTgt spid="5128"/>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文本框 1"/>
          <p:cNvSpPr txBox="1"/>
          <p:nvPr/>
        </p:nvSpPr>
        <p:spPr>
          <a:xfrm>
            <a:off x="1663700" y="196850"/>
            <a:ext cx="2309813" cy="583565"/>
          </a:xfrm>
          <a:prstGeom prst="rect">
            <a:avLst/>
          </a:prstGeom>
          <a:noFill/>
          <a:ln w="9525">
            <a:noFill/>
          </a:ln>
        </p:spPr>
        <p:txBody>
          <a:bodyPr wrap="square" anchor="t">
            <a:spAutoFit/>
          </a:bodyPr>
          <a:lstStyle/>
          <a:p>
            <a:r>
              <a:rPr lang="zh-CN" altLang="en-US" sz="3200" b="1">
                <a:solidFill>
                  <a:schemeClr val="bg1"/>
                </a:solidFill>
                <a:latin typeface="华文中宋" panose="02010600040101010101" charset="-122"/>
                <a:ea typeface="华文中宋" panose="02010600040101010101" charset="-122"/>
              </a:rPr>
              <a:t>溶液的浓度</a:t>
            </a:r>
          </a:p>
        </p:txBody>
      </p:sp>
      <p:sp>
        <p:nvSpPr>
          <p:cNvPr id="25602" name="文本框 8196"/>
          <p:cNvSpPr txBox="1"/>
          <p:nvPr/>
        </p:nvSpPr>
        <p:spPr>
          <a:xfrm>
            <a:off x="863600" y="1035685"/>
            <a:ext cx="7752715" cy="521970"/>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宋体" panose="02010600030101010101" pitchFamily="2" charset="-122"/>
                <a:cs typeface="宋体" panose="02010600030101010101" pitchFamily="2" charset="-122"/>
              </a:rPr>
              <a:t>1</a:t>
            </a:r>
            <a:r>
              <a:rPr lang="en-US" altLang="zh-CN" sz="2800" b="1" dirty="0">
                <a:solidFill>
                  <a:srgbClr val="FF0000"/>
                </a:solidFill>
                <a:latin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cs typeface="宋体" panose="02010600030101010101" pitchFamily="2" charset="-122"/>
              </a:rPr>
              <a:t>溶质的质量分数：</a:t>
            </a:r>
            <a:r>
              <a:rPr lang="en-US" altLang="zh-CN" sz="2800" b="1" dirty="0">
                <a:solidFill>
                  <a:schemeClr val="tx1"/>
                </a:solidFill>
                <a:latin typeface="楷体" panose="02010609060101010101" charset="-122"/>
                <a:ea typeface="楷体" panose="02010609060101010101" charset="-122"/>
                <a:cs typeface="宋体" panose="02010600030101010101" pitchFamily="2" charset="-122"/>
                <a:sym typeface="+mn-ea"/>
              </a:rPr>
              <a:t>_____</a:t>
            </a:r>
            <a:r>
              <a:rPr lang="zh-CN" altLang="en-US" sz="2800" b="1" dirty="0">
                <a:solidFill>
                  <a:schemeClr val="tx1"/>
                </a:solidFill>
                <a:latin typeface="楷体" panose="02010609060101010101" charset="-122"/>
                <a:ea typeface="楷体" panose="02010609060101010101" charset="-122"/>
                <a:cs typeface="宋体" panose="02010600030101010101" pitchFamily="2" charset="-122"/>
                <a:sym typeface="+mn-ea"/>
              </a:rPr>
              <a:t>质量与</a:t>
            </a:r>
            <a:r>
              <a:rPr lang="en-US" altLang="zh-CN" sz="2800" b="1" dirty="0">
                <a:solidFill>
                  <a:schemeClr val="tx1"/>
                </a:solidFill>
                <a:latin typeface="楷体" panose="02010609060101010101" charset="-122"/>
                <a:ea typeface="楷体" panose="02010609060101010101" charset="-122"/>
                <a:cs typeface="宋体" panose="02010600030101010101" pitchFamily="2" charset="-122"/>
                <a:sym typeface="+mn-ea"/>
              </a:rPr>
              <a:t>_____</a:t>
            </a:r>
            <a:r>
              <a:rPr lang="zh-CN" altLang="en-US" sz="2800" b="1" dirty="0">
                <a:solidFill>
                  <a:schemeClr val="tx1"/>
                </a:solidFill>
                <a:latin typeface="楷体" panose="02010609060101010101" charset="-122"/>
                <a:ea typeface="楷体" panose="02010609060101010101" charset="-122"/>
                <a:cs typeface="宋体" panose="02010600030101010101" pitchFamily="2" charset="-122"/>
                <a:sym typeface="+mn-ea"/>
              </a:rPr>
              <a:t>质量之比。</a:t>
            </a:r>
          </a:p>
        </p:txBody>
      </p:sp>
      <p:sp>
        <p:nvSpPr>
          <p:cNvPr id="3" name="文本框 2"/>
          <p:cNvSpPr txBox="1"/>
          <p:nvPr/>
        </p:nvSpPr>
        <p:spPr>
          <a:xfrm>
            <a:off x="863600" y="1557020"/>
            <a:ext cx="1412240" cy="521970"/>
          </a:xfrm>
          <a:prstGeom prst="rect">
            <a:avLst/>
          </a:prstGeom>
          <a:noFill/>
          <a:ln w="9525">
            <a:noFill/>
          </a:ln>
        </p:spPr>
        <p:txBody>
          <a:bodyPr wrap="square" anchor="t">
            <a:spAutoFit/>
          </a:bodyPr>
          <a:lstStyle/>
          <a:p>
            <a:pPr>
              <a:spcBef>
                <a:spcPct val="50000"/>
              </a:spcBef>
            </a:pPr>
            <a:r>
              <a:rPr lang="en-US" altLang="zh-CN" sz="2800" b="1" dirty="0">
                <a:solidFill>
                  <a:srgbClr val="FF0000"/>
                </a:solidFill>
                <a:latin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cs typeface="宋体" panose="02010600030101010101" pitchFamily="2" charset="-122"/>
              </a:rPr>
              <a:t>公式：</a:t>
            </a:r>
          </a:p>
        </p:txBody>
      </p:sp>
      <p:graphicFrame>
        <p:nvGraphicFramePr>
          <p:cNvPr id="4" name="对象 3">
            <a:hlinkClick r:id="" action="ppaction://ole?verb=0"/>
          </p:cNvPr>
          <p:cNvGraphicFramePr>
            <a:graphicFrameLocks noChangeAspect="1"/>
          </p:cNvGraphicFramePr>
          <p:nvPr/>
        </p:nvGraphicFramePr>
        <p:xfrm>
          <a:off x="3965258" y="1891506"/>
          <a:ext cx="2527300" cy="710565"/>
        </p:xfrm>
        <a:graphic>
          <a:graphicData uri="http://schemas.openxmlformats.org/presentationml/2006/ole">
            <mc:AlternateContent xmlns:mc="http://schemas.openxmlformats.org/markup-compatibility/2006">
              <mc:Choice xmlns:v="urn:schemas-microsoft-com:vml" Requires="v">
                <p:oleObj spid="_x0000_s4099" r:id="rId3" imgW="2527300" imgH="711200" progId="Equation.KSEE3">
                  <p:embed/>
                </p:oleObj>
              </mc:Choice>
              <mc:Fallback>
                <p:oleObj r:id="rId3" imgW="2527300" imgH="711200" progId="Equation.KSEE3">
                  <p:embed/>
                  <p:pic>
                    <p:nvPicPr>
                      <p:cNvPr id="0" name="图片 3076"/>
                      <p:cNvPicPr/>
                      <p:nvPr/>
                    </p:nvPicPr>
                    <p:blipFill>
                      <a:blip r:embed="rId4"/>
                      <a:stretch>
                        <a:fillRect/>
                      </a:stretch>
                    </p:blipFill>
                    <p:spPr>
                      <a:xfrm>
                        <a:off x="3965258" y="1891506"/>
                        <a:ext cx="2527300" cy="710565"/>
                      </a:xfrm>
                      <a:prstGeom prst="rect">
                        <a:avLst/>
                      </a:prstGeom>
                      <a:noFill/>
                      <a:ln w="38100">
                        <a:noFill/>
                        <a:miter/>
                      </a:ln>
                    </p:spPr>
                  </p:pic>
                </p:oleObj>
              </mc:Fallback>
            </mc:AlternateContent>
          </a:graphicData>
        </a:graphic>
      </p:graphicFrame>
      <p:sp>
        <p:nvSpPr>
          <p:cNvPr id="5" name="文本框 4"/>
          <p:cNvSpPr txBox="1"/>
          <p:nvPr/>
        </p:nvSpPr>
        <p:spPr>
          <a:xfrm>
            <a:off x="979805" y="1985645"/>
            <a:ext cx="3249613" cy="521970"/>
          </a:xfrm>
          <a:prstGeom prst="rect">
            <a:avLst/>
          </a:prstGeom>
          <a:noFill/>
          <a:ln w="9525">
            <a:noFill/>
          </a:ln>
        </p:spPr>
        <p:txBody>
          <a:bodyPr wrap="square" anchor="t">
            <a:spAutoFit/>
          </a:bodyPr>
          <a:lstStyle/>
          <a:p>
            <a:pPr>
              <a:spcBef>
                <a:spcPct val="50000"/>
              </a:spcBef>
            </a:pPr>
            <a:r>
              <a:rPr lang="zh-CN" altLang="en-US" sz="2800" b="1" dirty="0">
                <a:solidFill>
                  <a:srgbClr val="009900"/>
                </a:solidFill>
                <a:latin typeface="楷体" panose="02010609060101010101" charset="-122"/>
                <a:ea typeface="楷体" panose="02010609060101010101" charset="-122"/>
                <a:cs typeface="楷体" panose="02010609060101010101" charset="-122"/>
              </a:rPr>
              <a:t>溶质的质量分数</a:t>
            </a:r>
            <a:r>
              <a:rPr lang="en-US" altLang="zh-CN" sz="2800" b="1" dirty="0">
                <a:solidFill>
                  <a:srgbClr val="009900"/>
                </a:solidFill>
                <a:latin typeface="楷体" panose="02010609060101010101" charset="-122"/>
                <a:ea typeface="楷体" panose="02010609060101010101" charset="-122"/>
                <a:cs typeface="楷体" panose="02010609060101010101" charset="-122"/>
              </a:rPr>
              <a:t>=</a:t>
            </a:r>
          </a:p>
        </p:txBody>
      </p:sp>
      <p:graphicFrame>
        <p:nvGraphicFramePr>
          <p:cNvPr id="6" name="对象 5">
            <a:hlinkClick r:id="" action="ppaction://ole?verb=0"/>
          </p:cNvPr>
          <p:cNvGraphicFramePr>
            <a:graphicFrameLocks noChangeAspect="1"/>
          </p:cNvGraphicFramePr>
          <p:nvPr/>
        </p:nvGraphicFramePr>
        <p:xfrm>
          <a:off x="3876358" y="2677795"/>
          <a:ext cx="4191000" cy="712470"/>
        </p:xfrm>
        <a:graphic>
          <a:graphicData uri="http://schemas.openxmlformats.org/presentationml/2006/ole">
            <mc:AlternateContent xmlns:mc="http://schemas.openxmlformats.org/markup-compatibility/2006">
              <mc:Choice xmlns:v="urn:schemas-microsoft-com:vml" Requires="v">
                <p:oleObj spid="_x0000_s4100" r:id="rId5" imgW="4191000" imgH="711200" progId="Equation.KSEE3">
                  <p:embed/>
                </p:oleObj>
              </mc:Choice>
              <mc:Fallback>
                <p:oleObj r:id="rId5" imgW="4191000" imgH="711200" progId="Equation.KSEE3">
                  <p:embed/>
                  <p:pic>
                    <p:nvPicPr>
                      <p:cNvPr id="0" name="图片 3077"/>
                      <p:cNvPicPr/>
                      <p:nvPr/>
                    </p:nvPicPr>
                    <p:blipFill>
                      <a:blip r:embed="rId6"/>
                      <a:stretch>
                        <a:fillRect/>
                      </a:stretch>
                    </p:blipFill>
                    <p:spPr>
                      <a:xfrm>
                        <a:off x="3876358" y="2677795"/>
                        <a:ext cx="4191000" cy="712470"/>
                      </a:xfrm>
                      <a:prstGeom prst="rect">
                        <a:avLst/>
                      </a:prstGeom>
                      <a:noFill/>
                      <a:ln w="38100">
                        <a:noFill/>
                        <a:miter/>
                      </a:ln>
                    </p:spPr>
                  </p:pic>
                </p:oleObj>
              </mc:Fallback>
            </mc:AlternateContent>
          </a:graphicData>
        </a:graphic>
      </p:graphicFrame>
      <p:sp>
        <p:nvSpPr>
          <p:cNvPr id="7" name="文本框 6"/>
          <p:cNvSpPr txBox="1"/>
          <p:nvPr/>
        </p:nvSpPr>
        <p:spPr>
          <a:xfrm>
            <a:off x="3495040" y="2773045"/>
            <a:ext cx="577850" cy="521970"/>
          </a:xfrm>
          <a:prstGeom prst="rect">
            <a:avLst/>
          </a:prstGeom>
          <a:noFill/>
          <a:ln w="9525">
            <a:noFill/>
          </a:ln>
        </p:spPr>
        <p:txBody>
          <a:bodyPr wrap="square" anchor="t">
            <a:spAutoFit/>
          </a:bodyPr>
          <a:lstStyle/>
          <a:p>
            <a:pPr>
              <a:spcBef>
                <a:spcPct val="50000"/>
              </a:spcBef>
            </a:pPr>
            <a:r>
              <a:rPr lang="en-US" altLang="zh-CN" sz="2800" b="1" dirty="0">
                <a:solidFill>
                  <a:srgbClr val="FF3300"/>
                </a:solidFill>
                <a:latin typeface="楷体" panose="02010609060101010101" charset="-122"/>
                <a:ea typeface="楷体" panose="02010609060101010101" charset="-122"/>
              </a:rPr>
              <a:t>=</a:t>
            </a:r>
          </a:p>
        </p:txBody>
      </p:sp>
      <p:sp>
        <p:nvSpPr>
          <p:cNvPr id="8" name="文本框 7"/>
          <p:cNvSpPr txBox="1"/>
          <p:nvPr/>
        </p:nvSpPr>
        <p:spPr>
          <a:xfrm>
            <a:off x="863283" y="5116513"/>
            <a:ext cx="8185150" cy="953135"/>
          </a:xfrm>
          <a:prstGeom prst="rect">
            <a:avLst/>
          </a:prstGeom>
          <a:noFill/>
          <a:ln w="9525">
            <a:noFill/>
          </a:ln>
        </p:spPr>
        <p:txBody>
          <a:bodyPr wrap="square" anchor="t">
            <a:spAutoFit/>
          </a:bodyPr>
          <a:lstStyle/>
          <a:p>
            <a:pPr>
              <a:spcBef>
                <a:spcPct val="50000"/>
              </a:spcBef>
            </a:pPr>
            <a:r>
              <a:rPr lang="en-US" altLang="zh-CN" sz="2800" b="1" dirty="0">
                <a:solidFill>
                  <a:srgbClr val="FF3300"/>
                </a:solidFill>
                <a:latin typeface="宋体" panose="02010600030101010101" pitchFamily="2" charset="-122"/>
                <a:cs typeface="宋体" panose="02010600030101010101" pitchFamily="2" charset="-122"/>
              </a:rPr>
              <a:t>3.</a:t>
            </a:r>
            <a:r>
              <a:rPr lang="zh-CN" altLang="en-US" sz="2800" b="1" dirty="0">
                <a:solidFill>
                  <a:srgbClr val="FF3300"/>
                </a:solidFill>
                <a:latin typeface="宋体" panose="02010600030101010101" pitchFamily="2" charset="-122"/>
                <a:cs typeface="宋体" panose="02010600030101010101" pitchFamily="2" charset="-122"/>
              </a:rPr>
              <a:t>意义：</a:t>
            </a:r>
            <a:r>
              <a:rPr lang="zh-CN" altLang="en-US" sz="2800" b="1" dirty="0">
                <a:solidFill>
                  <a:srgbClr val="0000FF"/>
                </a:solidFill>
                <a:latin typeface="楷体" panose="02010609060101010101" charset="-122"/>
                <a:ea typeface="楷体" panose="02010609060101010101" charset="-122"/>
                <a:cs typeface="楷体" panose="02010609060101010101" charset="-122"/>
              </a:rPr>
              <a:t>溶质的质量分数</a:t>
            </a:r>
            <a:r>
              <a:rPr lang="zh-CN" altLang="en-US" sz="2800" b="1" dirty="0">
                <a:latin typeface="楷体" panose="02010609060101010101" charset="-122"/>
                <a:ea typeface="楷体" panose="02010609060101010101" charset="-122"/>
                <a:cs typeface="楷体" panose="02010609060101010101" charset="-122"/>
              </a:rPr>
              <a:t>越</a:t>
            </a:r>
            <a:r>
              <a:rPr lang="zh-CN" altLang="en-US" sz="2800" b="1" dirty="0">
                <a:solidFill>
                  <a:srgbClr val="FF0000"/>
                </a:solidFill>
                <a:latin typeface="楷体" panose="02010609060101010101" charset="-122"/>
                <a:ea typeface="楷体" panose="02010609060101010101" charset="-122"/>
                <a:cs typeface="楷体" panose="02010609060101010101" charset="-122"/>
              </a:rPr>
              <a:t>大</a:t>
            </a:r>
            <a:r>
              <a:rPr lang="zh-CN" altLang="en-US" sz="2800" b="1" dirty="0">
                <a:latin typeface="楷体" panose="02010609060101010101" charset="-122"/>
                <a:ea typeface="楷体" panose="02010609060101010101" charset="-122"/>
                <a:cs typeface="楷体" panose="02010609060101010101" charset="-122"/>
              </a:rPr>
              <a:t>，表示一定温度下，</a:t>
            </a:r>
            <a:r>
              <a:rPr lang="zh-CN" altLang="en-US" sz="2800" b="1" dirty="0">
                <a:solidFill>
                  <a:srgbClr val="0000FF"/>
                </a:solidFill>
                <a:latin typeface="楷体" panose="02010609060101010101" charset="-122"/>
                <a:ea typeface="楷体" panose="02010609060101010101" charset="-122"/>
                <a:cs typeface="楷体" panose="02010609060101010101" charset="-122"/>
              </a:rPr>
              <a:t>一定量的溶剂中所溶解的溶质</a:t>
            </a:r>
            <a:r>
              <a:rPr lang="zh-CN" altLang="en-US" sz="2800" b="1" dirty="0">
                <a:latin typeface="楷体" panose="02010609060101010101" charset="-122"/>
                <a:ea typeface="楷体" panose="02010609060101010101" charset="-122"/>
                <a:cs typeface="楷体" panose="02010609060101010101" charset="-122"/>
              </a:rPr>
              <a:t>越</a:t>
            </a:r>
            <a:r>
              <a:rPr lang="zh-CN" altLang="en-US" sz="2800" b="1" u="sng" dirty="0">
                <a:latin typeface="楷体" panose="02010609060101010101" charset="-122"/>
                <a:ea typeface="楷体" panose="02010609060101010101" charset="-122"/>
                <a:cs typeface="楷体" panose="02010609060101010101" charset="-122"/>
              </a:rPr>
              <a:t>    </a:t>
            </a:r>
            <a:r>
              <a:rPr lang="zh-CN" altLang="en-US" sz="2800" b="1" dirty="0">
                <a:latin typeface="楷体" panose="02010609060101010101" charset="-122"/>
                <a:ea typeface="楷体" panose="02010609060101010101" charset="-122"/>
                <a:cs typeface="楷体" panose="02010609060101010101" charset="-122"/>
              </a:rPr>
              <a:t>，</a:t>
            </a:r>
            <a:r>
              <a:rPr lang="zh-CN" altLang="en-US" sz="2800" b="1" dirty="0">
                <a:solidFill>
                  <a:srgbClr val="0000FF"/>
                </a:solidFill>
                <a:latin typeface="楷体" panose="02010609060101010101" charset="-122"/>
                <a:ea typeface="楷体" panose="02010609060101010101" charset="-122"/>
                <a:cs typeface="楷体" panose="02010609060101010101" charset="-122"/>
              </a:rPr>
              <a:t>浓度</a:t>
            </a:r>
            <a:r>
              <a:rPr lang="zh-CN" altLang="en-US" sz="2800" b="1" dirty="0">
                <a:latin typeface="楷体" panose="02010609060101010101" charset="-122"/>
                <a:ea typeface="楷体" panose="02010609060101010101" charset="-122"/>
                <a:cs typeface="楷体" panose="02010609060101010101" charset="-122"/>
              </a:rPr>
              <a:t>越</a:t>
            </a:r>
            <a:r>
              <a:rPr lang="zh-CN" altLang="en-US" sz="2800" b="1" u="sng" dirty="0">
                <a:latin typeface="楷体" panose="02010609060101010101" charset="-122"/>
                <a:ea typeface="楷体" panose="02010609060101010101" charset="-122"/>
                <a:cs typeface="楷体" panose="02010609060101010101" charset="-122"/>
              </a:rPr>
              <a:t>    </a:t>
            </a:r>
            <a:r>
              <a:rPr lang="zh-CN" altLang="en-US" sz="2800" b="1" dirty="0">
                <a:latin typeface="楷体" panose="02010609060101010101" charset="-122"/>
                <a:ea typeface="楷体" panose="02010609060101010101" charset="-122"/>
                <a:cs typeface="楷体" panose="02010609060101010101" charset="-122"/>
              </a:rPr>
              <a:t>。</a:t>
            </a:r>
          </a:p>
        </p:txBody>
      </p:sp>
      <p:sp>
        <p:nvSpPr>
          <p:cNvPr id="9" name="文本框 8"/>
          <p:cNvSpPr txBox="1"/>
          <p:nvPr/>
        </p:nvSpPr>
        <p:spPr>
          <a:xfrm>
            <a:off x="5995035" y="5547678"/>
            <a:ext cx="550863" cy="521970"/>
          </a:xfrm>
          <a:prstGeom prst="rect">
            <a:avLst/>
          </a:prstGeom>
          <a:noFill/>
          <a:ln w="9525">
            <a:noFill/>
          </a:ln>
        </p:spPr>
        <p:txBody>
          <a:bodyPr wrap="square" anchor="t">
            <a:spAutoFit/>
          </a:bodyPr>
          <a:lstStyle/>
          <a:p>
            <a:pPr>
              <a:spcBef>
                <a:spcPct val="50000"/>
              </a:spcBef>
            </a:pPr>
            <a:r>
              <a:rPr lang="zh-CN" altLang="en-US" sz="2800" b="1" dirty="0">
                <a:solidFill>
                  <a:srgbClr val="FF3300"/>
                </a:solidFill>
                <a:latin typeface="楷体" panose="02010609060101010101" charset="-122"/>
                <a:ea typeface="楷体" panose="02010609060101010101" charset="-122"/>
              </a:rPr>
              <a:t>多</a:t>
            </a:r>
          </a:p>
        </p:txBody>
      </p:sp>
      <p:sp>
        <p:nvSpPr>
          <p:cNvPr id="10" name="文本框 9"/>
          <p:cNvSpPr txBox="1"/>
          <p:nvPr/>
        </p:nvSpPr>
        <p:spPr>
          <a:xfrm>
            <a:off x="8067358" y="5534660"/>
            <a:ext cx="549275" cy="521970"/>
          </a:xfrm>
          <a:prstGeom prst="rect">
            <a:avLst/>
          </a:prstGeom>
          <a:noFill/>
          <a:ln w="9525">
            <a:noFill/>
          </a:ln>
        </p:spPr>
        <p:txBody>
          <a:bodyPr wrap="square" anchor="t">
            <a:spAutoFit/>
          </a:bodyPr>
          <a:lstStyle/>
          <a:p>
            <a:pPr>
              <a:spcBef>
                <a:spcPct val="50000"/>
              </a:spcBef>
            </a:pPr>
            <a:r>
              <a:rPr lang="zh-CN" altLang="en-US" sz="2800" b="1" dirty="0">
                <a:solidFill>
                  <a:srgbClr val="FF3300"/>
                </a:solidFill>
                <a:latin typeface="楷体" panose="02010609060101010101" charset="-122"/>
                <a:ea typeface="楷体" panose="02010609060101010101" charset="-122"/>
              </a:rPr>
              <a:t>大</a:t>
            </a:r>
          </a:p>
        </p:txBody>
      </p:sp>
      <p:sp>
        <p:nvSpPr>
          <p:cNvPr id="11" name="文本框 10"/>
          <p:cNvSpPr txBox="1"/>
          <p:nvPr/>
        </p:nvSpPr>
        <p:spPr>
          <a:xfrm>
            <a:off x="4249420" y="1022350"/>
            <a:ext cx="951865" cy="521970"/>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楷体" panose="02010609060101010101" charset="-122"/>
                <a:ea typeface="楷体" panose="02010609060101010101" charset="-122"/>
              </a:rPr>
              <a:t>溶质</a:t>
            </a:r>
          </a:p>
        </p:txBody>
      </p:sp>
      <p:sp>
        <p:nvSpPr>
          <p:cNvPr id="12" name="文本框 11"/>
          <p:cNvSpPr txBox="1"/>
          <p:nvPr/>
        </p:nvSpPr>
        <p:spPr>
          <a:xfrm>
            <a:off x="6173470" y="1009015"/>
            <a:ext cx="951865" cy="521970"/>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楷体" panose="02010609060101010101" charset="-122"/>
                <a:ea typeface="楷体" panose="02010609060101010101" charset="-122"/>
                <a:cs typeface="宋体" panose="02010600030101010101" pitchFamily="2" charset="-122"/>
                <a:sym typeface="+mn-ea"/>
              </a:rPr>
              <a:t>溶液</a:t>
            </a:r>
          </a:p>
        </p:txBody>
      </p:sp>
      <p:sp>
        <p:nvSpPr>
          <p:cNvPr id="13" name="文本框 12"/>
          <p:cNvSpPr txBox="1"/>
          <p:nvPr/>
        </p:nvSpPr>
        <p:spPr>
          <a:xfrm>
            <a:off x="1167130" y="3390265"/>
            <a:ext cx="1775460" cy="521970"/>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隶书" panose="02010509060101010101" charset="-122"/>
                <a:ea typeface="隶书" panose="02010509060101010101" charset="-122"/>
                <a:cs typeface="楷体" panose="02010609060101010101" charset="-122"/>
              </a:rPr>
              <a:t>举一反三</a:t>
            </a:r>
          </a:p>
        </p:txBody>
      </p:sp>
      <p:sp>
        <p:nvSpPr>
          <p:cNvPr id="14" name="文本框 13"/>
          <p:cNvSpPr txBox="1"/>
          <p:nvPr/>
        </p:nvSpPr>
        <p:spPr>
          <a:xfrm>
            <a:off x="1163320" y="3813810"/>
            <a:ext cx="5661025" cy="521970"/>
          </a:xfrm>
          <a:prstGeom prst="rect">
            <a:avLst/>
          </a:prstGeom>
          <a:noFill/>
          <a:ln w="9525">
            <a:noFill/>
          </a:ln>
        </p:spPr>
        <p:txBody>
          <a:bodyPr wrap="square" anchor="t">
            <a:spAutoFit/>
          </a:bodyPr>
          <a:lstStyle/>
          <a:p>
            <a:pPr>
              <a:spcBef>
                <a:spcPct val="50000"/>
              </a:spcBef>
            </a:pPr>
            <a:r>
              <a:rPr lang="en-US" altLang="zh-CN" sz="2800" b="1" dirty="0">
                <a:solidFill>
                  <a:schemeClr val="tx1"/>
                </a:solidFill>
                <a:latin typeface="楷体" panose="02010609060101010101" charset="-122"/>
                <a:ea typeface="楷体" panose="02010609060101010101" charset="-122"/>
                <a:cs typeface="楷体" panose="02010609060101010101" charset="-122"/>
              </a:rPr>
              <a:t>m</a:t>
            </a:r>
            <a:r>
              <a:rPr lang="zh-CN" altLang="en-US" sz="2800" b="1" dirty="0">
                <a:solidFill>
                  <a:schemeClr val="tx1"/>
                </a:solidFill>
                <a:latin typeface="楷体" panose="02010609060101010101" charset="-122"/>
                <a:ea typeface="楷体" panose="02010609060101010101" charset="-122"/>
                <a:cs typeface="楷体" panose="02010609060101010101" charset="-122"/>
              </a:rPr>
              <a:t>溶质 </a:t>
            </a:r>
            <a:r>
              <a:rPr lang="en-US" altLang="zh-CN" sz="2800" b="1" dirty="0">
                <a:solidFill>
                  <a:schemeClr val="tx1"/>
                </a:solidFill>
                <a:latin typeface="楷体" panose="02010609060101010101" charset="-122"/>
                <a:ea typeface="楷体" panose="02010609060101010101" charset="-122"/>
                <a:cs typeface="楷体" panose="02010609060101010101" charset="-122"/>
              </a:rPr>
              <a:t>= </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m</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溶液</a:t>
            </a:r>
            <a:r>
              <a:rPr lang="en-US" altLang="zh-CN" sz="2800" b="1" dirty="0">
                <a:solidFill>
                  <a:schemeClr val="tx1"/>
                </a:solidFill>
                <a:latin typeface="Arial" panose="020B0604020202020204" pitchFamily="34" charset="0"/>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_______________</a:t>
            </a:r>
          </a:p>
        </p:txBody>
      </p:sp>
      <p:sp>
        <p:nvSpPr>
          <p:cNvPr id="16" name="文本框 15"/>
          <p:cNvSpPr txBox="1"/>
          <p:nvPr/>
        </p:nvSpPr>
        <p:spPr>
          <a:xfrm>
            <a:off x="3925570" y="3778885"/>
            <a:ext cx="2749550" cy="521970"/>
          </a:xfrm>
          <a:prstGeom prst="rect">
            <a:avLst/>
          </a:prstGeom>
          <a:noFill/>
          <a:ln w="9525">
            <a:noFill/>
          </a:ln>
        </p:spPr>
        <p:txBody>
          <a:bodyPr wrap="square" anchor="t">
            <a:spAutoFit/>
          </a:bodyPr>
          <a:lstStyle/>
          <a:p>
            <a:pPr>
              <a:spcBef>
                <a:spcPct val="50000"/>
              </a:spcBef>
            </a:pPr>
            <a:r>
              <a:rPr lang="zh-CN" altLang="en-US" sz="2800" b="1" dirty="0">
                <a:solidFill>
                  <a:srgbClr val="009900"/>
                </a:solidFill>
                <a:latin typeface="楷体" panose="02010609060101010101" charset="-122"/>
                <a:ea typeface="楷体" panose="02010609060101010101" charset="-122"/>
                <a:cs typeface="楷体" panose="02010609060101010101" charset="-122"/>
              </a:rPr>
              <a:t>溶质的质量分数</a:t>
            </a:r>
            <a:endParaRPr lang="en-US" altLang="zh-CN" sz="2800" b="1" dirty="0">
              <a:solidFill>
                <a:srgbClr val="009900"/>
              </a:solidFill>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1163320" y="4469130"/>
            <a:ext cx="5661025" cy="521970"/>
          </a:xfrm>
          <a:prstGeom prst="rect">
            <a:avLst/>
          </a:prstGeom>
          <a:noFill/>
          <a:ln w="9525">
            <a:noFill/>
          </a:ln>
        </p:spPr>
        <p:txBody>
          <a:bodyPr wrap="square" anchor="t">
            <a:spAutoFit/>
          </a:bodyPr>
          <a:lstStyle/>
          <a:p>
            <a:pPr>
              <a:spcBef>
                <a:spcPct val="50000"/>
              </a:spcBef>
            </a:pPr>
            <a:r>
              <a:rPr lang="en-US" altLang="zh-CN" sz="2800" b="1" dirty="0">
                <a:solidFill>
                  <a:schemeClr val="tx1"/>
                </a:solidFill>
                <a:latin typeface="楷体" panose="02010609060101010101" charset="-122"/>
                <a:ea typeface="楷体" panose="02010609060101010101" charset="-122"/>
                <a:cs typeface="楷体" panose="02010609060101010101" charset="-122"/>
              </a:rPr>
              <a:t>m</a:t>
            </a:r>
            <a:r>
              <a:rPr lang="zh-CN" altLang="en-US" sz="2800" b="1" dirty="0">
                <a:solidFill>
                  <a:schemeClr val="tx1"/>
                </a:solidFill>
                <a:latin typeface="楷体" panose="02010609060101010101" charset="-122"/>
                <a:ea typeface="楷体" panose="02010609060101010101" charset="-122"/>
                <a:cs typeface="楷体" panose="02010609060101010101" charset="-122"/>
              </a:rPr>
              <a:t>溶液 </a:t>
            </a:r>
            <a:r>
              <a:rPr lang="en-US" altLang="zh-CN" sz="2800" b="1" dirty="0">
                <a:solidFill>
                  <a:schemeClr val="tx1"/>
                </a:solidFill>
                <a:latin typeface="楷体" panose="02010609060101010101" charset="-122"/>
                <a:ea typeface="楷体" panose="02010609060101010101" charset="-122"/>
                <a:cs typeface="楷体" panose="02010609060101010101" charset="-122"/>
              </a:rPr>
              <a:t>= </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m</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溶质</a:t>
            </a:r>
            <a:r>
              <a:rPr lang="en-US" altLang="zh-CN" sz="2800" b="1" dirty="0">
                <a:solidFill>
                  <a:schemeClr val="tx1"/>
                </a:solidFill>
                <a:latin typeface="Arial" panose="020B0604020202020204" pitchFamily="34" charset="0"/>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_______________</a:t>
            </a:r>
          </a:p>
        </p:txBody>
      </p:sp>
      <p:sp>
        <p:nvSpPr>
          <p:cNvPr id="18" name="文本框 17"/>
          <p:cNvSpPr txBox="1"/>
          <p:nvPr/>
        </p:nvSpPr>
        <p:spPr>
          <a:xfrm>
            <a:off x="3925570" y="4434205"/>
            <a:ext cx="2749550" cy="521970"/>
          </a:xfrm>
          <a:prstGeom prst="rect">
            <a:avLst/>
          </a:prstGeom>
          <a:noFill/>
          <a:ln w="9525">
            <a:noFill/>
          </a:ln>
        </p:spPr>
        <p:txBody>
          <a:bodyPr wrap="square" anchor="t">
            <a:spAutoFit/>
          </a:bodyPr>
          <a:lstStyle/>
          <a:p>
            <a:pPr>
              <a:spcBef>
                <a:spcPct val="50000"/>
              </a:spcBef>
            </a:pPr>
            <a:r>
              <a:rPr lang="zh-CN" altLang="en-US" sz="2800" b="1" dirty="0">
                <a:solidFill>
                  <a:srgbClr val="009900"/>
                </a:solidFill>
                <a:latin typeface="楷体" panose="02010609060101010101" charset="-122"/>
                <a:ea typeface="楷体" panose="02010609060101010101" charset="-122"/>
                <a:cs typeface="楷体" panose="02010609060101010101" charset="-122"/>
              </a:rPr>
              <a:t>溶质的质量分数</a:t>
            </a:r>
            <a:endParaRPr lang="en-US" altLang="zh-CN" sz="2800" b="1" dirty="0">
              <a:solidFill>
                <a:srgbClr val="0099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500"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500"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2" grpId="0"/>
      <p:bldP spid="13" grpId="0"/>
      <p:bldP spid="14"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p:nvPr/>
        </p:nvGraphicFramePr>
        <p:xfrm>
          <a:off x="1247775" y="1794193"/>
          <a:ext cx="6943020" cy="1551305"/>
        </p:xfrm>
        <a:graphic>
          <a:graphicData uri="http://schemas.openxmlformats.org/drawingml/2006/table">
            <a:tbl>
              <a:tblPr>
                <a:tableStyleId>{BDBED569-4797-4DF1-A0F4-6AAB3CD982D8}</a:tableStyleId>
              </a:tblPr>
              <a:tblGrid>
                <a:gridCol w="1296000"/>
                <a:gridCol w="1296000"/>
                <a:gridCol w="1925320"/>
                <a:gridCol w="2425700"/>
              </a:tblGrid>
              <a:tr h="510540">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zh-CN" altLang="en-US" sz="2600"/>
                        <a:t>溶质</a:t>
                      </a:r>
                      <a:r>
                        <a:rPr lang="en-US" altLang="zh-CN" sz="2600"/>
                        <a:t>/g</a:t>
                      </a:r>
                      <a:r>
                        <a:rPr lang="zh-CN" altLang="en-US" sz="2600"/>
                        <a:t>  </a:t>
                      </a:r>
                    </a:p>
                  </a:txBody>
                  <a:tcPr anchor="ct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zh-CN" altLang="en-US" sz="2600"/>
                        <a:t>溶剂</a:t>
                      </a:r>
                      <a:r>
                        <a:rPr lang="en-US" altLang="zh-CN" sz="2600"/>
                        <a:t>/g</a:t>
                      </a:r>
                    </a:p>
                  </a:txBody>
                  <a:tcPr anchor="ctr"/>
                </a:tc>
                <a:tc>
                  <a:txBody>
                    <a:bodyPr/>
                    <a:lstStyle/>
                    <a:p>
                      <a:pPr marL="0" lvl="0" indent="0" algn="ctr">
                        <a:buNone/>
                      </a:pPr>
                      <a:r>
                        <a:rPr lang="zh-CN" altLang="en-US" sz="2600"/>
                        <a:t>现象</a:t>
                      </a:r>
                    </a:p>
                  </a:txBody>
                  <a:tcPr anchor="ct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zh-CN" altLang="en-US" sz="2600"/>
                        <a:t>溶质质量分数</a:t>
                      </a:r>
                    </a:p>
                  </a:txBody>
                  <a:tcPr anchor="ctr"/>
                </a:tc>
              </a:tr>
              <a:tr h="522605">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en-US" altLang="zh-CN" sz="2800" dirty="0"/>
                        <a:t>10</a:t>
                      </a:r>
                    </a:p>
                  </a:txBody>
                  <a:tcPr anchor="ct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en-US" altLang="zh-CN" sz="2800" dirty="0"/>
                        <a:t>90</a:t>
                      </a:r>
                    </a:p>
                  </a:txBody>
                  <a:tcPr anchor="ctr"/>
                </a:tc>
                <a:tc>
                  <a:txBody>
                    <a:bodyPr/>
                    <a:lstStyle/>
                    <a:p>
                      <a:pPr marL="0" lvl="0" indent="0" algn="ctr">
                        <a:buNone/>
                      </a:pPr>
                      <a:r>
                        <a:rPr lang="zh-CN" altLang="en-US" sz="2800"/>
                        <a:t>完全溶解</a:t>
                      </a:r>
                    </a:p>
                  </a:txBody>
                  <a:tcPr anchor="ct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endParaRPr lang="zh-CN" altLang="en-US"/>
                    </a:p>
                  </a:txBody>
                  <a:tcPr anchor="ctr"/>
                </a:tc>
              </a:tr>
              <a:tr h="515620">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en-US" altLang="zh-CN" sz="2800" dirty="0"/>
                        <a:t>20</a:t>
                      </a:r>
                    </a:p>
                  </a:txBody>
                  <a:tcPr anchor="ct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r>
                        <a:rPr lang="en-US" altLang="zh-CN" sz="2800" dirty="0"/>
                        <a:t>80</a:t>
                      </a:r>
                    </a:p>
                  </a:txBody>
                  <a:tcPr anchor="ctr"/>
                </a:tc>
                <a:tc>
                  <a:txBody>
                    <a:bodyPr/>
                    <a:lstStyle/>
                    <a:p>
                      <a:pPr marL="0" lvl="0" indent="0" algn="ctr">
                        <a:buNone/>
                      </a:pPr>
                      <a:r>
                        <a:rPr lang="zh-CN" altLang="en-US" sz="2800"/>
                        <a:t>完全溶解</a:t>
                      </a:r>
                    </a:p>
                  </a:txBody>
                  <a:tcPr anchor="ct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charset="0"/>
                          <a:ea typeface="宋体" panose="02010600030101010101" pitchFamily="2" charset="-122"/>
                        </a:defRPr>
                      </a:lvl5pPr>
                    </a:lstStyle>
                    <a:p>
                      <a:pPr marL="0" lvl="0" indent="0" algn="ctr">
                        <a:buNone/>
                      </a:pPr>
                      <a:endParaRPr lang="zh-CN" altLang="en-US"/>
                    </a:p>
                  </a:txBody>
                  <a:tcPr anchor="ctr"/>
                </a:tc>
              </a:tr>
            </a:tbl>
          </a:graphicData>
        </a:graphic>
      </p:graphicFrame>
      <p:sp>
        <p:nvSpPr>
          <p:cNvPr id="8" name="文本框 7"/>
          <p:cNvSpPr txBox="1"/>
          <p:nvPr/>
        </p:nvSpPr>
        <p:spPr>
          <a:xfrm>
            <a:off x="6431280" y="2308860"/>
            <a:ext cx="831215" cy="521970"/>
          </a:xfrm>
          <a:prstGeom prst="rect">
            <a:avLst/>
          </a:prstGeom>
          <a:noFill/>
          <a:ln w="9525">
            <a:noFill/>
          </a:ln>
        </p:spPr>
        <p:txBody>
          <a:bodyPr wrap="square" anchor="t">
            <a:spAutoFit/>
          </a:bodyPr>
          <a:lstStyle/>
          <a:p>
            <a:pPr algn="ctr">
              <a:spcBef>
                <a:spcPct val="50000"/>
              </a:spcBef>
            </a:pPr>
            <a:r>
              <a:rPr lang="en-US" altLang="zh-CN" sz="2800" b="1" dirty="0">
                <a:solidFill>
                  <a:srgbClr val="FF0000"/>
                </a:solidFill>
                <a:latin typeface="宋体" panose="02010600030101010101" pitchFamily="2" charset="-122"/>
              </a:rPr>
              <a:t>10%</a:t>
            </a:r>
          </a:p>
        </p:txBody>
      </p:sp>
      <p:sp>
        <p:nvSpPr>
          <p:cNvPr id="9" name="文本框 8"/>
          <p:cNvSpPr txBox="1"/>
          <p:nvPr/>
        </p:nvSpPr>
        <p:spPr>
          <a:xfrm>
            <a:off x="6509385" y="2823845"/>
            <a:ext cx="782320" cy="521970"/>
          </a:xfrm>
          <a:prstGeom prst="rect">
            <a:avLst/>
          </a:prstGeom>
          <a:noFill/>
          <a:ln w="9525">
            <a:noFill/>
          </a:ln>
        </p:spPr>
        <p:txBody>
          <a:bodyPr wrap="square" anchor="t">
            <a:spAutoFit/>
          </a:bodyPr>
          <a:lstStyle/>
          <a:p>
            <a:pPr algn="ctr">
              <a:spcBef>
                <a:spcPct val="20000"/>
              </a:spcBef>
              <a:buClr>
                <a:srgbClr val="CCCCFF"/>
              </a:buClr>
              <a:buFont typeface="Wingdings" panose="05000000000000000000" pitchFamily="2" charset="2"/>
              <a:buNone/>
            </a:pPr>
            <a:r>
              <a:rPr lang="en-US" altLang="zh-CN" sz="2800" b="1" dirty="0">
                <a:solidFill>
                  <a:srgbClr val="FF0000"/>
                </a:solidFill>
                <a:latin typeface="宋体" panose="02010600030101010101" pitchFamily="2" charset="-122"/>
              </a:rPr>
              <a:t>20%</a:t>
            </a:r>
          </a:p>
        </p:txBody>
      </p:sp>
      <p:sp>
        <p:nvSpPr>
          <p:cNvPr id="12" name="文本框 11"/>
          <p:cNvSpPr txBox="1"/>
          <p:nvPr/>
        </p:nvSpPr>
        <p:spPr>
          <a:xfrm>
            <a:off x="1666875" y="1045210"/>
            <a:ext cx="6817995" cy="521970"/>
          </a:xfrm>
          <a:prstGeom prst="rect">
            <a:avLst/>
          </a:prstGeom>
          <a:noFill/>
        </p:spPr>
        <p:txBody>
          <a:bodyPr wrap="square" rtlCol="0">
            <a:spAutoFit/>
          </a:bodyPr>
          <a:lstStyle/>
          <a:p>
            <a:r>
              <a:rPr lang="zh-CN" altLang="en-US" sz="2600" b="1" noProof="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rPr>
              <a:t>实验</a:t>
            </a:r>
            <a:r>
              <a:rPr lang="en-US" altLang="zh-CN" sz="2600" b="1" noProof="1">
                <a:latin typeface="Times New Roman" panose="02020603050405020304" charset="0"/>
                <a:ea typeface="仿宋" panose="02010609060101010101" charset="-122"/>
                <a:cs typeface="+mn-cs"/>
              </a:rPr>
              <a:t>9-8</a:t>
            </a:r>
            <a:r>
              <a:rPr lang="en-US" altLang="zh-CN" sz="2800" b="1" noProof="1">
                <a:latin typeface="Times New Roman" panose="02020603050405020304" charset="0"/>
                <a:ea typeface="仿宋" panose="02010609060101010101" charset="-122"/>
                <a:cs typeface="+mn-cs"/>
              </a:rPr>
              <a:t> </a:t>
            </a:r>
            <a:r>
              <a:rPr lang="zh-CN" altLang="en-US" sz="2600" b="1" noProof="1">
                <a:solidFill>
                  <a:schemeClr val="accent5"/>
                </a:solidFill>
                <a:latin typeface="Times New Roman" panose="02020603050405020304" charset="0"/>
                <a:ea typeface="仿宋" panose="02010609060101010101" charset="-122"/>
                <a:cs typeface="+mn-cs"/>
              </a:rPr>
              <a:t>配制两种质量分数不同的氯化钠溶液</a:t>
            </a:r>
          </a:p>
        </p:txBody>
      </p:sp>
      <p:pic>
        <p:nvPicPr>
          <p:cNvPr id="26656" name="图片 2"/>
          <p:cNvPicPr>
            <a:picLocks noChangeAspect="1"/>
          </p:cNvPicPr>
          <p:nvPr/>
        </p:nvPicPr>
        <p:blipFill>
          <a:blip r:embed="rId2"/>
          <a:stretch>
            <a:fillRect/>
          </a:stretch>
        </p:blipFill>
        <p:spPr>
          <a:xfrm>
            <a:off x="1114425" y="968058"/>
            <a:ext cx="584602" cy="612005"/>
          </a:xfrm>
          <a:prstGeom prst="rect">
            <a:avLst/>
          </a:prstGeom>
          <a:noFill/>
          <a:ln w="9525">
            <a:noFill/>
          </a:ln>
        </p:spPr>
      </p:pic>
      <p:sp>
        <p:nvSpPr>
          <p:cNvPr id="15363" name="文本框 15362"/>
          <p:cNvSpPr txBox="1"/>
          <p:nvPr/>
        </p:nvSpPr>
        <p:spPr>
          <a:xfrm>
            <a:off x="655320" y="3818255"/>
            <a:ext cx="8418195" cy="430530"/>
          </a:xfrm>
          <a:prstGeom prst="rect">
            <a:avLst/>
          </a:prstGeom>
          <a:noFill/>
          <a:ln w="9525">
            <a:noFill/>
          </a:ln>
        </p:spPr>
        <p:txBody>
          <a:bodyPr wrap="square" lIns="0" tIns="0" rIns="0" bIns="0">
            <a:spAutoFit/>
          </a:bodyPr>
          <a:lstStyle/>
          <a:p>
            <a:pPr>
              <a:spcBef>
                <a:spcPct val="50000"/>
              </a:spcBef>
              <a:buClr>
                <a:srgbClr val="FFFFFF"/>
              </a:buClr>
            </a:pPr>
            <a:r>
              <a:rPr lang="zh-CN" altLang="en-US" sz="2800" b="1" dirty="0">
                <a:solidFill>
                  <a:srgbClr val="FF0000"/>
                </a:solidFill>
                <a:latin typeface="宋体" panose="02010600030101010101" pitchFamily="2" charset="-122"/>
                <a:cs typeface="仿宋" panose="02010609060101010101" charset="-122"/>
              </a:rPr>
              <a:t>拓展练习：</a:t>
            </a:r>
            <a:r>
              <a:rPr lang="en-US" altLang="zh-CN" sz="2800" b="1" dirty="0">
                <a:latin typeface="仿宋" panose="02010609060101010101" charset="-122"/>
                <a:ea typeface="仿宋" panose="02010609060101010101" charset="-122"/>
                <a:cs typeface="仿宋" panose="02010609060101010101" charset="-122"/>
              </a:rPr>
              <a:t>40</a:t>
            </a:r>
            <a:r>
              <a:rPr lang="en-US" altLang="zh-CN" sz="2800" b="1" dirty="0">
                <a:latin typeface="楷体" panose="02010609060101010101" charset="-122"/>
                <a:ea typeface="楷体" panose="02010609060101010101" charset="-122"/>
                <a:cs typeface="仿宋" panose="02010609060101010101" charset="-122"/>
              </a:rPr>
              <a:t>g</a:t>
            </a:r>
            <a:r>
              <a:rPr lang="en-US" altLang="zh-CN" sz="2800" b="1" dirty="0">
                <a:latin typeface="仿宋" panose="02010609060101010101" charset="-122"/>
                <a:ea typeface="仿宋" panose="02010609060101010101" charset="-122"/>
                <a:cs typeface="仿宋" panose="02010609060101010101" charset="-122"/>
              </a:rPr>
              <a:t>2%</a:t>
            </a:r>
            <a:r>
              <a:rPr lang="zh-CN" altLang="en-US" sz="2800" b="1" dirty="0">
                <a:latin typeface="仿宋" panose="02010609060101010101" charset="-122"/>
                <a:ea typeface="仿宋" panose="02010609060101010101" charset="-122"/>
                <a:cs typeface="仿宋" panose="02010609060101010101" charset="-122"/>
              </a:rPr>
              <a:t>的食盐溶液中含有多少</a:t>
            </a:r>
            <a:r>
              <a:rPr lang="en-US" altLang="zh-CN" sz="2800" b="1" dirty="0">
                <a:latin typeface="仿宋" panose="02010609060101010101" charset="-122"/>
                <a:ea typeface="仿宋" panose="02010609060101010101" charset="-122"/>
                <a:cs typeface="仿宋" panose="02010609060101010101" charset="-122"/>
              </a:rPr>
              <a:t>g</a:t>
            </a:r>
            <a:r>
              <a:rPr lang="zh-CN" altLang="en-US" sz="2800" b="1" dirty="0">
                <a:latin typeface="仿宋" panose="02010609060101010101" charset="-122"/>
                <a:ea typeface="仿宋" panose="02010609060101010101" charset="-122"/>
                <a:cs typeface="仿宋" panose="02010609060101010101" charset="-122"/>
              </a:rPr>
              <a:t>食盐和水？</a:t>
            </a:r>
          </a:p>
        </p:txBody>
      </p:sp>
      <p:sp>
        <p:nvSpPr>
          <p:cNvPr id="15364" name="文本框 15363"/>
          <p:cNvSpPr txBox="1"/>
          <p:nvPr/>
        </p:nvSpPr>
        <p:spPr>
          <a:xfrm>
            <a:off x="1417955" y="4460240"/>
            <a:ext cx="5013325" cy="521970"/>
          </a:xfrm>
          <a:prstGeom prst="rect">
            <a:avLst/>
          </a:prstGeom>
          <a:noFill/>
          <a:ln w="9525">
            <a:noFill/>
          </a:ln>
        </p:spPr>
        <p:txBody>
          <a:bodyPr wrap="square">
            <a:spAutoFit/>
          </a:bodyPr>
          <a:lstStyle/>
          <a:p>
            <a:pPr>
              <a:spcBef>
                <a:spcPct val="50000"/>
              </a:spcBef>
              <a:buClr>
                <a:srgbClr val="FFFFFF"/>
              </a:buClr>
            </a:pPr>
            <a:r>
              <a:rPr lang="en-US" altLang="zh-CN" sz="2800" b="1" dirty="0">
                <a:solidFill>
                  <a:srgbClr val="0000FF"/>
                </a:solidFill>
                <a:latin typeface="楷体" panose="02010609060101010101" charset="-122"/>
                <a:ea typeface="楷体" panose="02010609060101010101" charset="-122"/>
                <a:cs typeface="楷体" panose="02010609060101010101" charset="-122"/>
              </a:rPr>
              <a:t> </a:t>
            </a:r>
            <a:r>
              <a:rPr lang="zh-CN" altLang="en-US" sz="2800" b="1" dirty="0">
                <a:solidFill>
                  <a:srgbClr val="0000FF"/>
                </a:solidFill>
                <a:latin typeface="楷体" panose="02010609060101010101" charset="-122"/>
                <a:ea typeface="楷体" panose="02010609060101010101" charset="-122"/>
                <a:cs typeface="楷体" panose="02010609060101010101" charset="-122"/>
              </a:rPr>
              <a:t>食盐： </a:t>
            </a:r>
            <a:r>
              <a:rPr lang="en-US" altLang="zh-CN" sz="2800" b="1">
                <a:solidFill>
                  <a:schemeClr val="tx1"/>
                </a:solidFill>
                <a:latin typeface="楷体" panose="02010609060101010101" charset="-122"/>
                <a:ea typeface="楷体" panose="02010609060101010101" charset="-122"/>
                <a:cs typeface="楷体" panose="02010609060101010101" charset="-122"/>
              </a:rPr>
              <a:t>40g × 2% = 0.8g</a:t>
            </a:r>
            <a:r>
              <a:rPr lang="en-US" altLang="zh-CN" sz="2800" b="1">
                <a:solidFill>
                  <a:srgbClr val="0000FF"/>
                </a:solidFill>
                <a:latin typeface="楷体" panose="02010609060101010101" charset="-122"/>
                <a:ea typeface="楷体" panose="02010609060101010101" charset="-122"/>
                <a:cs typeface="楷体" panose="02010609060101010101" charset="-122"/>
              </a:rPr>
              <a:t> </a:t>
            </a:r>
          </a:p>
        </p:txBody>
      </p:sp>
      <p:sp>
        <p:nvSpPr>
          <p:cNvPr id="15374" name="文本框 15373"/>
          <p:cNvSpPr txBox="1"/>
          <p:nvPr/>
        </p:nvSpPr>
        <p:spPr>
          <a:xfrm>
            <a:off x="1942465" y="5074285"/>
            <a:ext cx="4566920" cy="521970"/>
          </a:xfrm>
          <a:prstGeom prst="rect">
            <a:avLst/>
          </a:prstGeom>
          <a:noFill/>
          <a:ln w="9525">
            <a:noFill/>
          </a:ln>
        </p:spPr>
        <p:txBody>
          <a:bodyPr wrap="square">
            <a:spAutoFit/>
          </a:bodyPr>
          <a:lstStyle/>
          <a:p>
            <a:pPr>
              <a:spcBef>
                <a:spcPct val="50000"/>
              </a:spcBef>
              <a:buClr>
                <a:srgbClr val="FFFFFF"/>
              </a:buClr>
            </a:pPr>
            <a:r>
              <a:rPr lang="zh-CN" altLang="en-US" sz="2800" b="1" dirty="0">
                <a:solidFill>
                  <a:srgbClr val="0000FF"/>
                </a:solidFill>
                <a:latin typeface="楷体" panose="02010609060101010101" charset="-122"/>
                <a:ea typeface="楷体" panose="02010609060101010101" charset="-122"/>
                <a:cs typeface="楷体" panose="02010609060101010101" charset="-122"/>
              </a:rPr>
              <a:t>水： </a:t>
            </a:r>
            <a:r>
              <a:rPr lang="en-US" altLang="zh-CN" sz="2800" b="1">
                <a:solidFill>
                  <a:schemeClr val="tx1"/>
                </a:solidFill>
                <a:latin typeface="楷体" panose="02010609060101010101" charset="-122"/>
                <a:ea typeface="楷体" panose="02010609060101010101" charset="-122"/>
                <a:cs typeface="楷体" panose="02010609060101010101" charset="-122"/>
              </a:rPr>
              <a:t>40g–0.8g = 39.2g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anim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3"/>
                                        </p:tgtEl>
                                        <p:attrNameLst>
                                          <p:attrName>style.visibility</p:attrName>
                                        </p:attrNameLst>
                                      </p:cBhvr>
                                      <p:to>
                                        <p:strVal val="visible"/>
                                      </p:to>
                                    </p:set>
                                    <p:anim calcmode="lin" valueType="num">
                                      <p:cBhvr additive="base">
                                        <p:cTn id="17" dur="500" fill="hold"/>
                                        <p:tgtEl>
                                          <p:spTgt spid="15363"/>
                                        </p:tgtEl>
                                        <p:attrNameLst>
                                          <p:attrName>ppt_x</p:attrName>
                                        </p:attrNameLst>
                                      </p:cBhvr>
                                      <p:tavLst>
                                        <p:tav tm="0">
                                          <p:val>
                                            <p:strVal val="#ppt_x"/>
                                          </p:val>
                                        </p:tav>
                                        <p:tav tm="100000">
                                          <p:val>
                                            <p:strVal val="#ppt_x"/>
                                          </p:val>
                                        </p:tav>
                                      </p:tavLst>
                                    </p:anim>
                                    <p:anim calcmode="lin" valueType="num">
                                      <p:cBhvr additive="base">
                                        <p:cTn id="1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5374"/>
                                        </p:tgtEl>
                                        <p:attrNameLst>
                                          <p:attrName>style.visibility</p:attrName>
                                        </p:attrNameLst>
                                      </p:cBhvr>
                                      <p:to>
                                        <p:strVal val="visible"/>
                                      </p:to>
                                    </p:set>
                                    <p:animEffect transition="in" filter="slide(fromBottom)">
                                      <p:cBhvr>
                                        <p:cTn id="23" dur="500"/>
                                        <p:tgtEl>
                                          <p:spTgt spid="15374"/>
                                        </p:tgtEl>
                                      </p:cBhvr>
                                    </p:animEffect>
                                  </p:childTnLst>
                                </p:cTn>
                              </p:par>
                              <p:par>
                                <p:cTn id="24" presetID="12" presetClass="entr" presetSubtype="4" fill="hold" grpId="0" nodeType="withEffect">
                                  <p:stCondLst>
                                    <p:cond delay="0"/>
                                  </p:stCondLst>
                                  <p:childTnLst>
                                    <p:set>
                                      <p:cBhvr>
                                        <p:cTn id="25" dur="500" fill="hold">
                                          <p:stCondLst>
                                            <p:cond delay="0"/>
                                          </p:stCondLst>
                                        </p:cTn>
                                        <p:tgtEl>
                                          <p:spTgt spid="15364"/>
                                        </p:tgtEl>
                                        <p:attrNameLst>
                                          <p:attrName>style.visibility</p:attrName>
                                        </p:attrNameLst>
                                      </p:cBhvr>
                                      <p:to>
                                        <p:strVal val="visible"/>
                                      </p:to>
                                    </p:set>
                                    <p:animEffect transition="in" filter="slide(fromBottom)">
                                      <p:cBhvr>
                                        <p:cTn id="26"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363" grpId="0"/>
      <p:bldP spid="15364" grpId="0"/>
      <p:bldP spid="1537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文本框 20481"/>
          <p:cNvSpPr txBox="1"/>
          <p:nvPr/>
        </p:nvSpPr>
        <p:spPr>
          <a:xfrm>
            <a:off x="273050" y="1016635"/>
            <a:ext cx="8875395" cy="1568450"/>
          </a:xfrm>
          <a:prstGeom prst="rect">
            <a:avLst/>
          </a:prstGeom>
          <a:noFill/>
          <a:ln w="9525">
            <a:noFill/>
          </a:ln>
        </p:spPr>
        <p:txBody>
          <a:bodyPr wrap="square">
            <a:spAutoFit/>
          </a:bodyPr>
          <a:lstStyle/>
          <a:p>
            <a:pPr indent="457200">
              <a:spcBef>
                <a:spcPts val="0"/>
              </a:spcBef>
              <a:buClr>
                <a:srgbClr val="FFFFFF"/>
              </a:buClr>
            </a:pPr>
            <a:r>
              <a:rPr lang="zh-CN" altLang="en-US" sz="3200" b="1" dirty="0">
                <a:latin typeface="宋体" panose="02010600030101010101" pitchFamily="2" charset="-122"/>
                <a:cs typeface="宋体" panose="02010600030101010101" pitchFamily="2" charset="-122"/>
              </a:rPr>
              <a:t>已知</a:t>
            </a:r>
            <a:r>
              <a:rPr lang="en-US" altLang="zh-CN" sz="3200" b="1" dirty="0">
                <a:latin typeface="宋体" panose="02010600030101010101" pitchFamily="2" charset="-122"/>
                <a:cs typeface="宋体" panose="02010600030101010101" pitchFamily="2" charset="-122"/>
              </a:rPr>
              <a:t>20℃</a:t>
            </a:r>
            <a:r>
              <a:rPr lang="zh-CN" altLang="en-US" sz="3200" b="1" dirty="0">
                <a:latin typeface="宋体" panose="02010600030101010101" pitchFamily="2" charset="-122"/>
                <a:cs typeface="宋体" panose="02010600030101010101" pitchFamily="2" charset="-122"/>
              </a:rPr>
              <a:t>时</a:t>
            </a:r>
            <a:r>
              <a:rPr lang="en-US" altLang="zh-CN" sz="3200" b="1" err="1">
                <a:latin typeface="宋体" panose="02010600030101010101" pitchFamily="2" charset="-122"/>
                <a:cs typeface="宋体" panose="02010600030101010101" pitchFamily="2" charset="-122"/>
              </a:rPr>
              <a:t>,NaCl</a:t>
            </a:r>
            <a:r>
              <a:rPr lang="zh-CN" altLang="en-US" sz="3200" b="1" dirty="0">
                <a:latin typeface="宋体" panose="02010600030101010101" pitchFamily="2" charset="-122"/>
                <a:cs typeface="宋体" panose="02010600030101010101" pitchFamily="2" charset="-122"/>
              </a:rPr>
              <a:t>的溶解度为</a:t>
            </a:r>
            <a:r>
              <a:rPr lang="en-US" altLang="zh-CN" sz="3200" b="1" dirty="0">
                <a:latin typeface="宋体" panose="02010600030101010101" pitchFamily="2" charset="-122"/>
                <a:cs typeface="宋体" panose="02010600030101010101" pitchFamily="2" charset="-122"/>
              </a:rPr>
              <a:t>36g</a:t>
            </a:r>
            <a:r>
              <a:rPr lang="zh-CN" altLang="en-US" sz="3200" b="1" dirty="0">
                <a:latin typeface="宋体" panose="02010600030101010101" pitchFamily="2" charset="-122"/>
                <a:cs typeface="宋体" panose="02010600030101010101" pitchFamily="2" charset="-122"/>
              </a:rPr>
              <a:t>。有人说“</a:t>
            </a:r>
            <a:r>
              <a:rPr lang="en-US" altLang="zh-CN" sz="3200" b="1" dirty="0">
                <a:solidFill>
                  <a:srgbClr val="0000FF"/>
                </a:solidFill>
                <a:latin typeface="楷体" panose="02010609060101010101" charset="-122"/>
                <a:ea typeface="楷体" panose="02010609060101010101" charset="-122"/>
                <a:cs typeface="楷体" panose="02010609060101010101" charset="-122"/>
              </a:rPr>
              <a:t>20℃</a:t>
            </a:r>
            <a:r>
              <a:rPr lang="zh-CN" altLang="en-US" sz="3200" b="1" dirty="0">
                <a:solidFill>
                  <a:srgbClr val="0000FF"/>
                </a:solidFill>
                <a:latin typeface="楷体" panose="02010609060101010101" charset="-122"/>
                <a:ea typeface="楷体" panose="02010609060101010101" charset="-122"/>
                <a:cs typeface="楷体" panose="02010609060101010101" charset="-122"/>
              </a:rPr>
              <a:t>时</a:t>
            </a:r>
            <a:r>
              <a:rPr lang="en-US" altLang="zh-CN" sz="3200" b="1" err="1">
                <a:solidFill>
                  <a:srgbClr val="0000FF"/>
                </a:solidFill>
                <a:latin typeface="楷体" panose="02010609060101010101" charset="-122"/>
                <a:ea typeface="楷体" panose="02010609060101010101" charset="-122"/>
                <a:cs typeface="楷体" panose="02010609060101010101" charset="-122"/>
              </a:rPr>
              <a:t>NaCl</a:t>
            </a:r>
            <a:r>
              <a:rPr lang="zh-CN" altLang="en-US" sz="3200" b="1" dirty="0">
                <a:solidFill>
                  <a:srgbClr val="0000FF"/>
                </a:solidFill>
                <a:latin typeface="楷体" panose="02010609060101010101" charset="-122"/>
                <a:ea typeface="楷体" panose="02010609060101010101" charset="-122"/>
                <a:cs typeface="楷体" panose="02010609060101010101" charset="-122"/>
              </a:rPr>
              <a:t>饱和溶液的溶质质量分数为</a:t>
            </a:r>
            <a:r>
              <a:rPr lang="en-US" altLang="zh-CN" sz="3200" b="1" dirty="0">
                <a:solidFill>
                  <a:srgbClr val="0000FF"/>
                </a:solidFill>
                <a:latin typeface="楷体" panose="02010609060101010101" charset="-122"/>
                <a:ea typeface="楷体" panose="02010609060101010101" charset="-122"/>
                <a:cs typeface="楷体" panose="02010609060101010101" charset="-122"/>
              </a:rPr>
              <a:t>36</a:t>
            </a:r>
            <a:r>
              <a:rPr lang="zh-CN" altLang="en-US" sz="3200" b="1" dirty="0">
                <a:solidFill>
                  <a:srgbClr val="0000FF"/>
                </a:solidFill>
                <a:latin typeface="楷体" panose="02010609060101010101" charset="-122"/>
                <a:ea typeface="楷体" panose="02010609060101010101" charset="-122"/>
                <a:cs typeface="楷体" panose="02010609060101010101" charset="-122"/>
              </a:rPr>
              <a:t>％</a:t>
            </a:r>
            <a:r>
              <a:rPr lang="zh-CN" altLang="en-US" sz="3200" b="1" dirty="0">
                <a:latin typeface="宋体" panose="02010600030101010101" pitchFamily="2" charset="-122"/>
                <a:cs typeface="宋体" panose="02010600030101010101" pitchFamily="2" charset="-122"/>
              </a:rPr>
              <a:t>”这种说法对吗？</a:t>
            </a:r>
          </a:p>
        </p:txBody>
      </p:sp>
      <p:sp>
        <p:nvSpPr>
          <p:cNvPr id="20483" name="文本框 20482"/>
          <p:cNvSpPr txBox="1"/>
          <p:nvPr/>
        </p:nvSpPr>
        <p:spPr>
          <a:xfrm>
            <a:off x="503555" y="2738120"/>
            <a:ext cx="7950835" cy="1076325"/>
          </a:xfrm>
          <a:prstGeom prst="rect">
            <a:avLst/>
          </a:prstGeom>
          <a:noFill/>
          <a:ln w="9525">
            <a:noFill/>
          </a:ln>
        </p:spPr>
        <p:txBody>
          <a:bodyPr wrap="square">
            <a:spAutoFit/>
          </a:bodyPr>
          <a:lstStyle/>
          <a:p>
            <a:pPr indent="457200">
              <a:spcBef>
                <a:spcPts val="0"/>
              </a:spcBef>
              <a:buClr>
                <a:srgbClr val="FFFFFF"/>
              </a:buClr>
            </a:pPr>
            <a:r>
              <a:rPr lang="zh-CN" altLang="en-US" sz="3200" b="1" dirty="0">
                <a:solidFill>
                  <a:srgbClr val="FF0000"/>
                </a:solidFill>
                <a:latin typeface="楷体" panose="02010609060101010101" charset="-122"/>
                <a:ea typeface="楷体" panose="02010609060101010101" charset="-122"/>
                <a:cs typeface="楷体" panose="02010609060101010101" charset="-122"/>
              </a:rPr>
              <a:t>答：不对。</a:t>
            </a:r>
            <a:r>
              <a:rPr lang="en-US" altLang="zh-CN" sz="3200" b="1" dirty="0">
                <a:solidFill>
                  <a:srgbClr val="0000FF"/>
                </a:solidFill>
                <a:latin typeface="楷体" panose="02010609060101010101" charset="-122"/>
                <a:ea typeface="楷体" panose="02010609060101010101" charset="-122"/>
                <a:cs typeface="楷体" panose="02010609060101010101" charset="-122"/>
              </a:rPr>
              <a:t>20℃</a:t>
            </a:r>
            <a:r>
              <a:rPr lang="zh-CN" altLang="en-US" sz="3200" b="1" dirty="0">
                <a:solidFill>
                  <a:srgbClr val="0000FF"/>
                </a:solidFill>
                <a:latin typeface="楷体" panose="02010609060101010101" charset="-122"/>
                <a:ea typeface="楷体" panose="02010609060101010101" charset="-122"/>
                <a:cs typeface="楷体" panose="02010609060101010101" charset="-122"/>
              </a:rPr>
              <a:t>时</a:t>
            </a:r>
            <a:r>
              <a:rPr lang="en-US" altLang="zh-CN" sz="3200" b="1" err="1">
                <a:solidFill>
                  <a:srgbClr val="0000FF"/>
                </a:solidFill>
                <a:latin typeface="楷体" panose="02010609060101010101" charset="-122"/>
                <a:ea typeface="楷体" panose="02010609060101010101" charset="-122"/>
                <a:cs typeface="楷体" panose="02010609060101010101" charset="-122"/>
              </a:rPr>
              <a:t>NaCl</a:t>
            </a:r>
            <a:r>
              <a:rPr lang="zh-CN" altLang="en-US" sz="3200" b="1" dirty="0">
                <a:solidFill>
                  <a:srgbClr val="0000FF"/>
                </a:solidFill>
                <a:latin typeface="楷体" panose="02010609060101010101" charset="-122"/>
                <a:ea typeface="楷体" panose="02010609060101010101" charset="-122"/>
                <a:cs typeface="楷体" panose="02010609060101010101" charset="-122"/>
              </a:rPr>
              <a:t>饱和溶液的溶质质量分数为：</a:t>
            </a:r>
          </a:p>
        </p:txBody>
      </p:sp>
      <p:sp>
        <p:nvSpPr>
          <p:cNvPr id="20484" name="文本框 20483"/>
          <p:cNvSpPr txBox="1"/>
          <p:nvPr/>
        </p:nvSpPr>
        <p:spPr>
          <a:xfrm>
            <a:off x="5723890" y="4003040"/>
            <a:ext cx="1595755" cy="583565"/>
          </a:xfrm>
          <a:prstGeom prst="rect">
            <a:avLst/>
          </a:prstGeom>
          <a:noFill/>
          <a:ln w="9525">
            <a:noFill/>
          </a:ln>
        </p:spPr>
        <p:txBody>
          <a:bodyPr wrap="square">
            <a:spAutoFit/>
          </a:bodyPr>
          <a:lstStyle/>
          <a:p>
            <a:pPr>
              <a:spcBef>
                <a:spcPct val="50000"/>
              </a:spcBef>
              <a:buClr>
                <a:srgbClr val="FFFFFF"/>
              </a:buClr>
            </a:pPr>
            <a:r>
              <a:rPr lang="en-US" altLang="zh-CN" sz="3200" b="1">
                <a:solidFill>
                  <a:srgbClr val="0000FF"/>
                </a:solidFill>
                <a:latin typeface="楷体" panose="02010609060101010101" charset="-122"/>
                <a:ea typeface="楷体" panose="02010609060101010101" charset="-122"/>
              </a:rPr>
              <a:t>=26.5%</a:t>
            </a:r>
          </a:p>
        </p:txBody>
      </p:sp>
      <p:sp>
        <p:nvSpPr>
          <p:cNvPr id="20485" name="文本框 20484"/>
          <p:cNvSpPr txBox="1"/>
          <p:nvPr/>
        </p:nvSpPr>
        <p:spPr>
          <a:xfrm>
            <a:off x="2932430" y="3753168"/>
            <a:ext cx="1081088" cy="583565"/>
          </a:xfrm>
          <a:prstGeom prst="rect">
            <a:avLst/>
          </a:prstGeom>
          <a:noFill/>
          <a:ln w="9525">
            <a:noFill/>
          </a:ln>
        </p:spPr>
        <p:txBody>
          <a:bodyPr>
            <a:spAutoFit/>
          </a:bodyPr>
          <a:lstStyle/>
          <a:p>
            <a:pPr>
              <a:spcBef>
                <a:spcPct val="50000"/>
              </a:spcBef>
              <a:buClr>
                <a:srgbClr val="FFFFFF"/>
              </a:buClr>
            </a:pPr>
            <a:r>
              <a:rPr lang="en-US" altLang="zh-CN" sz="3200" b="1">
                <a:solidFill>
                  <a:srgbClr val="0000FF"/>
                </a:solidFill>
                <a:latin typeface="楷体" panose="02010609060101010101" charset="-122"/>
                <a:ea typeface="楷体" panose="02010609060101010101" charset="-122"/>
              </a:rPr>
              <a:t>36g</a:t>
            </a:r>
          </a:p>
        </p:txBody>
      </p:sp>
      <p:sp>
        <p:nvSpPr>
          <p:cNvPr id="20486" name="文本框 20485"/>
          <p:cNvSpPr txBox="1"/>
          <p:nvPr/>
        </p:nvSpPr>
        <p:spPr>
          <a:xfrm>
            <a:off x="2263775" y="4260850"/>
            <a:ext cx="2139950" cy="583565"/>
          </a:xfrm>
          <a:prstGeom prst="rect">
            <a:avLst/>
          </a:prstGeom>
          <a:noFill/>
          <a:ln w="9525">
            <a:noFill/>
          </a:ln>
        </p:spPr>
        <p:txBody>
          <a:bodyPr wrap="square">
            <a:spAutoFit/>
          </a:bodyPr>
          <a:lstStyle/>
          <a:p>
            <a:pPr>
              <a:spcBef>
                <a:spcPct val="50000"/>
              </a:spcBef>
              <a:buClr>
                <a:srgbClr val="FFFFFF"/>
              </a:buClr>
            </a:pPr>
            <a:r>
              <a:rPr lang="en-US" altLang="zh-CN" sz="3200" b="1">
                <a:solidFill>
                  <a:srgbClr val="0000FF"/>
                </a:solidFill>
                <a:latin typeface="楷体" panose="02010609060101010101" charset="-122"/>
                <a:ea typeface="楷体" panose="02010609060101010101" charset="-122"/>
                <a:cs typeface="楷体" panose="02010609060101010101" charset="-122"/>
              </a:rPr>
              <a:t>100g</a:t>
            </a:r>
            <a:r>
              <a:rPr lang="zh-CN" altLang="en-US" sz="3200" b="1">
                <a:solidFill>
                  <a:srgbClr val="0000FF"/>
                </a:solidFill>
                <a:latin typeface="楷体" panose="02010609060101010101" charset="-122"/>
                <a:ea typeface="楷体" panose="02010609060101010101" charset="-122"/>
                <a:cs typeface="楷体" panose="02010609060101010101" charset="-122"/>
              </a:rPr>
              <a:t>＋</a:t>
            </a:r>
            <a:r>
              <a:rPr lang="en-US" altLang="zh-CN" sz="3200" b="1">
                <a:solidFill>
                  <a:srgbClr val="0000FF"/>
                </a:solidFill>
                <a:latin typeface="楷体" panose="02010609060101010101" charset="-122"/>
                <a:ea typeface="楷体" panose="02010609060101010101" charset="-122"/>
                <a:cs typeface="楷体" panose="02010609060101010101" charset="-122"/>
              </a:rPr>
              <a:t>36g</a:t>
            </a:r>
          </a:p>
        </p:txBody>
      </p:sp>
      <p:sp>
        <p:nvSpPr>
          <p:cNvPr id="20487" name="直接连接符 20486"/>
          <p:cNvSpPr/>
          <p:nvPr/>
        </p:nvSpPr>
        <p:spPr>
          <a:xfrm>
            <a:off x="2459673" y="4310063"/>
            <a:ext cx="1655762" cy="0"/>
          </a:xfrm>
          <a:prstGeom prst="line">
            <a:avLst/>
          </a:prstGeom>
          <a:ln w="31750" cap="flat" cmpd="sng">
            <a:solidFill>
              <a:srgbClr val="000000"/>
            </a:solidFill>
            <a:prstDash val="solid"/>
            <a:headEnd type="none" w="med" len="med"/>
            <a:tailEnd type="none" w="med" len="med"/>
          </a:ln>
        </p:spPr>
      </p:sp>
      <p:sp>
        <p:nvSpPr>
          <p:cNvPr id="20488" name="文本框 20487"/>
          <p:cNvSpPr txBox="1"/>
          <p:nvPr/>
        </p:nvSpPr>
        <p:spPr>
          <a:xfrm>
            <a:off x="4330065" y="4018915"/>
            <a:ext cx="1485265" cy="583565"/>
          </a:xfrm>
          <a:prstGeom prst="rect">
            <a:avLst/>
          </a:prstGeom>
          <a:noFill/>
          <a:ln w="9525">
            <a:noFill/>
          </a:ln>
        </p:spPr>
        <p:txBody>
          <a:bodyPr wrap="square">
            <a:spAutoFit/>
          </a:bodyPr>
          <a:lstStyle/>
          <a:p>
            <a:pPr>
              <a:spcBef>
                <a:spcPct val="50000"/>
              </a:spcBef>
            </a:pPr>
            <a:r>
              <a:rPr lang="en-US" altLang="zh-CN" sz="3200" b="1">
                <a:solidFill>
                  <a:srgbClr val="0000FF"/>
                </a:solidFill>
                <a:latin typeface="楷体" panose="02010609060101010101" charset="-122"/>
                <a:ea typeface="楷体" panose="02010609060101010101" charset="-122"/>
                <a:cs typeface="楷体" panose="02010609060101010101" charset="-122"/>
              </a:rPr>
              <a:t>×100%</a:t>
            </a:r>
          </a:p>
        </p:txBody>
      </p:sp>
      <p:sp>
        <p:nvSpPr>
          <p:cNvPr id="20489" name="文本框 20488"/>
          <p:cNvSpPr txBox="1"/>
          <p:nvPr/>
        </p:nvSpPr>
        <p:spPr>
          <a:xfrm>
            <a:off x="2264410" y="5230495"/>
            <a:ext cx="5055235" cy="583565"/>
          </a:xfrm>
          <a:prstGeom prst="rect">
            <a:avLst/>
          </a:prstGeom>
          <a:noFill/>
          <a:ln w="9525">
            <a:noFill/>
          </a:ln>
        </p:spPr>
        <p:txBody>
          <a:bodyPr wrap="square">
            <a:spAutoFit/>
          </a:bodyPr>
          <a:lstStyle/>
          <a:p>
            <a:pPr>
              <a:spcBef>
                <a:spcPct val="50000"/>
              </a:spcBef>
            </a:pPr>
            <a:r>
              <a:rPr lang="en-US" altLang="zh-CN" sz="3200" b="1">
                <a:solidFill>
                  <a:srgbClr val="0000FF"/>
                </a:solidFill>
                <a:latin typeface="楷体" panose="02010609060101010101" charset="-122"/>
                <a:ea typeface="楷体" panose="02010609060101010101" charset="-122"/>
                <a:cs typeface="楷体" panose="02010609060101010101" charset="-122"/>
              </a:rPr>
              <a:t>26.5%</a:t>
            </a:r>
            <a:r>
              <a:rPr lang="en-US" altLang="en-US" sz="3200" b="1">
                <a:solidFill>
                  <a:srgbClr val="0000FF"/>
                </a:solidFill>
                <a:latin typeface="楷体" panose="02010609060101010101" charset="-122"/>
                <a:ea typeface="楷体" panose="02010609060101010101" charset="-122"/>
                <a:cs typeface="楷体" panose="02010609060101010101" charset="-122"/>
              </a:rPr>
              <a:t>＜</a:t>
            </a:r>
            <a:r>
              <a:rPr lang="en-US" altLang="zh-CN" sz="3200" b="1" dirty="0">
                <a:solidFill>
                  <a:srgbClr val="0000FF"/>
                </a:solidFill>
                <a:latin typeface="楷体" panose="02010609060101010101" charset="-122"/>
                <a:ea typeface="楷体" panose="02010609060101010101" charset="-122"/>
                <a:cs typeface="楷体" panose="02010609060101010101" charset="-122"/>
              </a:rPr>
              <a:t>36</a:t>
            </a:r>
            <a:r>
              <a:rPr lang="zh-CN" altLang="en-US" sz="3200" b="1" dirty="0">
                <a:solidFill>
                  <a:srgbClr val="0000FF"/>
                </a:solidFill>
                <a:latin typeface="楷体" panose="02010609060101010101" charset="-122"/>
                <a:ea typeface="楷体" panose="02010609060101010101" charset="-122"/>
                <a:cs typeface="楷体" panose="02010609060101010101" charset="-122"/>
              </a:rPr>
              <a:t>％，达不到</a:t>
            </a:r>
            <a:r>
              <a:rPr lang="en-US" altLang="zh-CN" sz="3200" b="1" dirty="0">
                <a:solidFill>
                  <a:srgbClr val="0000FF"/>
                </a:solidFill>
                <a:latin typeface="楷体" panose="02010609060101010101" charset="-122"/>
                <a:ea typeface="楷体" panose="02010609060101010101" charset="-122"/>
                <a:cs typeface="楷体" panose="02010609060101010101" charset="-122"/>
              </a:rPr>
              <a:t>36</a:t>
            </a:r>
            <a:r>
              <a:rPr lang="zh-CN" altLang="en-US" sz="3200" b="1" dirty="0">
                <a:solidFill>
                  <a:srgbClr val="0000FF"/>
                </a:solidFill>
                <a:latin typeface="楷体" panose="02010609060101010101" charset="-122"/>
                <a:ea typeface="楷体" panose="02010609060101010101" charset="-122"/>
                <a:cs typeface="楷体" panose="02010609060101010101"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additive="base">
                                        <p:cTn id="15" dur="500" fill="hold"/>
                                        <p:tgtEl>
                                          <p:spTgt spid="20485"/>
                                        </p:tgtEl>
                                        <p:attrNameLst>
                                          <p:attrName>ppt_x</p:attrName>
                                        </p:attrNameLst>
                                      </p:cBhvr>
                                      <p:tavLst>
                                        <p:tav tm="0">
                                          <p:val>
                                            <p:strVal val="#ppt_x"/>
                                          </p:val>
                                        </p:tav>
                                        <p:tav tm="100000">
                                          <p:val>
                                            <p:strVal val="#ppt_x"/>
                                          </p:val>
                                        </p:tav>
                                      </p:tavLst>
                                    </p:anim>
                                    <p:anim calcmode="lin" valueType="num">
                                      <p:cBhvr additive="base">
                                        <p:cTn id="16" dur="500" fill="hold"/>
                                        <p:tgtEl>
                                          <p:spTgt spid="2048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487"/>
                                        </p:tgtEl>
                                        <p:attrNameLst>
                                          <p:attrName>style.visibility</p:attrName>
                                        </p:attrNameLst>
                                      </p:cBhvr>
                                      <p:to>
                                        <p:strVal val="visible"/>
                                      </p:to>
                                    </p:set>
                                    <p:anim calcmode="lin" valueType="num">
                                      <p:cBhvr additive="base">
                                        <p:cTn id="23" dur="500" fill="hold"/>
                                        <p:tgtEl>
                                          <p:spTgt spid="20487"/>
                                        </p:tgtEl>
                                        <p:attrNameLst>
                                          <p:attrName>ppt_x</p:attrName>
                                        </p:attrNameLst>
                                      </p:cBhvr>
                                      <p:tavLst>
                                        <p:tav tm="0">
                                          <p:val>
                                            <p:strVal val="#ppt_x"/>
                                          </p:val>
                                        </p:tav>
                                        <p:tav tm="100000">
                                          <p:val>
                                            <p:strVal val="#ppt_x"/>
                                          </p:val>
                                        </p:tav>
                                      </p:tavLst>
                                    </p:anim>
                                    <p:anim calcmode="lin" valueType="num">
                                      <p:cBhvr additive="base">
                                        <p:cTn id="24" dur="500" fill="hold"/>
                                        <p:tgtEl>
                                          <p:spTgt spid="204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8"/>
                                        </p:tgtEl>
                                        <p:attrNameLst>
                                          <p:attrName>style.visibility</p:attrName>
                                        </p:attrNameLst>
                                      </p:cBhvr>
                                      <p:to>
                                        <p:strVal val="visible"/>
                                      </p:to>
                                    </p:set>
                                    <p:anim calcmode="lin" valueType="num">
                                      <p:cBhvr additive="base">
                                        <p:cTn id="27" dur="500" fill="hold"/>
                                        <p:tgtEl>
                                          <p:spTgt spid="20488"/>
                                        </p:tgtEl>
                                        <p:attrNameLst>
                                          <p:attrName>ppt_x</p:attrName>
                                        </p:attrNameLst>
                                      </p:cBhvr>
                                      <p:tavLst>
                                        <p:tav tm="0">
                                          <p:val>
                                            <p:strVal val="#ppt_x"/>
                                          </p:val>
                                        </p:tav>
                                        <p:tav tm="100000">
                                          <p:val>
                                            <p:strVal val="#ppt_x"/>
                                          </p:val>
                                        </p:tav>
                                      </p:tavLst>
                                    </p:anim>
                                    <p:anim calcmode="lin" valueType="num">
                                      <p:cBhvr additive="base">
                                        <p:cTn id="2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489"/>
                                        </p:tgtEl>
                                        <p:attrNameLst>
                                          <p:attrName>style.visibility</p:attrName>
                                        </p:attrNameLst>
                                      </p:cBhvr>
                                      <p:to>
                                        <p:strVal val="visible"/>
                                      </p:to>
                                    </p:set>
                                    <p:animEffect transition="in" filter="wipe(left)">
                                      <p:cBhvr>
                                        <p:cTn id="33"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P spid="20486" grpId="0"/>
      <p:bldP spid="20488" grpId="0"/>
      <p:bldP spid="2048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文本框 18433"/>
          <p:cNvSpPr txBox="1"/>
          <p:nvPr/>
        </p:nvSpPr>
        <p:spPr>
          <a:xfrm>
            <a:off x="381000" y="993775"/>
            <a:ext cx="8446135" cy="953135"/>
          </a:xfrm>
          <a:prstGeom prst="rect">
            <a:avLst/>
          </a:prstGeom>
          <a:noFill/>
          <a:ln w="9525">
            <a:noFill/>
          </a:ln>
        </p:spPr>
        <p:txBody>
          <a:bodyPr wrap="square" anchor="t">
            <a:spAutoFit/>
          </a:bodyPr>
          <a:lstStyle/>
          <a:p>
            <a:pPr>
              <a:lnSpc>
                <a:spcPct val="100000"/>
              </a:lnSpc>
            </a:pPr>
            <a:r>
              <a:rPr lang="zh-CN" altLang="en-US" sz="2800" b="1" dirty="0">
                <a:solidFill>
                  <a:schemeClr val="tx1"/>
                </a:solidFill>
                <a:latin typeface="Times New Roman" panose="02020603050405020304" charset="0"/>
                <a:ea typeface="宋体" panose="02010600030101010101" pitchFamily="2" charset="-122"/>
              </a:rPr>
              <a:t>    </a:t>
            </a:r>
            <a:r>
              <a:rPr lang="zh-CN" altLang="en-US" sz="2800" b="1" dirty="0">
                <a:solidFill>
                  <a:srgbClr val="FF0000"/>
                </a:solidFill>
                <a:latin typeface="仿宋" panose="02010609060101010101" charset="-122"/>
                <a:ea typeface="仿宋" panose="02010609060101010101" charset="-122"/>
                <a:cs typeface="仿宋" panose="02010609060101010101" charset="-122"/>
              </a:rPr>
              <a:t>例</a:t>
            </a:r>
            <a:r>
              <a:rPr lang="en-US" sz="2800" b="1" dirty="0">
                <a:solidFill>
                  <a:srgbClr val="FF0000"/>
                </a:solidFill>
                <a:latin typeface="仿宋" panose="02010609060101010101" charset="-122"/>
                <a:ea typeface="仿宋" panose="02010609060101010101" charset="-122"/>
                <a:cs typeface="仿宋" panose="02010609060101010101" charset="-122"/>
              </a:rPr>
              <a:t>.</a:t>
            </a:r>
            <a:r>
              <a:rPr lang="en-US" altLang="zh-CN" sz="2800" b="1" dirty="0">
                <a:solidFill>
                  <a:srgbClr val="0000FF"/>
                </a:solidFill>
                <a:latin typeface="楷体" panose="02010609060101010101" charset="-122"/>
                <a:ea typeface="楷体" panose="02010609060101010101" charset="-122"/>
                <a:cs typeface="楷体" panose="02010609060101010101" charset="-122"/>
              </a:rPr>
              <a:t>20</a:t>
            </a:r>
            <a:r>
              <a:rPr lang="zh-CN" altLang="en-US" sz="2800" b="1" dirty="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800" b="1" dirty="0">
                <a:solidFill>
                  <a:srgbClr val="0000FF"/>
                </a:solidFill>
                <a:latin typeface="楷体" panose="02010609060101010101" charset="-122"/>
                <a:ea typeface="楷体" panose="02010609060101010101" charset="-122"/>
                <a:cs typeface="楷体" panose="02010609060101010101" charset="-122"/>
              </a:rPr>
              <a:t>时，</a:t>
            </a:r>
            <a:r>
              <a:rPr lang="en-US" altLang="zh-CN" sz="2800" b="1" dirty="0">
                <a:solidFill>
                  <a:srgbClr val="0000FF"/>
                </a:solidFill>
                <a:latin typeface="楷体" panose="02010609060101010101" charset="-122"/>
                <a:ea typeface="楷体" panose="02010609060101010101" charset="-122"/>
                <a:cs typeface="楷体" panose="02010609060101010101" charset="-122"/>
              </a:rPr>
              <a:t>NaCl</a:t>
            </a:r>
            <a:r>
              <a:rPr lang="zh-CN" altLang="en-US" sz="2800" b="1" dirty="0">
                <a:solidFill>
                  <a:srgbClr val="0000FF"/>
                </a:solidFill>
                <a:latin typeface="楷体" panose="02010609060101010101" charset="-122"/>
                <a:ea typeface="楷体" panose="02010609060101010101" charset="-122"/>
                <a:cs typeface="楷体" panose="02010609060101010101" charset="-122"/>
              </a:rPr>
              <a:t>的溶解度是</a:t>
            </a:r>
            <a:r>
              <a:rPr lang="en-US" altLang="zh-CN" sz="2800" b="1" dirty="0">
                <a:solidFill>
                  <a:srgbClr val="0000FF"/>
                </a:solidFill>
                <a:latin typeface="楷体" panose="02010609060101010101" charset="-122"/>
                <a:ea typeface="楷体" panose="02010609060101010101" charset="-122"/>
                <a:cs typeface="楷体" panose="02010609060101010101" charset="-122"/>
              </a:rPr>
              <a:t>36</a:t>
            </a:r>
            <a:r>
              <a:rPr lang="zh-CN" altLang="en-US" sz="2800" b="1" dirty="0">
                <a:solidFill>
                  <a:srgbClr val="0000FF"/>
                </a:solidFill>
                <a:latin typeface="楷体" panose="02010609060101010101" charset="-122"/>
                <a:ea typeface="楷体" panose="02010609060101010101" charset="-122"/>
                <a:cs typeface="楷体" panose="02010609060101010101" charset="-122"/>
              </a:rPr>
              <a:t>克。</a:t>
            </a:r>
            <a:r>
              <a:rPr lang="zh-CN" altLang="en-US" sz="2800" b="1" dirty="0">
                <a:solidFill>
                  <a:schemeClr val="tx1"/>
                </a:solidFill>
                <a:latin typeface="楷体" panose="02010609060101010101" charset="-122"/>
                <a:ea typeface="楷体" panose="02010609060101010101" charset="-122"/>
                <a:cs typeface="楷体" panose="02010609060101010101" charset="-122"/>
              </a:rPr>
              <a:t>现有</a:t>
            </a:r>
            <a:r>
              <a:rPr lang="en-US" altLang="zh-CN" sz="2800" b="1" dirty="0">
                <a:solidFill>
                  <a:schemeClr val="tx1"/>
                </a:solidFill>
                <a:latin typeface="楷体" panose="02010609060101010101" charset="-122"/>
                <a:ea typeface="楷体" panose="02010609060101010101" charset="-122"/>
                <a:cs typeface="楷体" panose="02010609060101010101" charset="-122"/>
              </a:rPr>
              <a:t>50</a:t>
            </a:r>
            <a:r>
              <a:rPr lang="zh-CN" altLang="en-US" sz="2800" b="1" dirty="0">
                <a:solidFill>
                  <a:schemeClr val="tx1"/>
                </a:solidFill>
                <a:latin typeface="楷体" panose="02010609060101010101" charset="-122"/>
                <a:ea typeface="楷体" panose="02010609060101010101" charset="-122"/>
                <a:cs typeface="楷体" panose="02010609060101010101" charset="-122"/>
              </a:rPr>
              <a:t>克水放入</a:t>
            </a:r>
            <a:r>
              <a:rPr lang="en-US" altLang="zh-CN" sz="2800" b="1" dirty="0">
                <a:solidFill>
                  <a:schemeClr val="tx1"/>
                </a:solidFill>
                <a:latin typeface="楷体" panose="02010609060101010101" charset="-122"/>
                <a:ea typeface="楷体" panose="02010609060101010101" charset="-122"/>
                <a:cs typeface="楷体" panose="02010609060101010101" charset="-122"/>
              </a:rPr>
              <a:t>20</a:t>
            </a:r>
            <a:r>
              <a:rPr lang="zh-CN" altLang="en-US" sz="2800" b="1" dirty="0">
                <a:solidFill>
                  <a:schemeClr val="tx1"/>
                </a:solidFill>
                <a:latin typeface="楷体" panose="02010609060101010101" charset="-122"/>
                <a:ea typeface="楷体" panose="02010609060101010101" charset="-122"/>
                <a:cs typeface="楷体" panose="02010609060101010101" charset="-122"/>
              </a:rPr>
              <a:t>克</a:t>
            </a:r>
            <a:r>
              <a:rPr lang="en-US" altLang="zh-CN" sz="2800" b="1" dirty="0">
                <a:solidFill>
                  <a:schemeClr val="tx1"/>
                </a:solidFill>
                <a:latin typeface="楷体" panose="02010609060101010101" charset="-122"/>
                <a:ea typeface="楷体" panose="02010609060101010101" charset="-122"/>
                <a:cs typeface="楷体" panose="02010609060101010101" charset="-122"/>
              </a:rPr>
              <a:t>NaCl</a:t>
            </a:r>
            <a:r>
              <a:rPr lang="zh-CN" altLang="en-US" sz="2800" b="1" dirty="0">
                <a:solidFill>
                  <a:schemeClr val="tx1"/>
                </a:solidFill>
                <a:latin typeface="楷体" panose="02010609060101010101" charset="-122"/>
                <a:ea typeface="楷体" panose="02010609060101010101" charset="-122"/>
                <a:cs typeface="楷体" panose="02010609060101010101" charset="-122"/>
              </a:rPr>
              <a:t>，求：所得溶液的溶质质量分数。</a:t>
            </a:r>
          </a:p>
        </p:txBody>
      </p:sp>
      <p:sp>
        <p:nvSpPr>
          <p:cNvPr id="18436" name="文本框 18435"/>
          <p:cNvSpPr txBox="1"/>
          <p:nvPr/>
        </p:nvSpPr>
        <p:spPr>
          <a:xfrm>
            <a:off x="928370" y="1946910"/>
            <a:ext cx="6534150" cy="521970"/>
          </a:xfrm>
          <a:prstGeom prst="rect">
            <a:avLst/>
          </a:prstGeom>
          <a:noFill/>
          <a:ln w="9525">
            <a:noFill/>
          </a:ln>
        </p:spPr>
        <p:txBody>
          <a:bodyPr wrap="square" anchor="t">
            <a:spAutoFit/>
          </a:bodyPr>
          <a:lstStyle/>
          <a:p>
            <a:pPr>
              <a:spcBef>
                <a:spcPct val="50000"/>
              </a:spcBef>
            </a:pPr>
            <a:r>
              <a:rPr lang="zh-CN" altLang="en-US" sz="2800" b="1" dirty="0">
                <a:solidFill>
                  <a:srgbClr val="009900"/>
                </a:solidFill>
                <a:latin typeface="仿宋" panose="02010609060101010101" charset="-122"/>
                <a:ea typeface="仿宋" panose="02010609060101010101" charset="-122"/>
              </a:rPr>
              <a:t>解析：先利用溶解度判断溶液是否饱和</a:t>
            </a:r>
          </a:p>
        </p:txBody>
      </p:sp>
      <p:sp>
        <p:nvSpPr>
          <p:cNvPr id="18437" name="文本框 18436"/>
          <p:cNvSpPr txBox="1"/>
          <p:nvPr/>
        </p:nvSpPr>
        <p:spPr>
          <a:xfrm>
            <a:off x="4850130" y="2562225"/>
            <a:ext cx="3219450" cy="435610"/>
          </a:xfrm>
          <a:prstGeom prst="rect">
            <a:avLst/>
          </a:prstGeom>
          <a:noFill/>
          <a:ln w="9525">
            <a:noFill/>
          </a:ln>
        </p:spPr>
        <p:txBody>
          <a:bodyPr wrap="square" anchor="t">
            <a:spAutoFit/>
          </a:bodyPr>
          <a:lstStyle/>
          <a:p>
            <a:pPr>
              <a:lnSpc>
                <a:spcPct val="80000"/>
              </a:lnSpc>
              <a:spcBef>
                <a:spcPts val="50"/>
              </a:spcBef>
              <a:spcAft>
                <a:spcPts val="0"/>
              </a:spcAft>
            </a:pPr>
            <a:r>
              <a:rPr lang="en-US" altLang="zh-CN" sz="2800" b="1" i="1" dirty="0">
                <a:solidFill>
                  <a:srgbClr val="FF0000"/>
                </a:solidFill>
                <a:latin typeface="Times New Roman" panose="02020603050405020304" charset="0"/>
                <a:ea typeface="楷体" panose="02010609060101010101" charset="-122"/>
                <a:cs typeface="Times New Roman" panose="02020603050405020304" charset="0"/>
              </a:rPr>
              <a:t>x</a:t>
            </a:r>
            <a:r>
              <a:rPr lang="en-US" altLang="zh-CN" sz="2800" b="1" dirty="0">
                <a:solidFill>
                  <a:srgbClr val="FF0000"/>
                </a:solidFill>
                <a:latin typeface="Times New Roman" panose="02020603050405020304" charset="0"/>
                <a:ea typeface="楷体" panose="02010609060101010101" charset="-122"/>
                <a:cs typeface="Times New Roman" panose="02020603050405020304" charset="0"/>
              </a:rPr>
              <a:t> </a:t>
            </a:r>
            <a:r>
              <a:rPr lang="en-US" altLang="zh-CN" sz="2800" b="1" dirty="0">
                <a:solidFill>
                  <a:srgbClr val="FF0000"/>
                </a:solidFill>
                <a:latin typeface="楷体" panose="02010609060101010101" charset="-122"/>
                <a:ea typeface="楷体" panose="02010609060101010101" charset="-122"/>
                <a:cs typeface="楷体" panose="02010609060101010101" charset="-122"/>
              </a:rPr>
              <a:t>= 18g </a:t>
            </a:r>
            <a:r>
              <a:rPr lang="zh-CN" altLang="en-US" sz="2800" b="1" dirty="0">
                <a:solidFill>
                  <a:srgbClr val="FF0000"/>
                </a:solidFill>
                <a:latin typeface="楷体" panose="02010609060101010101" charset="-122"/>
                <a:ea typeface="楷体" panose="02010609060101010101" charset="-122"/>
                <a:cs typeface="楷体" panose="02010609060101010101" charset="-122"/>
              </a:rPr>
              <a:t>＜ </a:t>
            </a:r>
            <a:r>
              <a:rPr lang="en-US" altLang="zh-CN" sz="2800" b="1" dirty="0">
                <a:solidFill>
                  <a:srgbClr val="FF0000"/>
                </a:solidFill>
                <a:latin typeface="楷体" panose="02010609060101010101" charset="-122"/>
                <a:ea typeface="楷体" panose="02010609060101010101" charset="-122"/>
                <a:cs typeface="楷体" panose="02010609060101010101" charset="-122"/>
              </a:rPr>
              <a:t>20g</a:t>
            </a:r>
            <a:r>
              <a:rPr lang="zh-CN" altLang="en-US" sz="2800" b="1" dirty="0">
                <a:solidFill>
                  <a:srgbClr val="FF0000"/>
                </a:solidFill>
                <a:latin typeface="楷体" panose="02010609060101010101" charset="-122"/>
                <a:ea typeface="楷体" panose="02010609060101010101" charset="-122"/>
                <a:cs typeface="楷体" panose="02010609060101010101" charset="-122"/>
              </a:rPr>
              <a:t>，</a:t>
            </a:r>
          </a:p>
        </p:txBody>
      </p:sp>
      <p:sp>
        <p:nvSpPr>
          <p:cNvPr id="18438" name="文本框 18437"/>
          <p:cNvSpPr txBox="1"/>
          <p:nvPr/>
        </p:nvSpPr>
        <p:spPr>
          <a:xfrm>
            <a:off x="1043305" y="3446780"/>
            <a:ext cx="4686935" cy="521970"/>
          </a:xfrm>
          <a:prstGeom prst="rect">
            <a:avLst/>
          </a:prstGeom>
          <a:noFill/>
          <a:ln w="9525">
            <a:noFill/>
          </a:ln>
        </p:spPr>
        <p:txBody>
          <a:bodyPr wrap="square" anchor="t">
            <a:spAutoFit/>
          </a:bodyPr>
          <a:lstStyle/>
          <a:p>
            <a:pPr>
              <a:spcBef>
                <a:spcPct val="50000"/>
              </a:spcBef>
            </a:pPr>
            <a:r>
              <a:rPr lang="zh-CN" altLang="en-US" sz="2800" b="1" dirty="0">
                <a:latin typeface="仿宋" panose="02010609060101010101" charset="-122"/>
                <a:ea typeface="仿宋" panose="02010609060101010101" charset="-122"/>
              </a:rPr>
              <a:t>溶质在溶液中的质量分数为：</a:t>
            </a:r>
          </a:p>
        </p:txBody>
      </p:sp>
      <p:sp>
        <p:nvSpPr>
          <p:cNvPr id="18439" name="文本框 18438"/>
          <p:cNvSpPr txBox="1"/>
          <p:nvPr/>
        </p:nvSpPr>
        <p:spPr>
          <a:xfrm>
            <a:off x="3497898" y="4117975"/>
            <a:ext cx="2894012" cy="522288"/>
          </a:xfrm>
          <a:prstGeom prst="rect">
            <a:avLst/>
          </a:prstGeom>
          <a:noFill/>
          <a:ln w="9525">
            <a:noFill/>
          </a:ln>
        </p:spPr>
        <p:txBody>
          <a:bodyPr anchor="t">
            <a:spAutoFit/>
          </a:bodyPr>
          <a:lstStyle/>
          <a:p>
            <a:pPr>
              <a:spcBef>
                <a:spcPct val="50000"/>
              </a:spcBef>
            </a:pPr>
            <a:r>
              <a:rPr lang="en-US" altLang="zh-CN" sz="2800" b="1" dirty="0">
                <a:latin typeface="Times New Roman" panose="02020603050405020304" charset="0"/>
                <a:ea typeface="华文中宋" panose="02010600040101010101" charset="-122"/>
              </a:rPr>
              <a:t>×100% ≈ 26.5% </a:t>
            </a:r>
          </a:p>
        </p:txBody>
      </p:sp>
      <p:sp>
        <p:nvSpPr>
          <p:cNvPr id="18441" name="文本框 18440"/>
          <p:cNvSpPr txBox="1"/>
          <p:nvPr/>
        </p:nvSpPr>
        <p:spPr>
          <a:xfrm>
            <a:off x="1607185" y="2890520"/>
            <a:ext cx="1002030" cy="521970"/>
          </a:xfrm>
          <a:prstGeom prst="rect">
            <a:avLst/>
          </a:prstGeom>
          <a:noFill/>
          <a:ln w="9525">
            <a:noFill/>
          </a:ln>
        </p:spPr>
        <p:txBody>
          <a:bodyPr wrap="square" anchor="t">
            <a:spAutoFit/>
          </a:bodyPr>
          <a:lstStyle/>
          <a:p>
            <a:pPr>
              <a:spcBef>
                <a:spcPct val="50000"/>
              </a:spcBef>
            </a:pPr>
            <a:r>
              <a:rPr lang="en-US" altLang="zh-CN" sz="2800" b="1" dirty="0">
                <a:latin typeface="Times New Roman" panose="02020603050405020304" charset="0"/>
                <a:ea typeface="华文中宋" panose="02010600040101010101" charset="-122"/>
              </a:rPr>
              <a:t>100g</a:t>
            </a:r>
          </a:p>
        </p:txBody>
      </p:sp>
      <p:sp>
        <p:nvSpPr>
          <p:cNvPr id="18442" name="直接连接符 18441"/>
          <p:cNvSpPr/>
          <p:nvPr/>
        </p:nvSpPr>
        <p:spPr>
          <a:xfrm>
            <a:off x="1680210" y="2941638"/>
            <a:ext cx="936007" cy="0"/>
          </a:xfrm>
          <a:prstGeom prst="line">
            <a:avLst/>
          </a:prstGeom>
          <a:ln w="9525" cap="flat" cmpd="sng">
            <a:solidFill>
              <a:schemeClr val="tx1"/>
            </a:solidFill>
            <a:prstDash val="solid"/>
            <a:round/>
            <a:headEnd type="none" w="med" len="med"/>
            <a:tailEnd type="none" w="med" len="med"/>
          </a:ln>
        </p:spPr>
      </p:sp>
      <p:sp>
        <p:nvSpPr>
          <p:cNvPr id="18443" name="文本框 18442"/>
          <p:cNvSpPr txBox="1"/>
          <p:nvPr/>
        </p:nvSpPr>
        <p:spPr>
          <a:xfrm>
            <a:off x="1700213" y="2427605"/>
            <a:ext cx="1152525" cy="521970"/>
          </a:xfrm>
          <a:prstGeom prst="rect">
            <a:avLst/>
          </a:prstGeom>
          <a:noFill/>
          <a:ln w="9525">
            <a:noFill/>
          </a:ln>
        </p:spPr>
        <p:txBody>
          <a:bodyPr anchor="t">
            <a:spAutoFit/>
          </a:bodyPr>
          <a:lstStyle/>
          <a:p>
            <a:pPr>
              <a:spcBef>
                <a:spcPct val="50000"/>
              </a:spcBef>
            </a:pPr>
            <a:r>
              <a:rPr lang="en-US" altLang="zh-CN" sz="2800" b="1" dirty="0">
                <a:latin typeface="Times New Roman" panose="02020603050405020304" charset="0"/>
                <a:ea typeface="华文中宋" panose="02010600040101010101" charset="-122"/>
              </a:rPr>
              <a:t>36g</a:t>
            </a:r>
          </a:p>
        </p:txBody>
      </p:sp>
      <p:sp>
        <p:nvSpPr>
          <p:cNvPr id="18444" name="文本框 18443"/>
          <p:cNvSpPr txBox="1"/>
          <p:nvPr/>
        </p:nvSpPr>
        <p:spPr>
          <a:xfrm>
            <a:off x="2771775" y="2694305"/>
            <a:ext cx="647700" cy="521970"/>
          </a:xfrm>
          <a:prstGeom prst="rect">
            <a:avLst/>
          </a:prstGeom>
          <a:noFill/>
          <a:ln w="9525">
            <a:noFill/>
          </a:ln>
        </p:spPr>
        <p:txBody>
          <a:bodyPr anchor="t">
            <a:spAutoFit/>
          </a:bodyPr>
          <a:lstStyle/>
          <a:p>
            <a:pPr>
              <a:spcBef>
                <a:spcPct val="50000"/>
              </a:spcBef>
            </a:pPr>
            <a:r>
              <a:rPr lang="zh-CN" altLang="en-US" sz="2800" b="1" dirty="0">
                <a:latin typeface="Times New Roman" panose="02020603050405020304" charset="0"/>
                <a:ea typeface="华文中宋" panose="02010600040101010101" charset="-122"/>
              </a:rPr>
              <a:t>＝</a:t>
            </a:r>
          </a:p>
        </p:txBody>
      </p:sp>
      <p:sp>
        <p:nvSpPr>
          <p:cNvPr id="18445" name="文本框 18444"/>
          <p:cNvSpPr txBox="1"/>
          <p:nvPr/>
        </p:nvSpPr>
        <p:spPr>
          <a:xfrm>
            <a:off x="3634105" y="2924810"/>
            <a:ext cx="870585" cy="521970"/>
          </a:xfrm>
          <a:prstGeom prst="rect">
            <a:avLst/>
          </a:prstGeom>
          <a:noFill/>
          <a:ln w="9525">
            <a:noFill/>
          </a:ln>
        </p:spPr>
        <p:txBody>
          <a:bodyPr wrap="square" anchor="t">
            <a:spAutoFit/>
          </a:bodyPr>
          <a:lstStyle/>
          <a:p>
            <a:pPr>
              <a:spcBef>
                <a:spcPct val="50000"/>
              </a:spcBef>
            </a:pPr>
            <a:r>
              <a:rPr lang="en-US" altLang="zh-CN" sz="2800" b="1" dirty="0">
                <a:latin typeface="Times New Roman" panose="02020603050405020304" charset="0"/>
                <a:ea typeface="华文中宋" panose="02010600040101010101" charset="-122"/>
              </a:rPr>
              <a:t>50g</a:t>
            </a:r>
          </a:p>
        </p:txBody>
      </p:sp>
      <p:sp>
        <p:nvSpPr>
          <p:cNvPr id="18446" name="直接连接符 18445"/>
          <p:cNvSpPr/>
          <p:nvPr/>
        </p:nvSpPr>
        <p:spPr>
          <a:xfrm>
            <a:off x="3498215" y="2954973"/>
            <a:ext cx="1008007" cy="0"/>
          </a:xfrm>
          <a:prstGeom prst="line">
            <a:avLst/>
          </a:prstGeom>
          <a:ln w="9525" cap="flat" cmpd="sng">
            <a:solidFill>
              <a:schemeClr val="tx1"/>
            </a:solidFill>
            <a:prstDash val="solid"/>
            <a:round/>
            <a:headEnd type="none" w="med" len="med"/>
            <a:tailEnd type="none" w="med" len="med"/>
          </a:ln>
        </p:spPr>
      </p:sp>
      <p:sp>
        <p:nvSpPr>
          <p:cNvPr id="18447" name="文本框 18446"/>
          <p:cNvSpPr txBox="1"/>
          <p:nvPr/>
        </p:nvSpPr>
        <p:spPr>
          <a:xfrm>
            <a:off x="3848100" y="2428875"/>
            <a:ext cx="595313" cy="521970"/>
          </a:xfrm>
          <a:prstGeom prst="rect">
            <a:avLst/>
          </a:prstGeom>
          <a:noFill/>
          <a:ln w="9525">
            <a:noFill/>
          </a:ln>
        </p:spPr>
        <p:txBody>
          <a:bodyPr wrap="square" anchor="t">
            <a:spAutoFit/>
          </a:bodyPr>
          <a:lstStyle/>
          <a:p>
            <a:pPr>
              <a:spcBef>
                <a:spcPct val="50000"/>
              </a:spcBef>
            </a:pPr>
            <a:r>
              <a:rPr lang="en-US" altLang="zh-CN" sz="2800" b="1" i="1" dirty="0">
                <a:latin typeface="Times New Roman" panose="02020603050405020304" charset="0"/>
                <a:ea typeface="华文中宋" panose="02010600040101010101" charset="-122"/>
              </a:rPr>
              <a:t>x</a:t>
            </a:r>
          </a:p>
        </p:txBody>
      </p:sp>
      <p:grpSp>
        <p:nvGrpSpPr>
          <p:cNvPr id="6" name="组合 5"/>
          <p:cNvGrpSpPr/>
          <p:nvPr/>
        </p:nvGrpSpPr>
        <p:grpSpPr>
          <a:xfrm>
            <a:off x="1863725" y="3898900"/>
            <a:ext cx="1678305" cy="956310"/>
            <a:chOff x="1739" y="6140"/>
            <a:chExt cx="2643" cy="1506"/>
          </a:xfrm>
        </p:grpSpPr>
        <p:sp>
          <p:nvSpPr>
            <p:cNvPr id="18448" name="文本框 18447"/>
            <p:cNvSpPr txBox="1"/>
            <p:nvPr/>
          </p:nvSpPr>
          <p:spPr>
            <a:xfrm>
              <a:off x="2325" y="6140"/>
              <a:ext cx="1134" cy="822"/>
            </a:xfrm>
            <a:prstGeom prst="rect">
              <a:avLst/>
            </a:prstGeom>
            <a:noFill/>
            <a:ln w="9525">
              <a:noFill/>
            </a:ln>
          </p:spPr>
          <p:txBody>
            <a:bodyPr wrap="square" anchor="t">
              <a:spAutoFit/>
            </a:bodyPr>
            <a:lstStyle/>
            <a:p>
              <a:pPr>
                <a:spcBef>
                  <a:spcPct val="50000"/>
                </a:spcBef>
              </a:pPr>
              <a:r>
                <a:rPr lang="en-US" altLang="zh-CN" sz="2800" dirty="0">
                  <a:latin typeface="Times New Roman" panose="02020603050405020304" charset="0"/>
                  <a:ea typeface="华文中宋" panose="02010600040101010101" charset="-122"/>
                </a:rPr>
                <a:t>18g</a:t>
              </a:r>
            </a:p>
          </p:txBody>
        </p:sp>
        <p:sp>
          <p:nvSpPr>
            <p:cNvPr id="18449" name="直接连接符 18448"/>
            <p:cNvSpPr/>
            <p:nvPr/>
          </p:nvSpPr>
          <p:spPr>
            <a:xfrm>
              <a:off x="1870" y="6896"/>
              <a:ext cx="2438" cy="0"/>
            </a:xfrm>
            <a:prstGeom prst="line">
              <a:avLst/>
            </a:prstGeom>
            <a:ln w="9525" cap="flat" cmpd="sng">
              <a:solidFill>
                <a:schemeClr val="tx1"/>
              </a:solidFill>
              <a:prstDash val="solid"/>
              <a:round/>
              <a:headEnd type="none" w="med" len="med"/>
              <a:tailEnd type="none" w="med" len="med"/>
            </a:ln>
          </p:spPr>
        </p:sp>
        <p:sp>
          <p:nvSpPr>
            <p:cNvPr id="18450" name="文本框 18449"/>
            <p:cNvSpPr txBox="1"/>
            <p:nvPr/>
          </p:nvSpPr>
          <p:spPr>
            <a:xfrm>
              <a:off x="1739" y="6824"/>
              <a:ext cx="2643" cy="822"/>
            </a:xfrm>
            <a:prstGeom prst="rect">
              <a:avLst/>
            </a:prstGeom>
            <a:noFill/>
            <a:ln w="9525">
              <a:noFill/>
            </a:ln>
          </p:spPr>
          <p:txBody>
            <a:bodyPr wrap="square" anchor="t">
              <a:spAutoFit/>
            </a:bodyPr>
            <a:lstStyle/>
            <a:p>
              <a:pPr>
                <a:spcBef>
                  <a:spcPct val="50000"/>
                </a:spcBef>
              </a:pPr>
              <a:r>
                <a:rPr lang="en-US" altLang="zh-CN" sz="2800" dirty="0">
                  <a:latin typeface="Times New Roman" panose="02020603050405020304" charset="0"/>
                  <a:ea typeface="华文中宋" panose="02010600040101010101" charset="-122"/>
                </a:rPr>
                <a:t>50g</a:t>
              </a:r>
              <a:r>
                <a:rPr lang="zh-CN" altLang="en-US" sz="2800" dirty="0">
                  <a:latin typeface="Times New Roman" panose="02020603050405020304" charset="0"/>
                  <a:ea typeface="华文中宋" panose="02010600040101010101" charset="-122"/>
                </a:rPr>
                <a:t>＋</a:t>
              </a:r>
              <a:r>
                <a:rPr lang="en-US" altLang="zh-CN" sz="2800" dirty="0">
                  <a:latin typeface="Times New Roman" panose="02020603050405020304" charset="0"/>
                  <a:ea typeface="华文中宋" panose="02010600040101010101" charset="-122"/>
                </a:rPr>
                <a:t>18g</a:t>
              </a:r>
            </a:p>
          </p:txBody>
        </p:sp>
      </p:grpSp>
      <p:grpSp>
        <p:nvGrpSpPr>
          <p:cNvPr id="4" name="组合 3"/>
          <p:cNvGrpSpPr/>
          <p:nvPr/>
        </p:nvGrpSpPr>
        <p:grpSpPr>
          <a:xfrm>
            <a:off x="4286250" y="5617210"/>
            <a:ext cx="1806753" cy="956310"/>
            <a:chOff x="5033" y="6140"/>
            <a:chExt cx="2845" cy="1506"/>
          </a:xfrm>
        </p:grpSpPr>
        <p:sp>
          <p:nvSpPr>
            <p:cNvPr id="18452" name="文本框 18451"/>
            <p:cNvSpPr txBox="1"/>
            <p:nvPr/>
          </p:nvSpPr>
          <p:spPr>
            <a:xfrm>
              <a:off x="5845" y="6140"/>
              <a:ext cx="1702" cy="822"/>
            </a:xfrm>
            <a:prstGeom prst="rect">
              <a:avLst/>
            </a:prstGeom>
            <a:noFill/>
            <a:ln w="9525">
              <a:noFill/>
            </a:ln>
          </p:spPr>
          <p:txBody>
            <a:bodyPr anchor="t">
              <a:spAutoFit/>
            </a:bodyPr>
            <a:lstStyle/>
            <a:p>
              <a:pPr>
                <a:spcBef>
                  <a:spcPct val="50000"/>
                </a:spcBef>
              </a:pPr>
              <a:r>
                <a:rPr lang="en-US" altLang="zh-CN" sz="2800" b="1" dirty="0">
                  <a:latin typeface="Times New Roman" panose="02020603050405020304" charset="0"/>
                  <a:ea typeface="华文中宋" panose="02010600040101010101" charset="-122"/>
                </a:rPr>
                <a:t>36g</a:t>
              </a:r>
            </a:p>
          </p:txBody>
        </p:sp>
        <p:sp>
          <p:nvSpPr>
            <p:cNvPr id="18453" name="直接连接符 18452"/>
            <p:cNvSpPr/>
            <p:nvPr/>
          </p:nvSpPr>
          <p:spPr>
            <a:xfrm>
              <a:off x="5157" y="6896"/>
              <a:ext cx="2721" cy="0"/>
            </a:xfrm>
            <a:prstGeom prst="line">
              <a:avLst/>
            </a:prstGeom>
            <a:ln w="9525" cap="flat" cmpd="sng">
              <a:solidFill>
                <a:schemeClr val="tx1"/>
              </a:solidFill>
              <a:prstDash val="solid"/>
              <a:round/>
              <a:headEnd type="none" w="med" len="med"/>
              <a:tailEnd type="none" w="med" len="med"/>
            </a:ln>
          </p:spPr>
        </p:sp>
        <p:sp>
          <p:nvSpPr>
            <p:cNvPr id="18454" name="文本框 18453"/>
            <p:cNvSpPr txBox="1"/>
            <p:nvPr/>
          </p:nvSpPr>
          <p:spPr>
            <a:xfrm>
              <a:off x="5033" y="6824"/>
              <a:ext cx="2845" cy="822"/>
            </a:xfrm>
            <a:prstGeom prst="rect">
              <a:avLst/>
            </a:prstGeom>
            <a:noFill/>
            <a:ln w="9525">
              <a:noFill/>
            </a:ln>
          </p:spPr>
          <p:txBody>
            <a:bodyPr wrap="square" anchor="t">
              <a:spAutoFit/>
            </a:bodyPr>
            <a:lstStyle/>
            <a:p>
              <a:pPr>
                <a:spcBef>
                  <a:spcPct val="50000"/>
                </a:spcBef>
              </a:pPr>
              <a:r>
                <a:rPr lang="en-US" altLang="zh-CN" sz="2800" b="1" dirty="0">
                  <a:latin typeface="Times New Roman" panose="02020603050405020304" charset="0"/>
                  <a:ea typeface="华文中宋" panose="02010600040101010101" charset="-122"/>
                </a:rPr>
                <a:t>100g</a:t>
              </a:r>
              <a:r>
                <a:rPr lang="zh-CN" altLang="en-US" sz="2800" b="1" dirty="0">
                  <a:latin typeface="Times New Roman" panose="02020603050405020304" charset="0"/>
                  <a:ea typeface="华文中宋" panose="02010600040101010101" charset="-122"/>
                </a:rPr>
                <a:t>＋</a:t>
              </a:r>
              <a:r>
                <a:rPr lang="en-US" altLang="zh-CN" sz="2800" b="1" dirty="0">
                  <a:latin typeface="Times New Roman" panose="02020603050405020304" charset="0"/>
                  <a:ea typeface="华文中宋" panose="02010600040101010101" charset="-122"/>
                </a:rPr>
                <a:t>36g</a:t>
              </a:r>
            </a:p>
          </p:txBody>
        </p:sp>
      </p:grpSp>
      <p:sp>
        <p:nvSpPr>
          <p:cNvPr id="5" name="文本框 4"/>
          <p:cNvSpPr txBox="1"/>
          <p:nvPr/>
        </p:nvSpPr>
        <p:spPr>
          <a:xfrm>
            <a:off x="5587365" y="3446780"/>
            <a:ext cx="2482215" cy="521970"/>
          </a:xfrm>
          <a:prstGeom prst="rect">
            <a:avLst/>
          </a:prstGeom>
          <a:noFill/>
        </p:spPr>
        <p:txBody>
          <a:bodyPr wrap="square" rtlCol="0">
            <a:spAutoFit/>
          </a:bodyPr>
          <a:lstStyle/>
          <a:p>
            <a:r>
              <a:rPr lang="zh-CN" altLang="en-US" sz="2800" b="1" dirty="0">
                <a:solidFill>
                  <a:srgbClr val="0000FF"/>
                </a:solidFill>
                <a:latin typeface="楷体" panose="02010609060101010101" charset="-122"/>
                <a:ea typeface="楷体" panose="02010609060101010101" charset="-122"/>
                <a:sym typeface="+mn-ea"/>
              </a:rPr>
              <a:t>未</a:t>
            </a:r>
            <a:r>
              <a:rPr lang="zh-CN" altLang="en-US" sz="2800" b="1" dirty="0">
                <a:solidFill>
                  <a:srgbClr val="0000FF"/>
                </a:solidFill>
                <a:latin typeface="楷体" panose="02010609060101010101" charset="-122"/>
                <a:ea typeface="楷体" panose="02010609060101010101" charset="-122"/>
                <a:cs typeface="楷体" panose="02010609060101010101" charset="-122"/>
                <a:sym typeface="+mn-ea"/>
              </a:rPr>
              <a:t>溶解不计入</a:t>
            </a:r>
          </a:p>
        </p:txBody>
      </p:sp>
      <p:sp>
        <p:nvSpPr>
          <p:cNvPr id="3" name="文本框 2"/>
          <p:cNvSpPr txBox="1"/>
          <p:nvPr/>
        </p:nvSpPr>
        <p:spPr>
          <a:xfrm>
            <a:off x="381635" y="4855210"/>
            <a:ext cx="7839710" cy="521970"/>
          </a:xfrm>
          <a:prstGeom prst="rect">
            <a:avLst/>
          </a:prstGeom>
          <a:noFill/>
          <a:ln w="9525">
            <a:noFill/>
          </a:ln>
        </p:spPr>
        <p:txBody>
          <a:bodyPr wrap="square" anchor="t">
            <a:spAutoFit/>
          </a:bodyPr>
          <a:lstStyle/>
          <a:p>
            <a:pPr indent="457200">
              <a:spcBef>
                <a:spcPts val="0"/>
              </a:spcBef>
            </a:pPr>
            <a:r>
              <a:rPr lang="en-US" altLang="zh-CN" sz="2800" b="1" dirty="0">
                <a:sym typeface="+mn-ea"/>
              </a:rPr>
              <a:t> </a:t>
            </a:r>
            <a:r>
              <a:rPr lang="en-US" altLang="zh-CN" sz="2800" b="1" dirty="0">
                <a:solidFill>
                  <a:srgbClr val="FF0000"/>
                </a:solidFill>
                <a:sym typeface="+mn-ea"/>
              </a:rPr>
              <a:t>t℃</a:t>
            </a:r>
            <a:r>
              <a:rPr lang="zh-CN" altLang="en-US" sz="2800" b="1" dirty="0">
                <a:solidFill>
                  <a:srgbClr val="FF0000"/>
                </a:solidFill>
                <a:sym typeface="+mn-ea"/>
              </a:rPr>
              <a:t>时</a:t>
            </a:r>
            <a:r>
              <a:rPr lang="en-US" altLang="zh-CN" sz="2800" b="1" dirty="0">
                <a:solidFill>
                  <a:srgbClr val="FF0000"/>
                </a:solidFill>
                <a:sym typeface="+mn-ea"/>
              </a:rPr>
              <a:t>,</a:t>
            </a:r>
            <a:r>
              <a:rPr lang="zh-CN" altLang="en-US" sz="2800" b="1" dirty="0">
                <a:solidFill>
                  <a:srgbClr val="FF0000"/>
                </a:solidFill>
                <a:sym typeface="+mn-ea"/>
              </a:rPr>
              <a:t>某物质饱和溶液中溶质的质量分数：</a:t>
            </a:r>
            <a:endParaRPr lang="zh-CN" altLang="en-US" sz="2800" b="1" dirty="0">
              <a:latin typeface="仿宋" panose="02010609060101010101" charset="-122"/>
              <a:ea typeface="仿宋" panose="02010609060101010101" charset="-122"/>
            </a:endParaRPr>
          </a:p>
        </p:txBody>
      </p:sp>
      <p:grpSp>
        <p:nvGrpSpPr>
          <p:cNvPr id="14" name="组合 13"/>
          <p:cNvGrpSpPr/>
          <p:nvPr/>
        </p:nvGrpSpPr>
        <p:grpSpPr>
          <a:xfrm>
            <a:off x="536741" y="5616575"/>
            <a:ext cx="3491259" cy="953135"/>
            <a:chOff x="6465" y="6538"/>
            <a:chExt cx="5327" cy="1501"/>
          </a:xfrm>
        </p:grpSpPr>
        <p:sp>
          <p:nvSpPr>
            <p:cNvPr id="10" name="文本框 9"/>
            <p:cNvSpPr txBox="1"/>
            <p:nvPr/>
          </p:nvSpPr>
          <p:spPr>
            <a:xfrm>
              <a:off x="7181" y="6538"/>
              <a:ext cx="2083" cy="822"/>
            </a:xfrm>
            <a:prstGeom prst="rect">
              <a:avLst/>
            </a:prstGeom>
            <a:noFill/>
            <a:ln w="9525">
              <a:noFill/>
            </a:ln>
          </p:spPr>
          <p:txBody>
            <a:bodyPr wrap="square">
              <a:spAutoFit/>
            </a:bodyPr>
            <a:lstStyle/>
            <a:p>
              <a:pPr>
                <a:spcBef>
                  <a:spcPct val="50000"/>
                </a:spcBef>
              </a:pPr>
              <a:r>
                <a:rPr lang="zh-CN" altLang="en-US" sz="2800" b="1">
                  <a:solidFill>
                    <a:srgbClr val="FF0000"/>
                  </a:solidFill>
                  <a:latin typeface="楷体" panose="02010609060101010101" charset="-122"/>
                  <a:ea typeface="楷体" panose="02010609060101010101" charset="-122"/>
                </a:rPr>
                <a:t>溶解度</a:t>
              </a:r>
            </a:p>
          </p:txBody>
        </p:sp>
        <p:sp>
          <p:nvSpPr>
            <p:cNvPr id="11" name="直接连接符 10"/>
            <p:cNvSpPr/>
            <p:nvPr/>
          </p:nvSpPr>
          <p:spPr>
            <a:xfrm>
              <a:off x="6661" y="7263"/>
              <a:ext cx="3062" cy="0"/>
            </a:xfrm>
            <a:prstGeom prst="line">
              <a:avLst/>
            </a:prstGeom>
            <a:ln w="38100" cap="flat" cmpd="sng">
              <a:solidFill>
                <a:schemeClr val="tx1"/>
              </a:solidFill>
              <a:prstDash val="solid"/>
              <a:headEnd type="none" w="med" len="med"/>
              <a:tailEnd type="none" w="med" len="med"/>
            </a:ln>
          </p:spPr>
        </p:sp>
        <p:sp>
          <p:nvSpPr>
            <p:cNvPr id="12" name="文本框 11"/>
            <p:cNvSpPr txBox="1"/>
            <p:nvPr/>
          </p:nvSpPr>
          <p:spPr>
            <a:xfrm>
              <a:off x="6465" y="7217"/>
              <a:ext cx="3469" cy="822"/>
            </a:xfrm>
            <a:prstGeom prst="rect">
              <a:avLst/>
            </a:prstGeom>
            <a:noFill/>
            <a:ln w="9525">
              <a:noFill/>
            </a:ln>
          </p:spPr>
          <p:txBody>
            <a:bodyPr wrap="square">
              <a:spAutoFit/>
            </a:bodyPr>
            <a:lstStyle/>
            <a:p>
              <a:pPr>
                <a:spcBef>
                  <a:spcPct val="50000"/>
                </a:spcBef>
              </a:pPr>
              <a:r>
                <a:rPr lang="zh-CN" altLang="en-US" sz="2800" b="1">
                  <a:solidFill>
                    <a:srgbClr val="FF0000"/>
                  </a:solidFill>
                  <a:latin typeface="楷体" panose="02010609060101010101" charset="-122"/>
                  <a:ea typeface="楷体" panose="02010609060101010101" charset="-122"/>
                  <a:cs typeface="楷体" panose="02010609060101010101" charset="-122"/>
                </a:rPr>
                <a:t>溶解度</a:t>
              </a:r>
              <a:r>
                <a:rPr lang="en-US" altLang="zh-CN" sz="2800" b="1">
                  <a:solidFill>
                    <a:srgbClr val="FF0000"/>
                  </a:solidFill>
                  <a:latin typeface="楷体" panose="02010609060101010101" charset="-122"/>
                  <a:ea typeface="楷体" panose="02010609060101010101" charset="-122"/>
                  <a:cs typeface="楷体" panose="02010609060101010101" charset="-122"/>
                </a:rPr>
                <a:t>+100g</a:t>
              </a:r>
            </a:p>
          </p:txBody>
        </p:sp>
        <p:sp>
          <p:nvSpPr>
            <p:cNvPr id="13" name="文本框 12"/>
            <p:cNvSpPr txBox="1"/>
            <p:nvPr/>
          </p:nvSpPr>
          <p:spPr>
            <a:xfrm>
              <a:off x="9541" y="6854"/>
              <a:ext cx="2251" cy="822"/>
            </a:xfrm>
            <a:prstGeom prst="rect">
              <a:avLst/>
            </a:prstGeom>
            <a:noFill/>
            <a:ln w="9525">
              <a:noFill/>
            </a:ln>
          </p:spPr>
          <p:txBody>
            <a:bodyPr wrap="square" anchor="t">
              <a:spAutoFit/>
            </a:bodyPr>
            <a:lstStyle/>
            <a:p>
              <a:r>
                <a:rPr lang="en-US" altLang="zh-CN" sz="2800" b="1">
                  <a:latin typeface="Times New Roman" panose="02020603050405020304" charset="0"/>
                  <a:ea typeface="楷体_GB2312" panose="02010609030101010101" pitchFamily="1" charset="-122"/>
                </a:rPr>
                <a:t>×100%</a:t>
              </a:r>
            </a:p>
          </p:txBody>
        </p:sp>
      </p:grpSp>
      <p:sp>
        <p:nvSpPr>
          <p:cNvPr id="7" name="文本框 6"/>
          <p:cNvSpPr txBox="1"/>
          <p:nvPr/>
        </p:nvSpPr>
        <p:spPr>
          <a:xfrm>
            <a:off x="3850640" y="5815965"/>
            <a:ext cx="647700" cy="521970"/>
          </a:xfrm>
          <a:prstGeom prst="rect">
            <a:avLst/>
          </a:prstGeom>
          <a:noFill/>
          <a:ln w="9525">
            <a:noFill/>
          </a:ln>
        </p:spPr>
        <p:txBody>
          <a:bodyPr anchor="t">
            <a:spAutoFit/>
          </a:bodyPr>
          <a:lstStyle/>
          <a:p>
            <a:pPr>
              <a:spcBef>
                <a:spcPct val="50000"/>
              </a:spcBef>
            </a:pPr>
            <a:r>
              <a:rPr lang="zh-CN" altLang="en-US" sz="2800" b="1" dirty="0">
                <a:latin typeface="Times New Roman" panose="02020603050405020304" charset="0"/>
                <a:ea typeface="华文中宋" panose="02010600040101010101" charset="-122"/>
              </a:rPr>
              <a:t>＝</a:t>
            </a:r>
          </a:p>
        </p:txBody>
      </p:sp>
      <p:sp>
        <p:nvSpPr>
          <p:cNvPr id="8" name="文本框 7"/>
          <p:cNvSpPr txBox="1"/>
          <p:nvPr/>
        </p:nvSpPr>
        <p:spPr>
          <a:xfrm>
            <a:off x="1718945" y="5235575"/>
            <a:ext cx="4417060" cy="460375"/>
          </a:xfrm>
          <a:prstGeom prst="rect">
            <a:avLst/>
          </a:prstGeom>
          <a:noFill/>
        </p:spPr>
        <p:txBody>
          <a:bodyPr wrap="square" rtlCol="0" anchor="t">
            <a:spAutoFit/>
          </a:bodyPr>
          <a:lstStyle/>
          <a:p>
            <a:pPr algn="l">
              <a:spcBef>
                <a:spcPts val="0"/>
              </a:spcBef>
            </a:pPr>
            <a:r>
              <a:rPr lang="zh-CN" altLang="en-US" sz="2400" b="1" dirty="0">
                <a:latin typeface="楷体" panose="02010609060101010101" charset="-122"/>
                <a:ea typeface="楷体" panose="02010609060101010101" charset="-122"/>
                <a:sym typeface="+mn-ea"/>
              </a:rPr>
              <a:t>（</a:t>
            </a:r>
            <a:r>
              <a:rPr lang="zh-CN" altLang="en-US" sz="2400" b="1" dirty="0">
                <a:solidFill>
                  <a:srgbClr val="0000FF"/>
                </a:solidFill>
                <a:latin typeface="楷体" panose="02010609060101010101" charset="-122"/>
                <a:ea typeface="楷体" panose="02010609060101010101" charset="-122"/>
                <a:sym typeface="+mn-ea"/>
              </a:rPr>
              <a:t>与饱和溶液的质量没有关系</a:t>
            </a:r>
            <a:r>
              <a:rPr lang="zh-CN" altLang="en-US" sz="2400" b="1" dirty="0">
                <a:latin typeface="楷体" panose="02010609060101010101" charset="-122"/>
                <a:ea typeface="楷体" panose="02010609060101010101" charset="-122"/>
                <a:sym typeface="+mn-ea"/>
              </a:rPr>
              <a:t>）</a:t>
            </a:r>
          </a:p>
        </p:txBody>
      </p:sp>
      <p:sp>
        <p:nvSpPr>
          <p:cNvPr id="15" name="文本框 14"/>
          <p:cNvSpPr txBox="1"/>
          <p:nvPr/>
        </p:nvSpPr>
        <p:spPr>
          <a:xfrm>
            <a:off x="5955348" y="5815330"/>
            <a:ext cx="2894012" cy="522288"/>
          </a:xfrm>
          <a:prstGeom prst="rect">
            <a:avLst/>
          </a:prstGeom>
          <a:noFill/>
          <a:ln w="9525">
            <a:noFill/>
          </a:ln>
        </p:spPr>
        <p:txBody>
          <a:bodyPr anchor="t">
            <a:spAutoFit/>
          </a:bodyPr>
          <a:lstStyle/>
          <a:p>
            <a:pPr>
              <a:spcBef>
                <a:spcPct val="50000"/>
              </a:spcBef>
            </a:pPr>
            <a:r>
              <a:rPr lang="en-US" altLang="zh-CN" sz="2800" b="1" dirty="0">
                <a:latin typeface="Times New Roman" panose="02020603050405020304" charset="0"/>
                <a:ea typeface="华文中宋" panose="02010600040101010101" charset="-122"/>
              </a:rPr>
              <a:t>×100% ≈ 26.5% </a:t>
            </a:r>
          </a:p>
        </p:txBody>
      </p:sp>
      <p:sp>
        <p:nvSpPr>
          <p:cNvPr id="16" name="文本框 15"/>
          <p:cNvSpPr txBox="1"/>
          <p:nvPr/>
        </p:nvSpPr>
        <p:spPr>
          <a:xfrm>
            <a:off x="4850130" y="2949575"/>
            <a:ext cx="3219450" cy="435610"/>
          </a:xfrm>
          <a:prstGeom prst="rect">
            <a:avLst/>
          </a:prstGeom>
          <a:noFill/>
          <a:ln w="9525">
            <a:noFill/>
          </a:ln>
        </p:spPr>
        <p:txBody>
          <a:bodyPr wrap="square" anchor="t">
            <a:spAutoFit/>
          </a:bodyPr>
          <a:lstStyle/>
          <a:p>
            <a:pPr>
              <a:lnSpc>
                <a:spcPct val="80000"/>
              </a:lnSpc>
              <a:spcBef>
                <a:spcPts val="50"/>
              </a:spcBef>
              <a:spcAft>
                <a:spcPts val="0"/>
              </a:spcAft>
            </a:pPr>
            <a:r>
              <a:rPr lang="zh-CN" altLang="en-US" sz="2800" b="1" dirty="0">
                <a:solidFill>
                  <a:srgbClr val="FF0000"/>
                </a:solidFill>
                <a:latin typeface="仿宋" panose="02010609060101010101" charset="-122"/>
                <a:ea typeface="仿宋" panose="02010609060101010101" charset="-122"/>
                <a:cs typeface="楷体" panose="02010609060101010101" charset="-122"/>
              </a:rPr>
              <a:t>饱和</a:t>
            </a:r>
            <a:r>
              <a:rPr lang="zh-CN" altLang="en-US" sz="2800" b="1" dirty="0">
                <a:solidFill>
                  <a:srgbClr val="0000FF"/>
                </a:solidFill>
                <a:latin typeface="仿宋" panose="02010609060101010101" charset="-122"/>
                <a:ea typeface="仿宋" panose="02010609060101010101" charset="-122"/>
                <a:cs typeface="楷体" panose="02010609060101010101" charset="-122"/>
              </a:rPr>
              <a:t>且</a:t>
            </a:r>
            <a:r>
              <a:rPr lang="zh-CN" altLang="en-US" sz="2800" b="1" dirty="0">
                <a:solidFill>
                  <a:srgbClr val="FF0000"/>
                </a:solidFill>
                <a:latin typeface="仿宋" panose="02010609060101010101" charset="-122"/>
                <a:ea typeface="仿宋" panose="02010609060101010101" charset="-122"/>
                <a:cs typeface="楷体" panose="02010609060101010101" charset="-122"/>
              </a:rPr>
              <a:t>未完全溶解</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1"/>
                                        </p:tgtEl>
                                        <p:attrNameLst>
                                          <p:attrName>style.visibility</p:attrName>
                                        </p:attrNameLst>
                                      </p:cBhvr>
                                      <p:to>
                                        <p:strVal val="visible"/>
                                      </p:to>
                                    </p:set>
                                    <p:animEffect transition="in" filter="box(in)">
                                      <p:cBhvr>
                                        <p:cTn id="12" dur="500"/>
                                        <p:tgtEl>
                                          <p:spTgt spid="18441"/>
                                        </p:tgtEl>
                                      </p:cBhvr>
                                    </p:animEffect>
                                  </p:childTnLst>
                                </p:cTn>
                              </p:par>
                              <p:par>
                                <p:cTn id="13" presetID="4" presetClass="entr" presetSubtype="16" fill="hold" nodeType="withEffect">
                                  <p:stCondLst>
                                    <p:cond delay="0"/>
                                  </p:stCondLst>
                                  <p:childTnLst>
                                    <p:set>
                                      <p:cBhvr>
                                        <p:cTn id="14" dur="1" fill="hold">
                                          <p:stCondLst>
                                            <p:cond delay="0"/>
                                          </p:stCondLst>
                                        </p:cTn>
                                        <p:tgtEl>
                                          <p:spTgt spid="18442"/>
                                        </p:tgtEl>
                                        <p:attrNameLst>
                                          <p:attrName>style.visibility</p:attrName>
                                        </p:attrNameLst>
                                      </p:cBhvr>
                                      <p:to>
                                        <p:strVal val="visible"/>
                                      </p:to>
                                    </p:set>
                                    <p:animEffect transition="in" filter="box(in)">
                                      <p:cBhvr>
                                        <p:cTn id="15" dur="500"/>
                                        <p:tgtEl>
                                          <p:spTgt spid="1844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443"/>
                                        </p:tgtEl>
                                        <p:attrNameLst>
                                          <p:attrName>style.visibility</p:attrName>
                                        </p:attrNameLst>
                                      </p:cBhvr>
                                      <p:to>
                                        <p:strVal val="visible"/>
                                      </p:to>
                                    </p:set>
                                    <p:animEffect transition="in" filter="box(in)">
                                      <p:cBhvr>
                                        <p:cTn id="18" dur="500"/>
                                        <p:tgtEl>
                                          <p:spTgt spid="1844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8444"/>
                                        </p:tgtEl>
                                        <p:attrNameLst>
                                          <p:attrName>style.visibility</p:attrName>
                                        </p:attrNameLst>
                                      </p:cBhvr>
                                      <p:to>
                                        <p:strVal val="visible"/>
                                      </p:to>
                                    </p:set>
                                    <p:animEffect transition="in" filter="box(in)">
                                      <p:cBhvr>
                                        <p:cTn id="21" dur="500"/>
                                        <p:tgtEl>
                                          <p:spTgt spid="1844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445"/>
                                        </p:tgtEl>
                                        <p:attrNameLst>
                                          <p:attrName>style.visibility</p:attrName>
                                        </p:attrNameLst>
                                      </p:cBhvr>
                                      <p:to>
                                        <p:strVal val="visible"/>
                                      </p:to>
                                    </p:set>
                                    <p:animEffect transition="in" filter="box(in)">
                                      <p:cBhvr>
                                        <p:cTn id="24" dur="500"/>
                                        <p:tgtEl>
                                          <p:spTgt spid="18445"/>
                                        </p:tgtEl>
                                      </p:cBhvr>
                                    </p:animEffect>
                                  </p:childTnLst>
                                </p:cTn>
                              </p:par>
                              <p:par>
                                <p:cTn id="25" presetID="4" presetClass="entr" presetSubtype="16" fill="hold" nodeType="withEffect">
                                  <p:stCondLst>
                                    <p:cond delay="0"/>
                                  </p:stCondLst>
                                  <p:childTnLst>
                                    <p:set>
                                      <p:cBhvr>
                                        <p:cTn id="26" dur="1" fill="hold">
                                          <p:stCondLst>
                                            <p:cond delay="0"/>
                                          </p:stCondLst>
                                        </p:cTn>
                                        <p:tgtEl>
                                          <p:spTgt spid="18446"/>
                                        </p:tgtEl>
                                        <p:attrNameLst>
                                          <p:attrName>style.visibility</p:attrName>
                                        </p:attrNameLst>
                                      </p:cBhvr>
                                      <p:to>
                                        <p:strVal val="visible"/>
                                      </p:to>
                                    </p:set>
                                    <p:animEffect transition="in" filter="box(in)">
                                      <p:cBhvr>
                                        <p:cTn id="27" dur="500"/>
                                        <p:tgtEl>
                                          <p:spTgt spid="1844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8447"/>
                                        </p:tgtEl>
                                        <p:attrNameLst>
                                          <p:attrName>style.visibility</p:attrName>
                                        </p:attrNameLst>
                                      </p:cBhvr>
                                      <p:to>
                                        <p:strVal val="visible"/>
                                      </p:to>
                                    </p:set>
                                    <p:animEffect transition="in" filter="box(in)">
                                      <p:cBhvr>
                                        <p:cTn id="30" dur="500"/>
                                        <p:tgtEl>
                                          <p:spTgt spid="1844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37"/>
                                        </p:tgtEl>
                                        <p:attrNameLst>
                                          <p:attrName>style.visibility</p:attrName>
                                        </p:attrNameLst>
                                      </p:cBhvr>
                                      <p:to>
                                        <p:strVal val="visible"/>
                                      </p:to>
                                    </p:set>
                                    <p:animEffect transition="in" filter="blinds(horizontal)">
                                      <p:cBhvr>
                                        <p:cTn id="35" dur="500"/>
                                        <p:tgtEl>
                                          <p:spTgt spid="1843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438"/>
                                        </p:tgtEl>
                                        <p:attrNameLst>
                                          <p:attrName>style.visibility</p:attrName>
                                        </p:attrNameLst>
                                      </p:cBhvr>
                                      <p:to>
                                        <p:strVal val="visible"/>
                                      </p:to>
                                    </p:set>
                                    <p:animEffect transition="in" filter="blinds(horizontal)">
                                      <p:cBhvr>
                                        <p:cTn id="45" dur="500"/>
                                        <p:tgtEl>
                                          <p:spTgt spid="1843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ox(in)">
                                      <p:cBhvr>
                                        <p:cTn id="50" dur="2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439"/>
                                        </p:tgtEl>
                                        <p:attrNameLst>
                                          <p:attrName>style.visibility</p:attrName>
                                        </p:attrNameLst>
                                      </p:cBhvr>
                                      <p:to>
                                        <p:strVal val="visible"/>
                                      </p:to>
                                    </p:set>
                                    <p:animEffect transition="in" filter="wipe(left)">
                                      <p:cBhvr>
                                        <p:cTn id="60" dur="500"/>
                                        <p:tgtEl>
                                          <p:spTgt spid="1843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ox(in)">
                                      <p:cBhvr>
                                        <p:cTn id="75" dur="2000"/>
                                        <p:tgtEl>
                                          <p:spTgt spid="1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ox(in)">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5"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randombar(vertical)">
                                      <p:cBhvr>
                                        <p:cTn id="83" dur="500"/>
                                        <p:tgtEl>
                                          <p:spTgt spid="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8" grpId="0"/>
      <p:bldP spid="18439" grpId="0"/>
      <p:bldP spid="18441" grpId="0"/>
      <p:bldP spid="18443" grpId="0"/>
      <p:bldP spid="18444" grpId="0"/>
      <p:bldP spid="18445" grpId="0"/>
      <p:bldP spid="18447" grpId="0"/>
      <p:bldP spid="5" grpId="0"/>
      <p:bldP spid="3" grpId="0"/>
      <p:bldP spid="7" grpId="0"/>
      <p:bldP spid="8"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内容占位符 3"/>
          <p:cNvPicPr>
            <a:picLocks noGrp="1" noChangeAspect="1"/>
          </p:cNvPicPr>
          <p:nvPr>
            <p:ph idx="4294967295"/>
          </p:nvPr>
        </p:nvPicPr>
        <p:blipFill>
          <a:blip r:embed="rId2"/>
          <a:srcRect t="5532" r="4530"/>
          <a:stretch>
            <a:fillRect/>
          </a:stretch>
        </p:blipFill>
        <p:spPr>
          <a:xfrm>
            <a:off x="2495550" y="1755140"/>
            <a:ext cx="3801110" cy="3329305"/>
          </a:xfrm>
        </p:spPr>
      </p:pic>
      <p:sp>
        <p:nvSpPr>
          <p:cNvPr id="8" name="文本框 7"/>
          <p:cNvSpPr txBox="1"/>
          <p:nvPr/>
        </p:nvSpPr>
        <p:spPr>
          <a:xfrm>
            <a:off x="254635" y="5300980"/>
            <a:ext cx="8634730" cy="521970"/>
          </a:xfrm>
          <a:prstGeom prst="rect">
            <a:avLst/>
          </a:prstGeom>
          <a:noFill/>
          <a:ln w="25400" cap="flat" cmpd="sng">
            <a:noFill/>
            <a:prstDash val="solid"/>
            <a:round/>
            <a:headEnd type="none" w="med" len="med"/>
            <a:tailEnd type="none" w="med" len="med"/>
          </a:ln>
        </p:spPr>
        <p:txBody>
          <a:bodyPr wrap="square" anchor="t">
            <a:spAutoFit/>
          </a:bodyPr>
          <a:lstStyle/>
          <a:p>
            <a:r>
              <a:rPr lang="zh-CN" altLang="en-US" sz="2800" b="1" dirty="0">
                <a:solidFill>
                  <a:srgbClr val="0000FF"/>
                </a:solidFill>
                <a:latin typeface="仿宋" panose="02010609060101010101" charset="-122"/>
                <a:ea typeface="仿宋" panose="02010609060101010101" charset="-122"/>
                <a:cs typeface="仿宋" panose="02010609060101010101" charset="-122"/>
              </a:rPr>
              <a:t>相同温度，</a:t>
            </a:r>
            <a:r>
              <a:rPr lang="zh-CN" altLang="en-US" sz="2800" b="1">
                <a:latin typeface="仿宋" panose="02010609060101010101" charset="-122"/>
                <a:ea typeface="仿宋" panose="02010609060101010101" charset="-122"/>
                <a:cs typeface="仿宋" panose="02010609060101010101" charset="-122"/>
              </a:rPr>
              <a:t>物质的溶解度越大，其</a:t>
            </a:r>
            <a:r>
              <a:rPr lang="zh-CN" altLang="en-US" sz="2800" b="1">
                <a:solidFill>
                  <a:srgbClr val="0000FF"/>
                </a:solidFill>
                <a:latin typeface="仿宋" panose="02010609060101010101" charset="-122"/>
                <a:ea typeface="仿宋" panose="02010609060101010101" charset="-122"/>
                <a:cs typeface="仿宋" panose="02010609060101010101" charset="-122"/>
              </a:rPr>
              <a:t>饱和</a:t>
            </a:r>
            <a:r>
              <a:rPr lang="zh-CN" altLang="en-US" sz="2800" b="1">
                <a:solidFill>
                  <a:schemeClr val="tx1"/>
                </a:solidFill>
                <a:latin typeface="仿宋" panose="02010609060101010101" charset="-122"/>
                <a:ea typeface="仿宋" panose="02010609060101010101" charset="-122"/>
                <a:cs typeface="仿宋" panose="02010609060101010101" charset="-122"/>
              </a:rPr>
              <a:t>溶液浓度</a:t>
            </a:r>
            <a:r>
              <a:rPr lang="zh-CN" altLang="en-US" sz="2800" b="1">
                <a:latin typeface="仿宋" panose="02010609060101010101" charset="-122"/>
                <a:ea typeface="仿宋" panose="02010609060101010101" charset="-122"/>
                <a:cs typeface="仿宋" panose="02010609060101010101" charset="-122"/>
              </a:rPr>
              <a:t>越</a:t>
            </a:r>
            <a:r>
              <a:rPr lang="zh-CN" altLang="en-US" sz="2800" b="1" u="sng">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a:t>
            </a:r>
          </a:p>
        </p:txBody>
      </p:sp>
      <p:sp>
        <p:nvSpPr>
          <p:cNvPr id="11" name="文本框 10"/>
          <p:cNvSpPr txBox="1"/>
          <p:nvPr/>
        </p:nvSpPr>
        <p:spPr>
          <a:xfrm>
            <a:off x="8142288" y="5270500"/>
            <a:ext cx="540385" cy="521970"/>
          </a:xfrm>
          <a:prstGeom prst="rect">
            <a:avLst/>
          </a:prstGeom>
          <a:noFill/>
          <a:ln w="9525">
            <a:noFill/>
          </a:ln>
        </p:spPr>
        <p:txBody>
          <a:bodyPr wrap="none" anchor="t">
            <a:spAutoFit/>
          </a:bodyPr>
          <a:lstStyle/>
          <a:p>
            <a:r>
              <a:rPr lang="zh-CN" altLang="en-US" sz="2800" b="1">
                <a:solidFill>
                  <a:srgbClr val="FF0000"/>
                </a:solidFill>
                <a:latin typeface="楷体" panose="02010609060101010101" charset="-122"/>
                <a:ea typeface="楷体" panose="02010609060101010101" charset="-122"/>
              </a:rPr>
              <a:t>大</a:t>
            </a:r>
          </a:p>
        </p:txBody>
      </p:sp>
      <p:grpSp>
        <p:nvGrpSpPr>
          <p:cNvPr id="28677" name="组合 3"/>
          <p:cNvGrpSpPr/>
          <p:nvPr/>
        </p:nvGrpSpPr>
        <p:grpSpPr>
          <a:xfrm>
            <a:off x="2487613" y="2909570"/>
            <a:ext cx="2395537" cy="460375"/>
            <a:chOff x="6648" y="4225"/>
            <a:chExt cx="3771" cy="724"/>
          </a:xfrm>
        </p:grpSpPr>
        <p:cxnSp>
          <p:nvCxnSpPr>
            <p:cNvPr id="2" name="直接连接符 1"/>
            <p:cNvCxnSpPr/>
            <p:nvPr/>
          </p:nvCxnSpPr>
          <p:spPr>
            <a:xfrm>
              <a:off x="7395" y="4627"/>
              <a:ext cx="3024" cy="0"/>
            </a:xfrm>
            <a:prstGeom prst="line">
              <a:avLst/>
            </a:prstGeom>
            <a:ln w="41275" cmpd="sng">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679" name="文本框 2"/>
            <p:cNvSpPr txBox="1"/>
            <p:nvPr/>
          </p:nvSpPr>
          <p:spPr>
            <a:xfrm>
              <a:off x="6648" y="4225"/>
              <a:ext cx="1316" cy="724"/>
            </a:xfrm>
            <a:prstGeom prst="rect">
              <a:avLst/>
            </a:prstGeom>
            <a:noFill/>
            <a:ln w="9525">
              <a:noFill/>
            </a:ln>
          </p:spPr>
          <p:txBody>
            <a:bodyPr wrap="square" anchor="t">
              <a:spAutoFit/>
            </a:bodyPr>
            <a:lstStyle/>
            <a:p>
              <a:r>
                <a:rPr lang="en-US" altLang="zh-CN" sz="2400" b="1">
                  <a:latin typeface="仿宋" panose="02010609060101010101" charset="-122"/>
                  <a:ea typeface="仿宋" panose="02010609060101010101" charset="-122"/>
                </a:rPr>
                <a:t>40</a:t>
              </a:r>
            </a:p>
          </p:txBody>
        </p:sp>
      </p:grpSp>
      <p:sp>
        <p:nvSpPr>
          <p:cNvPr id="3" name="文本框 2"/>
          <p:cNvSpPr txBox="1"/>
          <p:nvPr/>
        </p:nvSpPr>
        <p:spPr>
          <a:xfrm>
            <a:off x="767080" y="1105535"/>
            <a:ext cx="8172450" cy="521970"/>
          </a:xfrm>
          <a:prstGeom prst="rect">
            <a:avLst/>
          </a:prstGeom>
          <a:noFill/>
          <a:ln w="25400" cap="flat" cmpd="sng">
            <a:noFill/>
            <a:prstDash val="solid"/>
            <a:round/>
            <a:headEnd type="none" w="med" len="med"/>
            <a:tailEnd type="none" w="med" len="med"/>
          </a:ln>
        </p:spPr>
        <p:txBody>
          <a:bodyPr wrap="square" anchor="t">
            <a:spAutoFit/>
          </a:bodyPr>
          <a:lstStyle/>
          <a:p>
            <a:r>
              <a:rPr lang="en-US" altLang="zh-CN" sz="2800" b="1" dirty="0">
                <a:solidFill>
                  <a:schemeClr val="tx1"/>
                </a:solidFill>
                <a:latin typeface="楷体" panose="02010609060101010101" charset="-122"/>
                <a:ea typeface="楷体" panose="02010609060101010101" charset="-122"/>
                <a:cs typeface="楷体" panose="02010609060101010101" charset="-122"/>
              </a:rPr>
              <a:t>t3℃</a:t>
            </a:r>
            <a:r>
              <a:rPr lang="zh-CN" altLang="en-US" sz="2800" b="1" dirty="0">
                <a:solidFill>
                  <a:schemeClr val="tx1"/>
                </a:solidFill>
                <a:latin typeface="楷体" panose="02010609060101010101" charset="-122"/>
                <a:ea typeface="楷体" panose="02010609060101010101" charset="-122"/>
                <a:cs typeface="楷体" panose="02010609060101010101" charset="-122"/>
              </a:rPr>
              <a:t>甲的饱和溶液的浓度</a:t>
            </a:r>
            <a:r>
              <a:rPr lang="en-US" altLang="zh-CN" sz="2800" b="1" dirty="0">
                <a:solidFill>
                  <a:schemeClr val="tx1"/>
                </a:solidFill>
                <a:latin typeface="楷体" panose="02010609060101010101" charset="-122"/>
                <a:ea typeface="楷体" panose="02010609060101010101" charset="-122"/>
                <a:cs typeface="楷体" panose="02010609060101010101" charset="-122"/>
              </a:rPr>
              <a:t>___</a:t>
            </a:r>
            <a:r>
              <a:rPr lang="zh-CN" altLang="en-US" sz="2800" b="1" dirty="0">
                <a:solidFill>
                  <a:schemeClr val="tx1"/>
                </a:solidFill>
                <a:latin typeface="楷体" panose="02010609060101010101" charset="-122"/>
                <a:ea typeface="楷体" panose="02010609060101010101" charset="-122"/>
                <a:cs typeface="楷体" panose="02010609060101010101" charset="-122"/>
              </a:rPr>
              <a:t>乙饱和溶液的浓度</a:t>
            </a:r>
          </a:p>
        </p:txBody>
      </p:sp>
      <p:sp>
        <p:nvSpPr>
          <p:cNvPr id="4" name="文本框 3"/>
          <p:cNvSpPr txBox="1"/>
          <p:nvPr/>
        </p:nvSpPr>
        <p:spPr>
          <a:xfrm>
            <a:off x="4782820" y="1182370"/>
            <a:ext cx="493395" cy="368300"/>
          </a:xfrm>
          <a:prstGeom prst="rect">
            <a:avLst/>
          </a:prstGeom>
          <a:noFill/>
        </p:spPr>
        <p:txBody>
          <a:bodyPr wrap="square" rtlCol="0">
            <a:spAutoFit/>
          </a:bodyPr>
          <a:lstStyle/>
          <a:p>
            <a:r>
              <a:rPr lang="zh-CN" altLang="en-US" b="1">
                <a:solidFill>
                  <a:srgbClr val="FF0000"/>
                </a:solidFill>
                <a:latin typeface="黑体" panose="02010609060101010101" pitchFamily="2" charset="-122"/>
                <a:ea typeface="黑体" panose="0201060906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4" grpId="0"/>
    </p:bldLst>
  </p:timing>
</p:sld>
</file>

<file path=ppt/theme/theme1.xml><?xml version="1.0" encoding="utf-8"?>
<a:theme xmlns:a="http://schemas.openxmlformats.org/drawingml/2006/main" name="Office 主题">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全屏显示(4:3)</PresentationFormat>
  <Paragraphs>169</Paragraphs>
  <Slides>19</Slides>
  <Notes>0</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2</vt:i4>
      </vt:variant>
      <vt:variant>
        <vt:lpstr>幻灯片标题</vt:lpstr>
      </vt:variant>
      <vt:variant>
        <vt:i4>19</vt:i4>
      </vt:variant>
    </vt:vector>
  </HeadingPairs>
  <TitlesOfParts>
    <vt:vector size="40" baseType="lpstr">
      <vt:lpstr>Arial</vt:lpstr>
      <vt:lpstr>宋体</vt:lpstr>
      <vt:lpstr>锐字工房云字库综艺GBK</vt:lpstr>
      <vt:lpstr>Calibri Light</vt:lpstr>
      <vt:lpstr>Wingdings 2</vt:lpstr>
      <vt:lpstr>汉仪超粗宋简</vt:lpstr>
      <vt:lpstr>黑体</vt:lpstr>
      <vt:lpstr>Calibri</vt:lpstr>
      <vt:lpstr>华文中宋</vt:lpstr>
      <vt:lpstr>仿宋</vt:lpstr>
      <vt:lpstr>楷体_GB2312</vt:lpstr>
      <vt:lpstr>方正姚体</vt:lpstr>
      <vt:lpstr>Wingdings</vt:lpstr>
      <vt:lpstr>Times New Roman</vt:lpstr>
      <vt:lpstr>楷体</vt:lpstr>
      <vt:lpstr>华文仿宋</vt:lpstr>
      <vt:lpstr>隶书</vt:lpstr>
      <vt:lpstr>Office 主题</vt:lpstr>
      <vt:lpstr>1_Office 主题</vt:lpstr>
      <vt:lpstr>Bitmap Image</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zsx</dc:creator>
  <cp:lastModifiedBy>Windows 用户</cp:lastModifiedBy>
  <cp:revision>67</cp:revision>
  <dcterms:created xsi:type="dcterms:W3CDTF">2017-10-13T12:54:00Z</dcterms:created>
  <dcterms:modified xsi:type="dcterms:W3CDTF">2020-02-05T09:00:10Z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