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22"/>
  </p:notesMasterIdLst>
  <p:sldIdLst>
    <p:sldId id="297" r:id="rId3"/>
    <p:sldId id="304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30" r:id="rId12"/>
    <p:sldId id="313" r:id="rId13"/>
    <p:sldId id="314" r:id="rId14"/>
    <p:sldId id="318" r:id="rId15"/>
    <p:sldId id="332" r:id="rId16"/>
    <p:sldId id="322" r:id="rId17"/>
    <p:sldId id="323" r:id="rId18"/>
    <p:sldId id="333" r:id="rId19"/>
    <p:sldId id="327" r:id="rId20"/>
    <p:sldId id="328" r:id="rId21"/>
  </p:sldIdLst>
  <p:sldSz cx="9144000" cy="6858000" type="screen4x3"/>
  <p:notesSz cx="7104063" cy="10234613"/>
  <p:embeddedFontLst>
    <p:embeddedFont>
      <p:font typeface="Tahoma" pitchFamily="34" charset="0"/>
      <p:regular r:id="rId23"/>
      <p:bold r:id="rId24"/>
    </p:embeddedFont>
    <p:embeddedFont>
      <p:font typeface="锐字工房云字库综艺GBK" charset="-122"/>
      <p:regular r:id="rId25"/>
    </p:embeddedFont>
    <p:embeddedFont>
      <p:font typeface="华文中宋" pitchFamily="2" charset="-122"/>
      <p:regular r:id="rId26"/>
    </p:embeddedFont>
    <p:embeddedFont>
      <p:font typeface="仿宋" pitchFamily="49" charset="-122"/>
      <p:regular r:id="rId27"/>
    </p:embeddedFont>
    <p:embeddedFont>
      <p:font typeface="Calibri Light" pitchFamily="34" charset="0"/>
      <p:regular r:id="rId28"/>
      <p:italic r:id="rId29"/>
    </p:embeddedFont>
    <p:embeddedFont>
      <p:font typeface="黑体" pitchFamily="49" charset="-122"/>
      <p:regular r:id="rId30"/>
    </p:embeddedFont>
    <p:embeddedFont>
      <p:font typeface="汉仪超粗宋简" charset="-122"/>
      <p:regular r:id="rId31"/>
    </p:embeddedFont>
    <p:embeddedFont>
      <p:font typeface="方正姚体" pitchFamily="2" charset="-122"/>
      <p:regular r:id="rId32"/>
    </p:embeddedFont>
    <p:embeddedFont>
      <p:font typeface="楷体" pitchFamily="49" charset="-12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43308"/>
    <a:srgbClr val="0000FF"/>
    <a:srgbClr val="9999FF"/>
    <a:srgbClr val="0B5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108"/>
      </p:cViewPr>
      <p:guideLst>
        <p:guide orient="horz" pos="2234"/>
        <p:guide pos="2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2355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7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489115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>
                <a:latin typeface="Calibri" panose="020F0502020204030204" charset="0"/>
              </a:rPr>
              <a:t>5</a:t>
            </a:fld>
            <a:endParaRPr lang="en-US" altLang="zh-CN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912" y="-14615"/>
            <a:ext cx="9147810" cy="3402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r>
              <a:rPr lang="zh-CN" altLang="en-US" sz="4400" strike="noStrike" noProof="1">
                <a:latin typeface="锐字工房云字库综艺GBK" panose="02010604000000000000" charset="-122"/>
                <a:ea typeface="锐字工房云字库综艺GBK" panose="02010604000000000000" charset="-122"/>
                <a:sym typeface="+mn-ea"/>
              </a:rPr>
              <a:t>          </a:t>
            </a:r>
            <a:endParaRPr lang="zh-CN" altLang="en-US" sz="4400" strike="noStrike" noProof="1">
              <a:ln>
                <a:solidFill>
                  <a:schemeClr val="tx1"/>
                </a:solidFill>
              </a:ln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587" y="6402388"/>
            <a:ext cx="9147175" cy="458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5" name="图片 4" descr="学科网_副本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160" y="132715"/>
            <a:ext cx="1676400" cy="67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交 流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分 析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交 流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拓 展 提 升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总 结 提 高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实 验 探 究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观察与思考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rgbClr val="FF0000"/>
            </a:soli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rgbClr val="FF0000"/>
            </a:soli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易 错 提 醒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课 堂 小 结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blipFill rotWithShape="1">
              <a:blip r:embed="rId2"/>
              <a:stretch>
                <a:fillRect/>
              </a:stretch>
            </a:blip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当 堂 检 测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blipFill rotWithShape="1">
              <a:blip r:embed="rId2"/>
              <a:tile tx="-38100" ty="0" sx="100000" sy="100000" flip="none" algn="tl"/>
            </a:blip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"/>
          <p:cNvGrpSpPr/>
          <p:nvPr userDrawn="1"/>
        </p:nvGrpSpPr>
        <p:grpSpPr>
          <a:xfrm>
            <a:off x="325438" y="193675"/>
            <a:ext cx="7681912" cy="665163"/>
            <a:chOff x="512" y="302"/>
            <a:chExt cx="12099" cy="1050"/>
          </a:xfrm>
        </p:grpSpPr>
        <p:grpSp>
          <p:nvGrpSpPr>
            <p:cNvPr id="3075" name="组合 5"/>
            <p:cNvGrpSpPr/>
            <p:nvPr userDrawn="1"/>
          </p:nvGrpSpPr>
          <p:grpSpPr>
            <a:xfrm>
              <a:off x="512" y="302"/>
              <a:ext cx="6573" cy="1048"/>
              <a:chOff x="513" y="305"/>
              <a:chExt cx="6573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9" y="372"/>
                <a:ext cx="5387" cy="908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15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布 置 作 业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-9525" y="1844675"/>
            <a:ext cx="9148445" cy="2799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/>
            <a:endParaRPr lang="en-US" altLang="zh-CN" sz="4400" strike="noStrike" noProof="1"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r>
              <a:rPr lang="en-US" altLang="zh-CN" sz="8800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超粗宋简" panose="02010600000101010101" charset="-122"/>
                <a:ea typeface="汉仪超粗宋简" panose="02010600000101010101" charset="-122"/>
                <a:cs typeface="+mn-cs"/>
              </a:rPr>
              <a:t> Thank You</a:t>
            </a:r>
            <a:endParaRPr lang="en-US" altLang="zh-CN" sz="88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endParaRPr lang="en-US" altLang="zh-CN" sz="44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</p:txBody>
      </p:sp>
      <p:pic>
        <p:nvPicPr>
          <p:cNvPr id="22532" name="图片 11" descr="5955929_122501635108_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2288" y="2432050"/>
            <a:ext cx="1471612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1941" y="-14642"/>
            <a:ext cx="9147810" cy="3403002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endParaRPr lang="zh-CN" altLang="en-US" sz="4400" strike="noStrike" noProof="1"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  <a:p>
            <a:pPr algn="ctr" fontAlgn="auto"/>
            <a:r>
              <a:rPr lang="zh-CN" altLang="en-US" sz="4400" strike="noStrike" noProof="1">
                <a:latin typeface="锐字工房云字库综艺GBK" panose="02010604000000000000" charset="-122"/>
                <a:ea typeface="锐字工房云字库综艺GBK" panose="02010604000000000000" charset="-122"/>
                <a:sym typeface="+mn-ea"/>
              </a:rPr>
              <a:t>          </a:t>
            </a:r>
            <a:endParaRPr lang="zh-CN" altLang="en-US" sz="4400" strike="noStrike" noProof="1">
              <a:ln>
                <a:solidFill>
                  <a:schemeClr val="tx1"/>
                </a:solidFill>
              </a:ln>
              <a:latin typeface="锐字工房云字库综艺GBK" panose="02010604000000000000" charset="-122"/>
              <a:ea typeface="锐字工房云字库综艺GBK" panose="02010604000000000000" charset="-122"/>
              <a:sym typeface="+mn-ea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587" y="6402388"/>
            <a:ext cx="9147175" cy="458788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4100" name="图片 10" descr="CgpQU1jZwaKAb6VMAAAwhnvR7bg494886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213" y="130175"/>
            <a:ext cx="1514475" cy="151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4"/>
          <p:cNvSpPr txBox="1"/>
          <p:nvPr userDrawn="1"/>
        </p:nvSpPr>
        <p:spPr>
          <a:xfrm>
            <a:off x="2432050" y="3448050"/>
            <a:ext cx="624205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课题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charset="0"/>
                <a:ea typeface="华文中宋" panose="02010600040101010101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  溶解度</a:t>
            </a:r>
          </a:p>
          <a:p>
            <a:pPr lvl="0" indent="0" algn="ctr"/>
            <a:endParaRPr lang="zh-CN" altLang="en-US" sz="12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lvl="0" indent="0"/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</a:rPr>
              <a:t>                   </a:t>
            </a:r>
            <a:r>
              <a:rPr lang="zh-CN" altLang="en-US" sz="2400" b="1">
                <a:latin typeface="Times New Roman" panose="02020603050405020304" charset="0"/>
                <a:ea typeface="华文中宋" panose="02010600040101010101" charset="-122"/>
              </a:rPr>
              <a:t>第</a:t>
            </a:r>
            <a:r>
              <a:rPr lang="en-US" altLang="zh-CN" sz="2400" b="1">
                <a:latin typeface="Times New Roman" panose="02020603050405020304" charset="0"/>
                <a:ea typeface="华文中宋" panose="02010600040101010101" charset="-122"/>
              </a:rPr>
              <a:t>2</a:t>
            </a:r>
            <a:r>
              <a:rPr lang="zh-CN" altLang="en-US" sz="2400" b="1">
                <a:latin typeface="Times New Roman" panose="02020603050405020304" charset="0"/>
                <a:ea typeface="华文中宋" panose="02010600040101010101" charset="-122"/>
              </a:rPr>
              <a:t>课时  溶解度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403600" y="2287891"/>
            <a:ext cx="4605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4400" strike="noStrike" noProof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锐字工房云字库综艺GBK" panose="02010604000000000000" charset="-122"/>
                <a:ea typeface="锐字工房云字库综艺GBK" panose="02010604000000000000" charset="-122"/>
                <a:cs typeface="+mn-cs"/>
                <a:sym typeface="+mn-ea"/>
              </a:rPr>
              <a:t>第九单元  溶 液</a:t>
            </a:r>
          </a:p>
        </p:txBody>
      </p:sp>
      <p:sp>
        <p:nvSpPr>
          <p:cNvPr id="4103" name="文本框 4"/>
          <p:cNvSpPr txBox="1"/>
          <p:nvPr userDrawn="1"/>
        </p:nvSpPr>
        <p:spPr>
          <a:xfrm>
            <a:off x="5532438" y="6448425"/>
            <a:ext cx="29829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林州市阜民中学化学备课组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 userDrawn="1"/>
        </p:nvGrpSpPr>
        <p:grpSpPr>
          <a:xfrm>
            <a:off x="325438" y="193675"/>
            <a:ext cx="7681912" cy="668338"/>
            <a:chOff x="512" y="303"/>
            <a:chExt cx="12099" cy="1053"/>
          </a:xfrm>
        </p:grpSpPr>
        <p:grpSp>
          <p:nvGrpSpPr>
            <p:cNvPr id="5123" name="组合 5"/>
            <p:cNvGrpSpPr/>
            <p:nvPr userDrawn="1"/>
          </p:nvGrpSpPr>
          <p:grpSpPr>
            <a:xfrm>
              <a:off x="512" y="303"/>
              <a:ext cx="5494" cy="1047"/>
              <a:chOff x="513" y="305"/>
              <a:chExt cx="5494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3600" b="1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3" y="365"/>
                <a:ext cx="4314" cy="909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ctr" anchorCtr="0">
                <a:spAutoFit/>
              </a:bodyPr>
              <a:lstStyle/>
              <a:p>
                <a:pPr algn="ctr" fontAlgn="auto"/>
                <a:r>
                  <a:rPr lang="zh-CN" altLang="en-US" sz="3600" b="1" strike="noStrike" noProof="1">
                    <a:solidFill>
                      <a:srgbClr val="FFFF00"/>
                    </a:solidFill>
                    <a:latin typeface="华文中宋" panose="02010600040101010101" charset="-122"/>
                    <a:ea typeface="华文中宋" panose="02010600040101010101" charset="-122"/>
                    <a:cs typeface="+mn-cs"/>
                  </a:rPr>
                  <a:t>学 习 目 标</a:t>
                </a:r>
                <a:endParaRPr lang="zh-CN" altLang="en-US" sz="3600" b="1" strike="noStrike" noProof="1">
                  <a:solidFill>
                    <a:srgbClr val="FFFF00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243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5"/>
          <p:cNvGrpSpPr/>
          <p:nvPr userDrawn="1"/>
        </p:nvGrpSpPr>
        <p:grpSpPr>
          <a:xfrm>
            <a:off x="325438" y="193675"/>
            <a:ext cx="7681912" cy="679761"/>
            <a:chOff x="512" y="302"/>
            <a:chExt cx="12099" cy="1071"/>
          </a:xfrm>
        </p:grpSpPr>
        <p:grpSp>
          <p:nvGrpSpPr>
            <p:cNvPr id="6147" name="组合 5"/>
            <p:cNvGrpSpPr/>
            <p:nvPr userDrawn="1"/>
          </p:nvGrpSpPr>
          <p:grpSpPr>
            <a:xfrm>
              <a:off x="512" y="302"/>
              <a:ext cx="4405" cy="1048"/>
              <a:chOff x="513" y="305"/>
              <a:chExt cx="4405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3" y="355"/>
                <a:ext cx="3225" cy="909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ctr" anchorCtr="0">
                <a:spAutoFit/>
              </a:bodyPr>
              <a:lstStyle/>
              <a:p>
                <a:pPr algn="ctr" fontAlgn="auto"/>
                <a:r>
                  <a:rPr lang="zh-CN" altLang="en-US" sz="3200" strike="noStrike" noProof="1">
                    <a:solidFill>
                      <a:schemeClr val="bg1"/>
                    </a:solidFill>
                    <a:latin typeface="华文中宋" panose="02010600040101010101" charset="-122"/>
                    <a:ea typeface="华文中宋" panose="02010600040101010101" charset="-122"/>
                    <a:cs typeface="+mn-cs"/>
                  </a:rPr>
                  <a:t>自主学习</a:t>
                </a:r>
                <a:endParaRPr lang="zh-CN" altLang="en-US" sz="32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73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自 学 指 导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新 课 导 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实 验 探 究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5"/>
          <p:cNvGrpSpPr/>
          <p:nvPr userDrawn="1"/>
        </p:nvGrpSpPr>
        <p:grpSpPr>
          <a:xfrm>
            <a:off x="325438" y="184150"/>
            <a:ext cx="7681912" cy="676275"/>
            <a:chOff x="512" y="289"/>
            <a:chExt cx="12099" cy="1068"/>
          </a:xfrm>
        </p:grpSpPr>
        <p:grpSp>
          <p:nvGrpSpPr>
            <p:cNvPr id="10243" name="组合 5"/>
            <p:cNvGrpSpPr/>
            <p:nvPr userDrawn="1"/>
          </p:nvGrpSpPr>
          <p:grpSpPr>
            <a:xfrm>
              <a:off x="512" y="289"/>
              <a:ext cx="6725" cy="1062"/>
              <a:chOff x="513" y="291"/>
              <a:chExt cx="6725" cy="1064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73" y="291"/>
                <a:ext cx="5565" cy="966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237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"/>
          <p:cNvGrpSpPr/>
          <p:nvPr userDrawn="1"/>
        </p:nvGrpSpPr>
        <p:grpSpPr>
          <a:xfrm>
            <a:off x="325438" y="193675"/>
            <a:ext cx="7681912" cy="690563"/>
            <a:chOff x="512" y="302"/>
            <a:chExt cx="12099" cy="1088"/>
          </a:xfrm>
        </p:grpSpPr>
        <p:grpSp>
          <p:nvGrpSpPr>
            <p:cNvPr id="4099" name="组合 5"/>
            <p:cNvGrpSpPr/>
            <p:nvPr userDrawn="1"/>
          </p:nvGrpSpPr>
          <p:grpSpPr>
            <a:xfrm>
              <a:off x="512" y="302"/>
              <a:ext cx="7536" cy="1048"/>
              <a:chOff x="513" y="305"/>
              <a:chExt cx="7536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9" y="391"/>
                <a:ext cx="6350" cy="908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53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观察与思考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交 流 讨 论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即 学 即 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中 考 链 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课 堂 小 结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solidFill>
                    <a:srgbClr val="FFFF00"/>
                  </a:solidFill>
                  <a:latin typeface="方正姚体" panose="02010601030101010101" charset="-122"/>
                  <a:ea typeface="方正姚体" panose="02010601030101010101" charset="-122"/>
                </a:rPr>
                <a:t>易 错 提 醒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blipFill rotWithShape="1">
              <a:blip r:embed="rId2"/>
              <a:stretch>
                <a:fillRect/>
              </a:stretch>
            </a:blip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blipFill rotWithShape="1">
              <a:blip r:embed="rId2"/>
              <a:tile tx="0" ty="0" sx="100000" sy="100000" flip="none" algn="tl"/>
            </a:blip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当 堂 检 测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blipFill rotWithShape="1">
              <a:blip r:embed="rId2"/>
              <a:tile tx="-38100" ty="0" sx="100000" sy="100000" flip="none" algn="tl"/>
            </a:blip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布 置 作 业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-9525" y="1844675"/>
            <a:ext cx="9148445" cy="2799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/>
            <a:endParaRPr lang="en-US" altLang="zh-CN" sz="4400" strike="noStrike" noProof="1"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r>
              <a:rPr lang="en-US" altLang="zh-CN" sz="8800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汉仪超粗宋简" panose="02010600000101010101" charset="-122"/>
                <a:ea typeface="汉仪超粗宋简" panose="02010600000101010101" charset="-122"/>
                <a:cs typeface="+mn-cs"/>
              </a:rPr>
              <a:t> Thank You</a:t>
            </a:r>
            <a:endParaRPr lang="en-US" altLang="zh-CN" sz="88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  <a:p>
            <a:pPr fontAlgn="auto"/>
            <a:endParaRPr lang="en-US" altLang="zh-CN" sz="44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汉仪超粗宋简" panose="02010600000101010101" charset="-122"/>
              <a:ea typeface="汉仪超粗宋简" panose="02010600000101010101" charset="-122"/>
            </a:endParaRPr>
          </a:p>
        </p:txBody>
      </p:sp>
      <p:pic>
        <p:nvPicPr>
          <p:cNvPr id="19460" name="图片 11" descr="5955929_122501635108_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2288" y="2432050"/>
            <a:ext cx="1471612" cy="147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"/>
          <p:cNvGrpSpPr/>
          <p:nvPr userDrawn="1"/>
        </p:nvGrpSpPr>
        <p:grpSpPr>
          <a:xfrm>
            <a:off x="325438" y="193675"/>
            <a:ext cx="7681912" cy="677863"/>
            <a:chOff x="512" y="302"/>
            <a:chExt cx="12099" cy="1069"/>
          </a:xfrm>
        </p:grpSpPr>
        <p:grpSp>
          <p:nvGrpSpPr>
            <p:cNvPr id="5123" name="组合 5"/>
            <p:cNvGrpSpPr/>
            <p:nvPr userDrawn="1"/>
          </p:nvGrpSpPr>
          <p:grpSpPr>
            <a:xfrm>
              <a:off x="512" y="302"/>
              <a:ext cx="10598" cy="1048"/>
              <a:chOff x="513" y="305"/>
              <a:chExt cx="10598" cy="105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513" y="305"/>
                <a:ext cx="988" cy="1050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FF00">
                    <a:alpha val="75000"/>
                  </a:srgb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23570" name="文本框 15"/>
              <p:cNvSpPr/>
              <p:nvPr/>
            </p:nvSpPr>
            <p:spPr>
              <a:xfrm>
                <a:off x="1699" y="391"/>
                <a:ext cx="9412" cy="908"/>
              </a:xfrm>
              <a:prstGeom prst="flowChartAlternateProcess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rgbClr val="FFFF00">
                    <a:alpha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fontAlgn="auto"/>
                <a:endParaRPr lang="zh-CN" altLang="en-US" sz="4000" strike="noStrike" noProof="1">
                  <a:solidFill>
                    <a:schemeClr val="bg1"/>
                  </a:solidFill>
                  <a:latin typeface="华文中宋" panose="02010600040101010101" charset="-122"/>
                  <a:ea typeface="华文中宋" panose="02010600040101010101" charset="-122"/>
                </a:endParaRPr>
              </a:p>
            </p:txBody>
          </p:sp>
        </p:grpSp>
        <p:cxnSp>
          <p:nvCxnSpPr>
            <p:cNvPr id="12" name="直接连接符 11"/>
            <p:cNvCxnSpPr/>
            <p:nvPr userDrawn="1"/>
          </p:nvCxnSpPr>
          <p:spPr>
            <a:xfrm>
              <a:off x="1481" y="1334"/>
              <a:ext cx="11130" cy="0"/>
            </a:xfrm>
            <a:prstGeom prst="line">
              <a:avLst/>
            </a:prstGeom>
            <a:ln w="47625" cmpd="sng">
              <a:solidFill>
                <a:schemeClr val="accent6">
                  <a:lumMod val="20000"/>
                  <a:lumOff val="80000"/>
                </a:schemeClr>
              </a:solidFill>
              <a:prstDash val="solid"/>
              <a:bevel/>
              <a:headEnd type="none"/>
              <a:tailEnd type="none"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450850" y="330200"/>
            <a:ext cx="6867525" cy="996950"/>
            <a:chOff x="493" y="-5"/>
            <a:chExt cx="13517" cy="1773"/>
          </a:xfrm>
        </p:grpSpPr>
        <p:sp>
          <p:nvSpPr>
            <p:cNvPr id="10" name="对角圆角矩形 9"/>
            <p:cNvSpPr/>
            <p:nvPr/>
          </p:nvSpPr>
          <p:spPr>
            <a:xfrm>
              <a:off x="534" y="1648"/>
              <a:ext cx="13477" cy="120"/>
            </a:xfrm>
            <a:prstGeom prst="round2DiagRect">
              <a:avLst/>
            </a:prstGeom>
            <a:solidFill>
              <a:srgbClr val="FF00FF"/>
            </a:solidFill>
            <a:ln w="0" cmpd="thickThin">
              <a:noFill/>
            </a:ln>
            <a:effectLst>
              <a:softEdge rad="38100"/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8" name="Picture 12" descr="学习目标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" y="-5"/>
              <a:ext cx="6395" cy="15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学 习 目 标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pFill/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新 课 导 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pFill/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circle">
                <a:fillToRect l="100000" t="100000"/>
              </a:path>
              <a:tileRect r="-100000" b="-100000"/>
            </a:gradFill>
            <a:ln w="0" cmpd="thickThin"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10800000" scaled="0"/>
            </a:gradFill>
            <a:ln>
              <a:solidFill>
                <a:srgbClr val="FFFF00">
                  <a:alpha val="5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即 学 </a:t>
              </a:r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  <a:sym typeface="+mn-ea"/>
                </a:rPr>
                <a:t>即</a:t>
              </a:r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 练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>
              <a:solidFill>
                <a:srgbClr val="FFFF00">
                  <a:alpha val="52000"/>
                </a:srgbClr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8"/>
          <p:cNvGrpSpPr/>
          <p:nvPr userDrawn="1"/>
        </p:nvGrpSpPr>
        <p:grpSpPr>
          <a:xfrm>
            <a:off x="338138" y="98425"/>
            <a:ext cx="8774112" cy="838200"/>
            <a:chOff x="533" y="154"/>
            <a:chExt cx="13816" cy="1321"/>
          </a:xfrm>
        </p:grpSpPr>
        <p:sp>
          <p:nvSpPr>
            <p:cNvPr id="11" name="对角圆角矩形 10"/>
            <p:cNvSpPr/>
            <p:nvPr/>
          </p:nvSpPr>
          <p:spPr>
            <a:xfrm>
              <a:off x="533" y="1355"/>
              <a:ext cx="13816" cy="120"/>
            </a:xfrm>
            <a:prstGeom prst="round2Diag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" name="横卷形 7"/>
            <p:cNvSpPr/>
            <p:nvPr/>
          </p:nvSpPr>
          <p:spPr>
            <a:xfrm>
              <a:off x="1496" y="154"/>
              <a:ext cx="4424" cy="1161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3200" b="1" strike="noStrike" noProof="1">
                  <a:latin typeface="方正姚体" panose="02010601030101010101" charset="-122"/>
                  <a:ea typeface="方正姚体" panose="02010601030101010101" charset="-122"/>
                </a:rPr>
                <a:t>中 考 链 接</a:t>
              </a:r>
            </a:p>
          </p:txBody>
        </p:sp>
        <p:sp>
          <p:nvSpPr>
            <p:cNvPr id="6" name="立方体 5"/>
            <p:cNvSpPr/>
            <p:nvPr/>
          </p:nvSpPr>
          <p:spPr>
            <a:xfrm>
              <a:off x="573" y="281"/>
              <a:ext cx="678" cy="920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" name="图片 1" descr="学科网_副本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249160" y="132715"/>
            <a:ext cx="1676400" cy="676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2020/2/5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  <p:pic>
        <p:nvPicPr>
          <p:cNvPr id="2" name="图片 1" descr="学科网_副本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49160" y="132715"/>
            <a:ext cx="1676400" cy="676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4189794083,299498987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90" y="3343275"/>
            <a:ext cx="1743710" cy="30721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578" name="文本框 4"/>
          <p:cNvSpPr txBox="1"/>
          <p:nvPr/>
        </p:nvSpPr>
        <p:spPr>
          <a:xfrm>
            <a:off x="3028950" y="3448050"/>
            <a:ext cx="5354638" cy="1137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课题</a:t>
            </a:r>
            <a:r>
              <a:rPr lang="en-US" altLang="zh-CN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溶解度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第</a:t>
            </a:r>
            <a:r>
              <a:rPr lang="en-US" altLang="zh-CN" sz="24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课时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371215" y="2482850"/>
            <a:ext cx="50126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noProof="1">
                <a:ln>
                  <a:solidFill>
                    <a:schemeClr val="bg1"/>
                  </a:solidFill>
                </a:ln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第九单元  溶  液</a:t>
            </a:r>
          </a:p>
        </p:txBody>
      </p:sp>
      <p:pic>
        <p:nvPicPr>
          <p:cNvPr id="23554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53" y="4585018"/>
            <a:ext cx="1625600" cy="159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95" y="4465955"/>
            <a:ext cx="1781175" cy="1837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文本框 1"/>
          <p:cNvSpPr txBox="1"/>
          <p:nvPr/>
        </p:nvSpPr>
        <p:spPr>
          <a:xfrm>
            <a:off x="303213" y="1064578"/>
            <a:ext cx="8283575" cy="37217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【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2016.</a:t>
            </a:r>
            <a:r>
              <a:rPr lang="zh-CN" altLang="en-US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宋体" panose="02010600030101010101" pitchFamily="2" charset="-122"/>
              </a:rPr>
              <a:t>成都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】</a:t>
            </a:r>
            <a:r>
              <a:rPr lang="zh-CN" altLang="en-US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20℃时，氯化钠的溶解度为36g，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对这句话理解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错误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的是（　　）</a:t>
            </a:r>
            <a:endParaRPr lang="zh-CN" altLang="en-US" sz="2800" b="1">
              <a:latin typeface="Times New Roman" panose="02020603050405020304" charset="0"/>
              <a:ea typeface="华文中宋" panose="02010600040101010101" charset="-122"/>
            </a:endParaRPr>
          </a:p>
          <a:p>
            <a:endParaRPr lang="zh-CN" altLang="en-US" sz="1200" b="1">
              <a:solidFill>
                <a:srgbClr val="0000FF"/>
              </a:solidFill>
              <a:latin typeface="Times New Roman" panose="02020603050405020304" charset="0"/>
              <a:ea typeface="华文中宋" panose="0201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20℃时，100g水中最多能溶解氯化钠36g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20℃时，100g氯化钠饱和溶液中含氯化钠36g C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20℃时，该饱和溶液中水与氯化钠质量比100：36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20℃时，将36g氯化钠溶解于100g水中，可得到该温度下氯化钠的饱和溶液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136g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44963" y="1494790"/>
            <a:ext cx="65405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/>
        </p:nvSpPr>
        <p:spPr>
          <a:xfrm>
            <a:off x="605790" y="4494530"/>
            <a:ext cx="64135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溶解度与溶质、溶剂的质量无关</a:t>
            </a:r>
          </a:p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与是否搅拌无关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5790" y="3972560"/>
            <a:ext cx="1751013" cy="521970"/>
          </a:xfrm>
          <a:prstGeom prst="rect">
            <a:avLst/>
          </a:prstGeom>
          <a:gradFill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FF00"/>
                </a:solidFill>
                <a:latin typeface="方正姚体" panose="02010601030101010101" charset="-122"/>
                <a:ea typeface="方正姚体" panose="02010601030101010101" charset="-122"/>
              </a:rPr>
              <a:t>易错提醒</a:t>
            </a:r>
          </a:p>
        </p:txBody>
      </p:sp>
      <p:sp>
        <p:nvSpPr>
          <p:cNvPr id="34820" name="文本框 5"/>
          <p:cNvSpPr txBox="1"/>
          <p:nvPr/>
        </p:nvSpPr>
        <p:spPr>
          <a:xfrm>
            <a:off x="675005" y="1608455"/>
            <a:ext cx="6275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(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内部因素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:______</a:t>
            </a:r>
            <a:r>
              <a:rPr lang="zh-CN" altLang="en-US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和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</a:t>
            </a:r>
            <a:r>
              <a:rPr lang="zh-CN" altLang="en-US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的性质</a:t>
            </a:r>
          </a:p>
        </p:txBody>
      </p:sp>
      <p:sp>
        <p:nvSpPr>
          <p:cNvPr id="34821" name="文本框 6"/>
          <p:cNvSpPr txBox="1"/>
          <p:nvPr/>
        </p:nvSpPr>
        <p:spPr>
          <a:xfrm>
            <a:off x="675005" y="2152015"/>
            <a:ext cx="812482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(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外部因素：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</a:t>
            </a:r>
            <a:r>
              <a:rPr lang="zh-CN" altLang="en-US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大多数固体物质的溶解度随温度的升高而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，如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；少数物质的溶解度随温度变化升高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变化不大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，如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；极少数物质的溶解度随温度的升高而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，如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35300" y="2125345"/>
            <a:ext cx="917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温度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07360" y="1586230"/>
            <a:ext cx="1026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溶剂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55465" y="1586230"/>
            <a:ext cx="903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溶质</a:t>
            </a:r>
          </a:p>
        </p:txBody>
      </p:sp>
      <p:sp>
        <p:nvSpPr>
          <p:cNvPr id="34825" name="文本框 6152"/>
          <p:cNvSpPr txBox="1"/>
          <p:nvPr/>
        </p:nvSpPr>
        <p:spPr>
          <a:xfrm>
            <a:off x="1303338" y="203200"/>
            <a:ext cx="2660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二、溶解度</a:t>
            </a:r>
          </a:p>
        </p:txBody>
      </p:sp>
      <p:sp>
        <p:nvSpPr>
          <p:cNvPr id="34826" name="文本框 10"/>
          <p:cNvSpPr txBox="1"/>
          <p:nvPr/>
        </p:nvSpPr>
        <p:spPr>
          <a:xfrm>
            <a:off x="665480" y="1086485"/>
            <a:ext cx="5059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固体物质溶解度的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影响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因素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5928" y="5448618"/>
            <a:ext cx="8066087" cy="1091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例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.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要使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KNO</a:t>
            </a:r>
            <a:r>
              <a:rPr lang="en-US" altLang="zh-CN" sz="2800" b="1" baseline="-300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溶解度增大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,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采用的方法是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    )</a:t>
            </a:r>
            <a:endParaRPr lang="en-US" altLang="zh-CN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9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A.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加水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增加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KNO</a:t>
            </a:r>
            <a:r>
              <a:rPr lang="en-US" altLang="zh-CN" sz="2800" b="1" baseline="-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C.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搅拌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升温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23405" y="5448935"/>
            <a:ext cx="5613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15920" y="2554605"/>
            <a:ext cx="917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22800" y="2538730"/>
            <a:ext cx="875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KNO</a:t>
            </a:r>
            <a:r>
              <a:rPr lang="en-US" altLang="zh-CN" sz="28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45835" y="2994025"/>
            <a:ext cx="1117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NaCl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35905" y="3418205"/>
            <a:ext cx="917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减小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83400" y="3378200"/>
            <a:ext cx="1450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Ca(OH)</a:t>
            </a:r>
            <a:r>
              <a:rPr lang="en-US" altLang="zh-CN" sz="28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endParaRPr lang="zh-CN" altLang="en-US" sz="2800" b="1" baseline="-25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 bldLvl="0" animBg="1"/>
      <p:bldP spid="8" grpId="0"/>
      <p:bldP spid="9" grpId="0"/>
      <p:bldP spid="10" grpId="0"/>
      <p:bldP spid="3" grpId="0"/>
      <p:bldP spid="4" grpId="0"/>
      <p:bldP spid="6" grpId="0"/>
      <p:bldP spid="7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6152"/>
          <p:cNvSpPr txBox="1"/>
          <p:nvPr/>
        </p:nvSpPr>
        <p:spPr>
          <a:xfrm>
            <a:off x="1303338" y="203200"/>
            <a:ext cx="2660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二、溶解度</a:t>
            </a:r>
          </a:p>
        </p:txBody>
      </p:sp>
      <p:sp>
        <p:nvSpPr>
          <p:cNvPr id="35842" name="文本框 10"/>
          <p:cNvSpPr txBox="1"/>
          <p:nvPr/>
        </p:nvSpPr>
        <p:spPr>
          <a:xfrm>
            <a:off x="822325" y="1066800"/>
            <a:ext cx="57261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固体物质溶解度与溶解性的关系</a:t>
            </a:r>
          </a:p>
        </p:txBody>
      </p:sp>
      <p:graphicFrame>
        <p:nvGraphicFramePr>
          <p:cNvPr id="10242" name="表格 10241"/>
          <p:cNvGraphicFramePr/>
          <p:nvPr/>
        </p:nvGraphicFramePr>
        <p:xfrm>
          <a:off x="838200" y="1775778"/>
          <a:ext cx="7467600" cy="1496060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603375"/>
                <a:gridCol w="1565275"/>
                <a:gridCol w="1533525"/>
                <a:gridCol w="1531938"/>
                <a:gridCol w="1233487"/>
              </a:tblGrid>
              <a:tr h="51816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溶解性</a:t>
                      </a:r>
                    </a:p>
                  </a:txBody>
                  <a:tcPr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FF33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易溶</a:t>
                      </a:r>
                    </a:p>
                  </a:txBody>
                  <a:tcPr anchor="ctr">
                    <a:lnL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FF33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可溶</a:t>
                      </a:r>
                    </a:p>
                  </a:txBody>
                  <a:tcPr anchor="ctr">
                    <a:lnL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FF33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微溶</a:t>
                      </a:r>
                    </a:p>
                  </a:txBody>
                  <a:tcPr anchor="ctr">
                    <a:lnL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FF33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难溶</a:t>
                      </a:r>
                    </a:p>
                  </a:txBody>
                  <a:tcPr anchor="ctr">
                    <a:lnL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溶解度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(20</a:t>
                      </a:r>
                      <a:r>
                        <a:rPr lang="en-US" altLang="zh-CN" sz="2800" b="1" baseline="300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c/g)</a:t>
                      </a:r>
                    </a:p>
                  </a:txBody>
                  <a:tcPr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s</a:t>
                      </a: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&gt;10</a:t>
                      </a:r>
                    </a:p>
                  </a:txBody>
                  <a:tcPr anchor="ctr">
                    <a:lnL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＜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</a:t>
                      </a: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＜</a:t>
                      </a:r>
                      <a:r>
                        <a:rPr lang="en-US" altLang="zh-CN" sz="24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anchor="ctr">
                    <a:lnL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0.1</a:t>
                      </a:r>
                      <a:r>
                        <a:rPr lang="zh-CN" altLang="en-US" sz="18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＜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s</a:t>
                      </a:r>
                      <a:r>
                        <a:rPr lang="zh-CN" altLang="en-US" sz="18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＜</a:t>
                      </a:r>
                      <a:r>
                        <a:rPr lang="en-US" altLang="zh-CN" sz="2400" b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endParaRPr lang="en-US" altLang="zh-CN" sz="2400" b="1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s</a:t>
                      </a: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&lt;</a:t>
                      </a:r>
                      <a:r>
                        <a:rPr lang="en-US" altLang="zh-CN" sz="2400" b="1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</a:t>
                      </a:r>
                    </a:p>
                  </a:txBody>
                  <a:tcPr anchor="ctr">
                    <a:lnL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3333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263" name="组合 10262"/>
          <p:cNvGrpSpPr/>
          <p:nvPr/>
        </p:nvGrpSpPr>
        <p:grpSpPr>
          <a:xfrm>
            <a:off x="2175510" y="4452938"/>
            <a:ext cx="5181600" cy="765175"/>
            <a:chOff x="0" y="0"/>
            <a:chExt cx="3264" cy="482"/>
          </a:xfrm>
        </p:grpSpPr>
        <p:sp>
          <p:nvSpPr>
            <p:cNvPr id="35864" name="直接连接符 10263"/>
            <p:cNvSpPr/>
            <p:nvPr/>
          </p:nvSpPr>
          <p:spPr>
            <a:xfrm>
              <a:off x="0" y="96"/>
              <a:ext cx="3264" cy="0"/>
            </a:xfrm>
            <a:prstGeom prst="line">
              <a:avLst/>
            </a:prstGeom>
            <a:ln w="444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35865" name="文本框 10264"/>
            <p:cNvSpPr txBox="1"/>
            <p:nvPr/>
          </p:nvSpPr>
          <p:spPr>
            <a:xfrm>
              <a:off x="382" y="0"/>
              <a:ext cx="38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3333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35866" name="文本框 10265"/>
            <p:cNvSpPr txBox="1"/>
            <p:nvPr/>
          </p:nvSpPr>
          <p:spPr>
            <a:xfrm>
              <a:off x="1294" y="0"/>
              <a:ext cx="38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3333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35867" name="文本框 10266"/>
            <p:cNvSpPr txBox="1"/>
            <p:nvPr/>
          </p:nvSpPr>
          <p:spPr>
            <a:xfrm>
              <a:off x="2302" y="0"/>
              <a:ext cx="38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3333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35868" name="文本框 10267"/>
            <p:cNvSpPr txBox="1"/>
            <p:nvPr/>
          </p:nvSpPr>
          <p:spPr>
            <a:xfrm>
              <a:off x="96" y="153"/>
              <a:ext cx="76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0.01g</a:t>
              </a:r>
            </a:p>
          </p:txBody>
        </p:sp>
        <p:sp>
          <p:nvSpPr>
            <p:cNvPr id="35869" name="文本框 10268"/>
            <p:cNvSpPr txBox="1"/>
            <p:nvPr/>
          </p:nvSpPr>
          <p:spPr>
            <a:xfrm>
              <a:off x="1264" y="144"/>
              <a:ext cx="38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1g</a:t>
              </a:r>
            </a:p>
          </p:txBody>
        </p:sp>
        <p:sp>
          <p:nvSpPr>
            <p:cNvPr id="35870" name="文本框 10269"/>
            <p:cNvSpPr txBox="1"/>
            <p:nvPr/>
          </p:nvSpPr>
          <p:spPr>
            <a:xfrm>
              <a:off x="2224" y="144"/>
              <a:ext cx="46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altLang="zh-CN" sz="2800" b="1">
                  <a:solidFill>
                    <a:srgbClr val="3333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10g</a:t>
              </a:r>
            </a:p>
          </p:txBody>
        </p:sp>
      </p:grpSp>
      <p:sp>
        <p:nvSpPr>
          <p:cNvPr id="35871" name="任意多边形 10270"/>
          <p:cNvSpPr/>
          <p:nvPr/>
        </p:nvSpPr>
        <p:spPr>
          <a:xfrm>
            <a:off x="1951673" y="4262438"/>
            <a:ext cx="1155700" cy="266700"/>
          </a:xfrm>
          <a:custGeom>
            <a:avLst/>
            <a:gdLst/>
            <a:ahLst/>
            <a:cxnLst/>
            <a:rect l="0" t="0" r="0" b="0"/>
            <a:pathLst>
              <a:path w="728" h="168">
                <a:moveTo>
                  <a:pt x="624" y="168"/>
                </a:moveTo>
                <a:cubicBezTo>
                  <a:pt x="676" y="108"/>
                  <a:pt x="728" y="48"/>
                  <a:pt x="624" y="24"/>
                </a:cubicBezTo>
                <a:cubicBezTo>
                  <a:pt x="520" y="0"/>
                  <a:pt x="104" y="24"/>
                  <a:pt x="0" y="24"/>
                </a:cubicBez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2" name="任意多边形 10271"/>
          <p:cNvSpPr/>
          <p:nvPr/>
        </p:nvSpPr>
        <p:spPr>
          <a:xfrm>
            <a:off x="2981960" y="4164013"/>
            <a:ext cx="1555750" cy="444500"/>
          </a:xfrm>
          <a:custGeom>
            <a:avLst/>
            <a:gdLst/>
            <a:ahLst/>
            <a:cxnLst/>
            <a:rect l="0" t="0" r="0" b="0"/>
            <a:pathLst>
              <a:path w="1000" h="280">
                <a:moveTo>
                  <a:pt x="0" y="240"/>
                </a:moveTo>
                <a:cubicBezTo>
                  <a:pt x="140" y="120"/>
                  <a:pt x="280" y="0"/>
                  <a:pt x="432" y="0"/>
                </a:cubicBezTo>
                <a:cubicBezTo>
                  <a:pt x="584" y="0"/>
                  <a:pt x="824" y="200"/>
                  <a:pt x="912" y="240"/>
                </a:cubicBezTo>
                <a:cubicBezTo>
                  <a:pt x="1000" y="280"/>
                  <a:pt x="980" y="260"/>
                  <a:pt x="960" y="24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3" name="任意多边形 10272"/>
          <p:cNvSpPr/>
          <p:nvPr/>
        </p:nvSpPr>
        <p:spPr>
          <a:xfrm>
            <a:off x="4466273" y="4164013"/>
            <a:ext cx="1651000" cy="444500"/>
          </a:xfrm>
          <a:custGeom>
            <a:avLst/>
            <a:gdLst/>
            <a:ahLst/>
            <a:cxnLst/>
            <a:rect l="0" t="0" r="0" b="0"/>
            <a:pathLst>
              <a:path w="1040" h="280">
                <a:moveTo>
                  <a:pt x="0" y="240"/>
                </a:moveTo>
                <a:cubicBezTo>
                  <a:pt x="184" y="120"/>
                  <a:pt x="368" y="0"/>
                  <a:pt x="528" y="0"/>
                </a:cubicBezTo>
                <a:cubicBezTo>
                  <a:pt x="688" y="0"/>
                  <a:pt x="880" y="200"/>
                  <a:pt x="960" y="240"/>
                </a:cubicBezTo>
                <a:cubicBezTo>
                  <a:pt x="1040" y="280"/>
                  <a:pt x="1024" y="260"/>
                  <a:pt x="1008" y="24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4" name="任意多边形 10273"/>
          <p:cNvSpPr/>
          <p:nvPr/>
        </p:nvSpPr>
        <p:spPr>
          <a:xfrm>
            <a:off x="6061710" y="3995738"/>
            <a:ext cx="1676400" cy="533400"/>
          </a:xfrm>
          <a:custGeom>
            <a:avLst/>
            <a:gdLst/>
            <a:ahLst/>
            <a:cxnLst/>
            <a:rect l="0" t="0" r="0" b="0"/>
            <a:pathLst>
              <a:path w="1056" h="336">
                <a:moveTo>
                  <a:pt x="0" y="336"/>
                </a:moveTo>
                <a:cubicBezTo>
                  <a:pt x="32" y="216"/>
                  <a:pt x="64" y="96"/>
                  <a:pt x="240" y="48"/>
                </a:cubicBezTo>
                <a:cubicBezTo>
                  <a:pt x="416" y="0"/>
                  <a:pt x="920" y="48"/>
                  <a:pt x="1056" y="48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5" name="任意多边形 10274"/>
          <p:cNvSpPr/>
          <p:nvPr/>
        </p:nvSpPr>
        <p:spPr>
          <a:xfrm>
            <a:off x="1565910" y="4164013"/>
            <a:ext cx="1447800" cy="444500"/>
          </a:xfrm>
          <a:custGeom>
            <a:avLst/>
            <a:gdLst/>
            <a:ahLst/>
            <a:cxnLst/>
            <a:rect l="0" t="0" r="0" b="0"/>
            <a:pathLst>
              <a:path w="912" h="280">
                <a:moveTo>
                  <a:pt x="880" y="280"/>
                </a:moveTo>
                <a:cubicBezTo>
                  <a:pt x="896" y="180"/>
                  <a:pt x="912" y="80"/>
                  <a:pt x="784" y="40"/>
                </a:cubicBezTo>
                <a:cubicBezTo>
                  <a:pt x="656" y="0"/>
                  <a:pt x="224" y="32"/>
                  <a:pt x="112" y="40"/>
                </a:cubicBezTo>
                <a:cubicBezTo>
                  <a:pt x="0" y="48"/>
                  <a:pt x="112" y="88"/>
                  <a:pt x="112" y="88"/>
                </a:cubicBezTo>
                <a:cubicBezTo>
                  <a:pt x="112" y="88"/>
                  <a:pt x="112" y="64"/>
                  <a:pt x="112" y="4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76" name="矩形 10275"/>
          <p:cNvSpPr/>
          <p:nvPr/>
        </p:nvSpPr>
        <p:spPr>
          <a:xfrm>
            <a:off x="6280468" y="3571240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易溶 </a:t>
            </a:r>
          </a:p>
        </p:txBody>
      </p:sp>
      <p:sp>
        <p:nvSpPr>
          <p:cNvPr id="10277" name="矩形 10276"/>
          <p:cNvSpPr/>
          <p:nvPr/>
        </p:nvSpPr>
        <p:spPr>
          <a:xfrm>
            <a:off x="4842193" y="3740468"/>
            <a:ext cx="1143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可溶 </a:t>
            </a:r>
          </a:p>
        </p:txBody>
      </p:sp>
      <p:sp>
        <p:nvSpPr>
          <p:cNvPr id="10278" name="矩形 10277"/>
          <p:cNvSpPr/>
          <p:nvPr/>
        </p:nvSpPr>
        <p:spPr>
          <a:xfrm>
            <a:off x="3247073" y="3705225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微溶 </a:t>
            </a:r>
          </a:p>
        </p:txBody>
      </p:sp>
      <p:sp>
        <p:nvSpPr>
          <p:cNvPr id="10279" name="矩形 10278"/>
          <p:cNvSpPr/>
          <p:nvPr/>
        </p:nvSpPr>
        <p:spPr>
          <a:xfrm>
            <a:off x="1265873" y="3705225"/>
            <a:ext cx="1676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难</a:t>
            </a:r>
            <a:r>
              <a:rPr lang="en-US" altLang="zh-CN" sz="2800" b="1">
                <a:solidFill>
                  <a:srgbClr val="3333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800" b="1">
                <a:solidFill>
                  <a:srgbClr val="3333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</a:t>
            </a:r>
            <a:r>
              <a:rPr lang="en-US" altLang="zh-CN" sz="2800" b="1">
                <a:solidFill>
                  <a:srgbClr val="3333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800" b="1">
                <a:solidFill>
                  <a:srgbClr val="3333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溶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6" grpId="0"/>
      <p:bldP spid="10277" grpId="0"/>
      <p:bldP spid="10278" grpId="0"/>
      <p:bldP spid="102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/>
          <p:nvPr/>
        </p:nvSpPr>
        <p:spPr>
          <a:xfrm>
            <a:off x="962025" y="861060"/>
            <a:ext cx="3202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固体溶解度曲线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539750" y="1324293"/>
            <a:ext cx="7993063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57200">
              <a:spcBef>
                <a:spcPts val="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用纵坐标表示</a:t>
            </a:r>
            <a:r>
              <a:rPr lang="en-US" altLang="zh-CN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_______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用横坐标表示</a:t>
            </a:r>
            <a:r>
              <a:rPr lang="en-US" altLang="zh-CN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。来表示固体物质的溶解度受</a:t>
            </a:r>
            <a:r>
              <a:rPr lang="en-US" altLang="zh-CN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</a:t>
            </a:r>
            <a:r>
              <a:rPr lang="zh-CN" altLang="en-US" sz="2800" b="1" dirty="0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变化影响。</a:t>
            </a:r>
          </a:p>
        </p:txBody>
      </p:sp>
      <p:sp>
        <p:nvSpPr>
          <p:cNvPr id="39944" name="文本框 6152"/>
          <p:cNvSpPr txBox="1"/>
          <p:nvPr/>
        </p:nvSpPr>
        <p:spPr>
          <a:xfrm>
            <a:off x="1303338" y="203200"/>
            <a:ext cx="2660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二、溶解度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36595" y="131127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溶解度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62750" y="131127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温度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58665" y="172910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温度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3999230"/>
            <a:ext cx="1964055" cy="26625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25670" y="5162550"/>
            <a:ext cx="2814955" cy="1420495"/>
            <a:chOff x="6893" y="6905"/>
            <a:chExt cx="4433" cy="223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3" y="6905"/>
              <a:ext cx="4245" cy="1735"/>
            </a:xfrm>
            <a:prstGeom prst="rect">
              <a:avLst/>
            </a:prstGeom>
          </p:spPr>
        </p:pic>
        <p:sp>
          <p:nvSpPr>
            <p:cNvPr id="42898" name="文本框 15250"/>
            <p:cNvSpPr txBox="1"/>
            <p:nvPr/>
          </p:nvSpPr>
          <p:spPr>
            <a:xfrm>
              <a:off x="7186" y="8514"/>
              <a:ext cx="414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Ca(OH)</a:t>
              </a:r>
              <a:r>
                <a:rPr lang="en-US" altLang="zh-CN" sz="2000" b="1" baseline="-250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</a:t>
              </a:r>
              <a:r>
                <a:rPr lang="zh-CN" altLang="en-US" sz="20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的溶解度曲线</a:t>
              </a:r>
            </a:p>
          </p:txBody>
        </p:sp>
      </p:grpSp>
      <p:sp>
        <p:nvSpPr>
          <p:cNvPr id="37890" name="Text Box 3"/>
          <p:cNvSpPr txBox="1"/>
          <p:nvPr/>
        </p:nvSpPr>
        <p:spPr>
          <a:xfrm>
            <a:off x="373380" y="2226310"/>
            <a:ext cx="83972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spcBef>
                <a:spcPts val="0"/>
              </a:spcBef>
            </a:pPr>
            <a:r>
              <a:rPr lang="en-US" altLang="zh-CN" sz="2800" b="1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</a:t>
            </a:r>
            <a:r>
              <a:rPr lang="zh-CN" altLang="en-US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从图中物质的溶解度曲线可知，大多数固体物质的溶解度随温度升高而</a:t>
            </a:r>
            <a:r>
              <a:rPr lang="zh-CN" altLang="en-US" sz="2800" b="1" u="sng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，如</a:t>
            </a:r>
            <a:r>
              <a:rPr lang="zh-CN" altLang="en-US" sz="2800" b="1" u="sng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；少数固体物质的溶解度受温度影响</a:t>
            </a:r>
            <a:r>
              <a:rPr lang="zh-CN" altLang="en-US" sz="2800" b="1" u="sng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，如</a:t>
            </a:r>
            <a:r>
              <a:rPr lang="zh-CN" altLang="en-US" sz="2800" b="1" u="sng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；极少数固体物质的溶解度随温度升高而</a:t>
            </a:r>
            <a:r>
              <a:rPr lang="zh-CN" altLang="en-US" sz="2800" b="1" u="sng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，如</a:t>
            </a:r>
            <a:r>
              <a:rPr lang="zh-CN" altLang="en-US" sz="2800" b="1" u="sng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</a:t>
            </a:r>
            <a:r>
              <a:rPr lang="zh-CN" altLang="en-US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solidFill>
                <a:srgbClr val="13110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5" name="Text Box 13"/>
          <p:cNvSpPr txBox="1"/>
          <p:nvPr/>
        </p:nvSpPr>
        <p:spPr>
          <a:xfrm>
            <a:off x="4365625" y="2631440"/>
            <a:ext cx="927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增大</a:t>
            </a:r>
          </a:p>
        </p:txBody>
      </p:sp>
      <p:sp>
        <p:nvSpPr>
          <p:cNvPr id="36" name="Text Box 14"/>
          <p:cNvSpPr txBox="1"/>
          <p:nvPr/>
        </p:nvSpPr>
        <p:spPr>
          <a:xfrm>
            <a:off x="6052185" y="2618105"/>
            <a:ext cx="974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KNO</a:t>
            </a:r>
            <a:r>
              <a:rPr lang="en-US" altLang="zh-CN" sz="28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</a:p>
        </p:txBody>
      </p:sp>
      <p:sp>
        <p:nvSpPr>
          <p:cNvPr id="37" name="Text Box 15"/>
          <p:cNvSpPr txBox="1"/>
          <p:nvPr/>
        </p:nvSpPr>
        <p:spPr>
          <a:xfrm>
            <a:off x="4750435" y="3075940"/>
            <a:ext cx="9404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不大</a:t>
            </a:r>
          </a:p>
        </p:txBody>
      </p:sp>
      <p:sp>
        <p:nvSpPr>
          <p:cNvPr id="38" name="Text Box 16"/>
          <p:cNvSpPr txBox="1"/>
          <p:nvPr/>
        </p:nvSpPr>
        <p:spPr>
          <a:xfrm>
            <a:off x="6412230" y="3075940"/>
            <a:ext cx="1009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NaCl</a:t>
            </a:r>
          </a:p>
        </p:txBody>
      </p:sp>
      <p:sp>
        <p:nvSpPr>
          <p:cNvPr id="39" name="Text Box 17"/>
          <p:cNvSpPr txBox="1"/>
          <p:nvPr/>
        </p:nvSpPr>
        <p:spPr>
          <a:xfrm>
            <a:off x="5757545" y="3476943"/>
            <a:ext cx="1143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减小</a:t>
            </a:r>
          </a:p>
        </p:txBody>
      </p:sp>
      <p:sp>
        <p:nvSpPr>
          <p:cNvPr id="40" name="Text Box 18"/>
          <p:cNvSpPr txBox="1"/>
          <p:nvPr/>
        </p:nvSpPr>
        <p:spPr>
          <a:xfrm>
            <a:off x="7232650" y="3450590"/>
            <a:ext cx="14516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Ca(OH)</a:t>
            </a:r>
            <a:r>
              <a:rPr lang="en-US" altLang="zh-CN" sz="2800" b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 descr="pic_996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195" y="3065780"/>
            <a:ext cx="3014980" cy="3618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5" name="AutoShape 9"/>
          <p:cNvSpPr/>
          <p:nvPr/>
        </p:nvSpPr>
        <p:spPr>
          <a:xfrm flipH="1">
            <a:off x="7908290" y="4152265"/>
            <a:ext cx="108001" cy="108001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0906" name="AutoShape 10"/>
          <p:cNvSpPr/>
          <p:nvPr/>
        </p:nvSpPr>
        <p:spPr>
          <a:xfrm flipH="1">
            <a:off x="7106285" y="4784090"/>
            <a:ext cx="108001" cy="108001"/>
          </a:xfrm>
          <a:prstGeom prst="flowChartConnector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7185" y="3607435"/>
            <a:ext cx="574167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(3)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仿宋" panose="02010609060101010101" charset="-122"/>
                <a:sym typeface="+mn-ea"/>
              </a:rPr>
              <a:t>曲线的坡度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越陡，</a:t>
            </a:r>
            <a:r>
              <a:rPr lang="zh-CN" altLang="en-US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</a:t>
            </a:r>
            <a:r>
              <a:rPr lang="en-US" altLang="zh-CN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，该物质的溶解度受温度影响越</a:t>
            </a:r>
            <a:r>
              <a:rPr lang="en-US" altLang="zh-CN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，适合用</a:t>
            </a:r>
            <a:r>
              <a:rPr lang="en-US" altLang="zh-CN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_______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结晶法从溶液中得到晶体；曲线坡度越小</a:t>
            </a:r>
            <a:r>
              <a:rPr lang="en-US" altLang="zh-CN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</a:t>
            </a:r>
            <a:r>
              <a:rPr lang="en-US" altLang="zh-CN" sz="2800" b="1" dirty="0">
                <a:solidFill>
                  <a:srgbClr val="1311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________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，该物质的溶解度受温度影响越</a:t>
            </a:r>
            <a:r>
              <a:rPr lang="en-US" altLang="zh-CN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，适合用</a:t>
            </a:r>
            <a:r>
              <a:rPr lang="en-US" altLang="zh-CN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_____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结晶法得到晶体。</a:t>
            </a:r>
          </a:p>
        </p:txBody>
      </p:sp>
      <p:sp>
        <p:nvSpPr>
          <p:cNvPr id="5" name="Text Box 13"/>
          <p:cNvSpPr txBox="1"/>
          <p:nvPr/>
        </p:nvSpPr>
        <p:spPr>
          <a:xfrm>
            <a:off x="5043805" y="4007485"/>
            <a:ext cx="543560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</a:t>
            </a:r>
          </a:p>
        </p:txBody>
      </p:sp>
      <p:sp>
        <p:nvSpPr>
          <p:cNvPr id="6" name="Text Box 13"/>
          <p:cNvSpPr txBox="1"/>
          <p:nvPr/>
        </p:nvSpPr>
        <p:spPr>
          <a:xfrm>
            <a:off x="1608455" y="4432300"/>
            <a:ext cx="931545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降温</a:t>
            </a:r>
          </a:p>
        </p:txBody>
      </p:sp>
      <p:sp>
        <p:nvSpPr>
          <p:cNvPr id="7" name="Text Box 13"/>
          <p:cNvSpPr txBox="1"/>
          <p:nvPr/>
        </p:nvSpPr>
        <p:spPr>
          <a:xfrm>
            <a:off x="5043805" y="5283200"/>
            <a:ext cx="543560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1562735" y="5735320"/>
            <a:ext cx="931545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蒸发</a:t>
            </a:r>
          </a:p>
        </p:txBody>
      </p:sp>
      <p:sp>
        <p:nvSpPr>
          <p:cNvPr id="36" name="Text Box 14"/>
          <p:cNvSpPr txBox="1"/>
          <p:nvPr/>
        </p:nvSpPr>
        <p:spPr>
          <a:xfrm>
            <a:off x="4469130" y="3540125"/>
            <a:ext cx="974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KNO</a:t>
            </a:r>
            <a:r>
              <a:rPr lang="en-US" altLang="zh-CN" sz="28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</a:p>
        </p:txBody>
      </p:sp>
      <p:sp>
        <p:nvSpPr>
          <p:cNvPr id="9" name="Text Box 16"/>
          <p:cNvSpPr txBox="1"/>
          <p:nvPr/>
        </p:nvSpPr>
        <p:spPr>
          <a:xfrm>
            <a:off x="4500880" y="4835525"/>
            <a:ext cx="1009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NaCl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533400" y="1519555"/>
          <a:ext cx="80772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4790"/>
                <a:gridCol w="1512570"/>
                <a:gridCol w="5069840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点的位置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溶液状态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黑体" panose="02010609060101010101" pitchFamily="2" charset="-122"/>
                          <a:ea typeface="黑体" panose="02010609060101010101" pitchFamily="2" charset="-122"/>
                          <a:cs typeface="黑体" panose="02010609060101010101" pitchFamily="2" charset="-122"/>
                          <a:sym typeface="+mn-ea"/>
                        </a:rPr>
                        <a:t>意  义</a:t>
                      </a: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在曲线上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1" dirty="0">
                          <a:solidFill>
                            <a:srgbClr val="13110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  <a:sym typeface="+mn-ea"/>
                        </a:rPr>
                        <a:t>表示该温度下该物质的</a:t>
                      </a:r>
                      <a:r>
                        <a:rPr lang="en-US" altLang="zh-CN" sz="2800" b="1" dirty="0">
                          <a:solidFill>
                            <a:srgbClr val="13110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仿宋" panose="02010609060101010101" charset="-122"/>
                          <a:sym typeface="+mn-ea"/>
                        </a:rPr>
                        <a:t>_______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交点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曲线下方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0909" name="Text Box 13"/>
          <p:cNvSpPr txBox="1"/>
          <p:nvPr/>
        </p:nvSpPr>
        <p:spPr>
          <a:xfrm>
            <a:off x="3448050" y="2451735"/>
            <a:ext cx="5259070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该温度下两种物质的溶解度相同</a:t>
            </a:r>
          </a:p>
        </p:txBody>
      </p:sp>
      <p:sp>
        <p:nvSpPr>
          <p:cNvPr id="2" name="Text Box 13"/>
          <p:cNvSpPr txBox="1"/>
          <p:nvPr/>
        </p:nvSpPr>
        <p:spPr>
          <a:xfrm>
            <a:off x="7190105" y="1931035"/>
            <a:ext cx="1280795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溶解度</a:t>
            </a:r>
          </a:p>
        </p:txBody>
      </p:sp>
      <p:sp>
        <p:nvSpPr>
          <p:cNvPr id="11" name="Text Box 13"/>
          <p:cNvSpPr txBox="1"/>
          <p:nvPr/>
        </p:nvSpPr>
        <p:spPr>
          <a:xfrm>
            <a:off x="457200" y="967105"/>
            <a:ext cx="4256405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(2)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仿宋" panose="02010609060101010101" charset="-122"/>
              </a:rPr>
              <a:t>曲线上各点的意义</a:t>
            </a:r>
          </a:p>
        </p:txBody>
      </p:sp>
      <p:sp>
        <p:nvSpPr>
          <p:cNvPr id="12" name="Text Box 13"/>
          <p:cNvSpPr txBox="1"/>
          <p:nvPr/>
        </p:nvSpPr>
        <p:spPr>
          <a:xfrm>
            <a:off x="2334895" y="2188210"/>
            <a:ext cx="987425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饱和</a:t>
            </a:r>
          </a:p>
        </p:txBody>
      </p:sp>
      <p:sp>
        <p:nvSpPr>
          <p:cNvPr id="13" name="Text Box 13"/>
          <p:cNvSpPr txBox="1"/>
          <p:nvPr/>
        </p:nvSpPr>
        <p:spPr>
          <a:xfrm>
            <a:off x="2153285" y="2902585"/>
            <a:ext cx="1388110" cy="521970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不饱和</a:t>
            </a:r>
          </a:p>
        </p:txBody>
      </p:sp>
      <p:sp>
        <p:nvSpPr>
          <p:cNvPr id="14" name="AutoShape 9"/>
          <p:cNvSpPr/>
          <p:nvPr/>
        </p:nvSpPr>
        <p:spPr>
          <a:xfrm flipH="1">
            <a:off x="7940040" y="4843145"/>
            <a:ext cx="108001" cy="108001"/>
          </a:xfrm>
          <a:prstGeom prst="flowChartConnector">
            <a:avLst/>
          </a:prstGeom>
          <a:solidFill>
            <a:srgbClr val="0099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28255" y="3866515"/>
            <a:ext cx="346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43308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981315" y="4679950"/>
            <a:ext cx="346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9900"/>
                </a:solidFill>
                <a:latin typeface="Times New Roman" panose="02020603050405020304" charset="0"/>
                <a:cs typeface="Times New Roman" panose="02020603050405020304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36" grpId="0"/>
      <p:bldP spid="9" grpId="0"/>
      <p:bldP spid="80909" grpId="0" bldLvl="0" animBg="1"/>
      <p:bldP spid="2" grpId="0" bldLvl="0" animBg="1"/>
      <p:bldP spid="12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4"/>
          <p:cNvSpPr txBox="1"/>
          <p:nvPr/>
        </p:nvSpPr>
        <p:spPr>
          <a:xfrm>
            <a:off x="390525" y="1982788"/>
            <a:ext cx="8589963" cy="4092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</a:rPr>
              <a:t>(1)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点P表示__</a:t>
            </a:r>
            <a:r>
              <a:rPr lang="en-US" altLang="zh-CN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_______________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____。</a:t>
            </a:r>
          </a:p>
          <a:p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(2)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当温度为t2℃时，A、B、C三种</a:t>
            </a:r>
          </a:p>
          <a:p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物质的溶解度由小到大的顺序是_</a:t>
            </a:r>
            <a:r>
              <a:rPr lang="en-US" altLang="zh-CN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_____。</a:t>
            </a:r>
          </a:p>
          <a:p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(3)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要使接近饱和的C物质溶液变为饱和的溶液，可采取的一种措施是_____温度。</a:t>
            </a:r>
            <a:endParaRPr lang="en-US" altLang="zh-CN" sz="2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(4)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t2℃时，A物质的饱和溶液150g降温到t1℃析出A____g。</a:t>
            </a:r>
          </a:p>
          <a:p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(5)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t2℃时</a:t>
            </a:r>
            <a:r>
              <a:rPr lang="en-US" altLang="zh-CN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,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将</a:t>
            </a:r>
            <a:r>
              <a:rPr lang="zh-CN" altLang="en-US" sz="26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等质量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A、B、C三种物质的饱和溶液降温到t1℃时，析出晶体的质量由大到小的顺序是______。</a:t>
            </a:r>
          </a:p>
          <a:p>
            <a:r>
              <a:rPr lang="en-US" altLang="zh-CN" sz="2600" b="1"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  <a:sym typeface="+mn-ea"/>
              </a:rPr>
              <a:t>(6)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当A中含有少量B时，提纯A，可采用____</a:t>
            </a:r>
            <a:r>
              <a:rPr lang="en-US" altLang="zh-CN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__方法。</a:t>
            </a:r>
          </a:p>
          <a:p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当</a:t>
            </a:r>
            <a:r>
              <a:rPr lang="en-US" altLang="zh-CN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B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中含有少量</a:t>
            </a:r>
            <a:r>
              <a:rPr lang="en-US" altLang="zh-CN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时，提纯</a:t>
            </a:r>
            <a:r>
              <a:rPr lang="en-US" altLang="zh-CN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B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，可采用___</a:t>
            </a:r>
            <a:r>
              <a:rPr lang="en-US" altLang="zh-CN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</a:t>
            </a:r>
            <a:r>
              <a:rPr lang="zh-CN" altLang="en-US" sz="2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___方法．</a:t>
            </a:r>
          </a:p>
        </p:txBody>
      </p:sp>
      <p:sp>
        <p:nvSpPr>
          <p:cNvPr id="44034" name="文本框 5"/>
          <p:cNvSpPr txBox="1"/>
          <p:nvPr/>
        </p:nvSpPr>
        <p:spPr>
          <a:xfrm>
            <a:off x="291465" y="955675"/>
            <a:ext cx="5080000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/>
            <a:r>
              <a:rPr lang="zh-CN" altLang="en-US" sz="2600" b="1">
                <a:latin typeface="宋体" panose="02010600030101010101" pitchFamily="2" charset="-122"/>
                <a:cs typeface="宋体" panose="02010600030101010101" pitchFamily="2" charset="-122"/>
              </a:rPr>
              <a:t>如图是A、B、C三种固体物质的溶解度曲线，请回答下列问题：</a:t>
            </a:r>
          </a:p>
        </p:txBody>
      </p:sp>
      <p:pic>
        <p:nvPicPr>
          <p:cNvPr id="44035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985" y="955675"/>
            <a:ext cx="2694940" cy="227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文本框 6"/>
          <p:cNvSpPr txBox="1"/>
          <p:nvPr/>
        </p:nvSpPr>
        <p:spPr>
          <a:xfrm>
            <a:off x="7195185" y="2258695"/>
            <a:ext cx="3968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P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17725" y="1979295"/>
            <a:ext cx="35572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的溶解度相同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13960" y="2777490"/>
            <a:ext cx="16081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C</a:t>
            </a:r>
            <a:r>
              <a:rPr lang="zh-CN" altLang="en-US" sz="24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＜</a:t>
            </a:r>
            <a:r>
              <a:rPr lang="en-US" altLang="zh-CN" sz="24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B</a:t>
            </a:r>
            <a:r>
              <a:rPr lang="zh-CN" altLang="en-US" sz="24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＜</a:t>
            </a:r>
            <a:r>
              <a:rPr lang="en-US" altLang="zh-CN" sz="2400" b="1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71065" y="3556000"/>
            <a:ext cx="812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升高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48308" y="3982403"/>
            <a:ext cx="523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</a:rPr>
              <a:t>30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50685" y="4752975"/>
            <a:ext cx="10325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A&gt;B&gt;C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63615" y="5146675"/>
            <a:ext cx="16081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降温结晶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02985" y="5549265"/>
            <a:ext cx="16081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蒸发结晶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532380" y="6009640"/>
            <a:ext cx="3570605" cy="460375"/>
          </a:xfrm>
          <a:prstGeom prst="rect">
            <a:avLst/>
          </a:prstGeom>
          <a:gradFill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FFFF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总结：提纯</a:t>
            </a:r>
            <a:r>
              <a:rPr lang="en-US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zh-CN" altLang="en-US" sz="2400" b="1">
                <a:solidFill>
                  <a:srgbClr val="FFFF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，就让</a:t>
            </a:r>
            <a:r>
              <a:rPr lang="en-US" altLang="zh-CN" sz="2400" b="1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A</a:t>
            </a:r>
            <a:r>
              <a:rPr lang="zh-CN" altLang="en-US" sz="2400" b="1">
                <a:solidFill>
                  <a:srgbClr val="FFFF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结晶</a:t>
            </a:r>
          </a:p>
        </p:txBody>
      </p:sp>
      <p:sp>
        <p:nvSpPr>
          <p:cNvPr id="80905" name="AutoShape 9"/>
          <p:cNvSpPr/>
          <p:nvPr/>
        </p:nvSpPr>
        <p:spPr>
          <a:xfrm flipH="1">
            <a:off x="7221855" y="2253615"/>
            <a:ext cx="72001" cy="72001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dirty="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1"/>
          <p:cNvSpPr txBox="1"/>
          <p:nvPr/>
        </p:nvSpPr>
        <p:spPr>
          <a:xfrm>
            <a:off x="909955" y="904875"/>
            <a:ext cx="3246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气体的溶解度</a:t>
            </a:r>
          </a:p>
        </p:txBody>
      </p:sp>
      <p:sp>
        <p:nvSpPr>
          <p:cNvPr id="45058" name="文本框 6152"/>
          <p:cNvSpPr txBox="1"/>
          <p:nvPr/>
        </p:nvSpPr>
        <p:spPr>
          <a:xfrm>
            <a:off x="1343343" y="243205"/>
            <a:ext cx="26606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二、溶解度</a:t>
            </a:r>
          </a:p>
        </p:txBody>
      </p:sp>
      <p:sp>
        <p:nvSpPr>
          <p:cNvPr id="6150" name="文本框 6149"/>
          <p:cNvSpPr txBox="1"/>
          <p:nvPr/>
        </p:nvSpPr>
        <p:spPr>
          <a:xfrm>
            <a:off x="403225" y="1426845"/>
            <a:ext cx="837247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定义：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某气体的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为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101kPa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时，在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里达到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时所溶解的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18288" y="1453833"/>
            <a:ext cx="1654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一定温度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88360" y="1988820"/>
            <a:ext cx="1709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饱和状态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90270" y="1986280"/>
            <a:ext cx="1666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体积水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53530" y="2002473"/>
            <a:ext cx="16525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气体体积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06520" y="1480503"/>
            <a:ext cx="10048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压强</a:t>
            </a:r>
          </a:p>
        </p:txBody>
      </p:sp>
      <p:sp>
        <p:nvSpPr>
          <p:cNvPr id="46081" name="文本框 10"/>
          <p:cNvSpPr txBox="1"/>
          <p:nvPr/>
        </p:nvSpPr>
        <p:spPr>
          <a:xfrm>
            <a:off x="725170" y="2718435"/>
            <a:ext cx="43503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影响气体溶解度的因素</a:t>
            </a:r>
          </a:p>
        </p:txBody>
      </p:sp>
      <p:sp>
        <p:nvSpPr>
          <p:cNvPr id="29698" name="文本框 1"/>
          <p:cNvSpPr txBox="1"/>
          <p:nvPr/>
        </p:nvSpPr>
        <p:spPr>
          <a:xfrm>
            <a:off x="709295" y="4886325"/>
            <a:ext cx="66478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压强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：压强增大，气体溶解度变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9699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9">
                  <a:alpha val="100000"/>
                </a:srgbClr>
              </a:clrFrom>
              <a:clrTo>
                <a:srgbClr val="FDFEF9">
                  <a:alpha val="100000"/>
                  <a:alpha val="0"/>
                </a:srgbClr>
              </a:clrTo>
            </a:clrChange>
          </a:blip>
          <a:srcRect l="45022" t="3110"/>
          <a:stretch>
            <a:fillRect/>
          </a:stretch>
        </p:blipFill>
        <p:spPr>
          <a:xfrm>
            <a:off x="1428750" y="3240405"/>
            <a:ext cx="1253490" cy="1741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255" y="3511550"/>
            <a:ext cx="1801495" cy="1198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805" y="3538220"/>
            <a:ext cx="1652905" cy="11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25170" y="5490210"/>
            <a:ext cx="6546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温度：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温度升高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，气体溶解度变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76328" y="4833620"/>
            <a:ext cx="495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02998" y="5445760"/>
            <a:ext cx="495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29698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文本框 6149"/>
          <p:cNvSpPr txBox="1"/>
          <p:nvPr/>
        </p:nvSpPr>
        <p:spPr>
          <a:xfrm>
            <a:off x="430530" y="1342390"/>
            <a:ext cx="8413750" cy="4184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定义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</a:t>
            </a:r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某固态物质在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里达到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时所溶解的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，叫做这种物质在这种溶剂里的溶解度。用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表示。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影响因素：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内部：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的性质</a:t>
            </a:r>
          </a:p>
          <a:p>
            <a:pPr indent="457200">
              <a:lnSpc>
                <a:spcPct val="10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外部：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。大部分随温度升高而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，极少数随温度升高而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，如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________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固体物质溶解度曲线</a:t>
            </a:r>
          </a:p>
          <a:p>
            <a:pPr indent="457200">
              <a:lnSpc>
                <a:spcPct val="10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陡升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，缓升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，下降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_______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影响气体溶解度的因素：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_____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和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_____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29548" y="1316990"/>
            <a:ext cx="1654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一定温度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57350" y="1745615"/>
            <a:ext cx="1709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饱和状态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08495" y="1316990"/>
            <a:ext cx="1666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100g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溶剂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56200" y="1760220"/>
            <a:ext cx="10017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质量</a:t>
            </a:r>
          </a:p>
        </p:txBody>
      </p:sp>
      <p:sp>
        <p:nvSpPr>
          <p:cNvPr id="30735" name="文本框 1"/>
          <p:cNvSpPr txBox="1"/>
          <p:nvPr/>
        </p:nvSpPr>
        <p:spPr>
          <a:xfrm>
            <a:off x="909638" y="904875"/>
            <a:ext cx="37750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固态物质的溶解度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94505" y="2583180"/>
            <a:ext cx="1001713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溶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剂</a:t>
            </a:r>
          </a:p>
          <a:p>
            <a:pPr>
              <a:lnSpc>
                <a:spcPct val="100000"/>
              </a:lnSpc>
            </a:pP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08650" y="2583180"/>
            <a:ext cx="10017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溶质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4540" y="3038475"/>
            <a:ext cx="10017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温度</a:t>
            </a:r>
          </a:p>
        </p:txBody>
      </p:sp>
      <p:sp>
        <p:nvSpPr>
          <p:cNvPr id="29698" name="文本框 1"/>
          <p:cNvSpPr txBox="1"/>
          <p:nvPr/>
        </p:nvSpPr>
        <p:spPr>
          <a:xfrm>
            <a:off x="1629410" y="5433060"/>
            <a:ext cx="40024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压强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增大，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</a:t>
            </a:r>
            <a:r>
              <a:rPr lang="zh-CN" altLang="en-US" sz="2800" b="1" baseline="-2500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气体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45285" y="5930265"/>
            <a:ext cx="3987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温度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升高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S</a:t>
            </a:r>
            <a:r>
              <a:rPr lang="zh-CN" altLang="en-US" sz="2800" b="1" baseline="-2500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气体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72318" y="5391785"/>
            <a:ext cx="495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58983" y="5875020"/>
            <a:ext cx="495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小</a:t>
            </a:r>
          </a:p>
        </p:txBody>
      </p:sp>
      <p:sp>
        <p:nvSpPr>
          <p:cNvPr id="9" name="文本框 1"/>
          <p:cNvSpPr txBox="1"/>
          <p:nvPr/>
        </p:nvSpPr>
        <p:spPr>
          <a:xfrm>
            <a:off x="6891020" y="4909820"/>
            <a:ext cx="1026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压强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57850" y="4911090"/>
            <a:ext cx="10267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温度</a:t>
            </a:r>
          </a:p>
        </p:txBody>
      </p:sp>
      <p:sp>
        <p:nvSpPr>
          <p:cNvPr id="36" name="Text Box 14"/>
          <p:cNvSpPr txBox="1"/>
          <p:nvPr/>
        </p:nvSpPr>
        <p:spPr>
          <a:xfrm>
            <a:off x="1840230" y="4283075"/>
            <a:ext cx="974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KNO</a:t>
            </a:r>
            <a:r>
              <a:rPr lang="en-US" altLang="zh-CN" sz="2800" b="1" baseline="-25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</a:p>
        </p:txBody>
      </p:sp>
      <p:sp>
        <p:nvSpPr>
          <p:cNvPr id="38" name="Text Box 16"/>
          <p:cNvSpPr txBox="1"/>
          <p:nvPr/>
        </p:nvSpPr>
        <p:spPr>
          <a:xfrm>
            <a:off x="4067175" y="4323080"/>
            <a:ext cx="1009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NaCl</a:t>
            </a:r>
          </a:p>
        </p:txBody>
      </p:sp>
      <p:sp>
        <p:nvSpPr>
          <p:cNvPr id="40" name="Text Box 18"/>
          <p:cNvSpPr txBox="1"/>
          <p:nvPr/>
        </p:nvSpPr>
        <p:spPr>
          <a:xfrm>
            <a:off x="6304915" y="4277995"/>
            <a:ext cx="14516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Ca(OH)</a:t>
            </a:r>
            <a:r>
              <a:rPr lang="en-US" altLang="zh-CN" sz="2800" b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</a:p>
        </p:txBody>
      </p:sp>
      <p:sp>
        <p:nvSpPr>
          <p:cNvPr id="35" name="Text Box 13"/>
          <p:cNvSpPr txBox="1"/>
          <p:nvPr/>
        </p:nvSpPr>
        <p:spPr>
          <a:xfrm>
            <a:off x="6553835" y="3025140"/>
            <a:ext cx="927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增大</a:t>
            </a:r>
          </a:p>
        </p:txBody>
      </p:sp>
      <p:sp>
        <p:nvSpPr>
          <p:cNvPr id="39" name="Text Box 17"/>
          <p:cNvSpPr txBox="1"/>
          <p:nvPr/>
        </p:nvSpPr>
        <p:spPr>
          <a:xfrm>
            <a:off x="3054350" y="3450273"/>
            <a:ext cx="1143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减小</a:t>
            </a:r>
          </a:p>
        </p:txBody>
      </p:sp>
      <p:sp>
        <p:nvSpPr>
          <p:cNvPr id="12" name="Text Box 18"/>
          <p:cNvSpPr txBox="1"/>
          <p:nvPr/>
        </p:nvSpPr>
        <p:spPr>
          <a:xfrm>
            <a:off x="4693285" y="3415665"/>
            <a:ext cx="14516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Ca(OH)</a:t>
            </a:r>
            <a:r>
              <a:rPr lang="en-US" altLang="zh-CN" sz="2800" b="1" baseline="-250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  <p:bldP spid="7" grpId="0"/>
      <p:bldP spid="8" grpId="0"/>
      <p:bldP spid="29698" grpId="0"/>
      <p:bldP spid="13" grpId="0"/>
      <p:bldP spid="14" grpId="0"/>
      <p:bldP spid="15" grpId="0"/>
      <p:bldP spid="9" grpId="0"/>
      <p:bldP spid="10" grpId="0"/>
      <p:bldP spid="36" grpId="0"/>
      <p:bldP spid="38" grpId="0"/>
      <p:bldP spid="40" grpId="0"/>
      <p:bldP spid="35" grpId="0"/>
      <p:bldP spid="3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/>
          </p:nvPr>
        </p:nvSpPr>
        <p:spPr>
          <a:xfrm>
            <a:off x="858838" y="1247775"/>
            <a:ext cx="7426325" cy="5118100"/>
          </a:xfrm>
          <a:ln w="28575" cmpd="dbl">
            <a:solidFill>
              <a:srgbClr val="993300"/>
            </a:solidFill>
            <a:miter/>
          </a:ln>
        </p:spPr>
        <p:txBody>
          <a:bodyPr lIns="91440" tIns="45720" rIns="91440" bIns="45720" anchor="ctr"/>
          <a:lstStyle/>
          <a:p>
            <a:pPr indent="457200" defTabSz="914400" fontAlgn="base">
              <a:lnSpc>
                <a:spcPct val="150000"/>
              </a:lnSpc>
            </a:pPr>
            <a:r>
              <a:rPr lang="en-US" altLang="zh-CN" b="1">
                <a:latin typeface="Times New Roman" panose="02020603050405020304" charset="0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基训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P105,</a:t>
            </a:r>
            <a:b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课堂练习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“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课后巩固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”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 descr="671804b14048904b27e360ac3627e1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140" y="1339850"/>
            <a:ext cx="2607310" cy="12223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6150" y="5962650"/>
            <a:ext cx="1685925" cy="88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8" name="图片 4" descr="u=1510095268,2812950420&amp;fm=27&amp;gp=0"/>
          <p:cNvPicPr>
            <a:picLocks noChangeAspect="1"/>
          </p:cNvPicPr>
          <p:nvPr/>
        </p:nvPicPr>
        <p:blipFill>
          <a:blip r:embed="rId3"/>
          <a:srcRect b="4507"/>
          <a:stretch>
            <a:fillRect/>
          </a:stretch>
        </p:blipFill>
        <p:spPr>
          <a:xfrm>
            <a:off x="820420" y="1359535"/>
            <a:ext cx="7485380" cy="4274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文本框 2"/>
          <p:cNvSpPr txBox="1"/>
          <p:nvPr/>
        </p:nvSpPr>
        <p:spPr>
          <a:xfrm>
            <a:off x="1955483" y="1878648"/>
            <a:ext cx="5764212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en-US" altLang="zh-CN" sz="32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基训剩余题目</a:t>
            </a:r>
          </a:p>
          <a:p>
            <a:endParaRPr lang="en-US" altLang="zh-CN" sz="32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预习课题</a:t>
            </a: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2"/>
          <p:cNvSpPr/>
          <p:nvPr/>
        </p:nvSpPr>
        <p:spPr>
          <a:xfrm>
            <a:off x="109855" y="1476375"/>
            <a:ext cx="8942070" cy="4377731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20000"/>
              </a:lnSpc>
            </a:pP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1．了解固体溶解度的含义。</a:t>
            </a:r>
          </a:p>
          <a:p>
            <a:pPr indent="457200">
              <a:lnSpc>
                <a:spcPct val="150000"/>
              </a:lnSpc>
            </a:pPr>
            <a:r>
              <a:rPr lang="zh-CN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2．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理解固体溶解度曲线上各点及走势的含义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。</a:t>
            </a:r>
          </a:p>
          <a:p>
            <a:pPr indent="457200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了解气体溶解度概念及影响因素</a:t>
            </a:r>
          </a:p>
          <a:p>
            <a:pPr indent="457200">
              <a:lnSpc>
                <a:spcPct val="150000"/>
              </a:lnSpc>
            </a:pP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学会分析溶解度曲线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24578" name="文本框 4"/>
          <p:cNvSpPr/>
          <p:nvPr/>
        </p:nvSpPr>
        <p:spPr>
          <a:xfrm>
            <a:off x="614363" y="4085085"/>
            <a:ext cx="2503487" cy="810319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chemeClr val="accent2"/>
              </a:gs>
            </a:gsLst>
            <a:lin ang="5400000"/>
            <a:tileRect/>
          </a:gradFill>
          <a:ln w="9525" cap="flat" cmpd="thickThin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重点难点：</a:t>
            </a:r>
          </a:p>
        </p:txBody>
      </p:sp>
      <p:sp>
        <p:nvSpPr>
          <p:cNvPr id="24579" name="文本框 4"/>
          <p:cNvSpPr/>
          <p:nvPr/>
        </p:nvSpPr>
        <p:spPr>
          <a:xfrm>
            <a:off x="698500" y="1318916"/>
            <a:ext cx="2503488" cy="810219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5BD3"/>
              </a:gs>
              <a:gs pos="100000">
                <a:srgbClr val="4C99FF"/>
              </a:gs>
            </a:gsLst>
            <a:lin ang="5400000"/>
            <a:tileRect/>
          </a:gradFill>
          <a:ln w="9525" cap="flat" cmpd="thickThin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知识目标：</a:t>
            </a:r>
          </a:p>
        </p:txBody>
      </p:sp>
      <p:pic>
        <p:nvPicPr>
          <p:cNvPr id="24580" name="图片 1"/>
          <p:cNvPicPr>
            <a:picLocks noChangeAspect="1"/>
          </p:cNvPicPr>
          <p:nvPr/>
        </p:nvPicPr>
        <p:blipFill>
          <a:blip r:embed="rId2"/>
          <a:srcRect r="11752" b="10602"/>
          <a:stretch>
            <a:fillRect/>
          </a:stretch>
        </p:blipFill>
        <p:spPr>
          <a:xfrm>
            <a:off x="7065963" y="5153025"/>
            <a:ext cx="1844675" cy="1401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"/>
          <p:cNvSpPr txBox="1"/>
          <p:nvPr/>
        </p:nvSpPr>
        <p:spPr>
          <a:xfrm>
            <a:off x="433388" y="1181100"/>
            <a:ext cx="8172450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一定温度下，不同的溶质在一定量的溶剂中，溶解量不同。</a:t>
            </a:r>
          </a:p>
          <a:p>
            <a:pPr indent="457200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化学上用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溶解度</a:t>
            </a:r>
            <a:r>
              <a:rPr lang="zh-CN" altLang="en-US" sz="28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来表示物质在溶剂中的溶解能力。</a:t>
            </a:r>
          </a:p>
        </p:txBody>
      </p:sp>
      <p:grpSp>
        <p:nvGrpSpPr>
          <p:cNvPr id="25602" name="xjhhxsy11"/>
          <p:cNvGrpSpPr/>
          <p:nvPr/>
        </p:nvGrpSpPr>
        <p:grpSpPr>
          <a:xfrm>
            <a:off x="3267075" y="3913188"/>
            <a:ext cx="1292225" cy="1436687"/>
            <a:chOff x="2475" y="2070"/>
            <a:chExt cx="1740" cy="1890"/>
          </a:xfrm>
        </p:grpSpPr>
        <p:sp>
          <p:nvSpPr>
            <p:cNvPr id="25603" name="AutoShape 3" descr="横虚线"/>
            <p:cNvSpPr/>
            <p:nvPr/>
          </p:nvSpPr>
          <p:spPr>
            <a:xfrm>
              <a:off x="2700" y="2844"/>
              <a:ext cx="1440" cy="1116"/>
            </a:xfrm>
            <a:prstGeom prst="flowChartAlternateProcess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4" name="Freeform 4"/>
            <p:cNvSpPr/>
            <p:nvPr/>
          </p:nvSpPr>
          <p:spPr>
            <a:xfrm>
              <a:off x="2475" y="2070"/>
              <a:ext cx="1740" cy="969"/>
            </a:xfrm>
            <a:custGeom>
              <a:avLst/>
              <a:gdLst/>
              <a:ahLst/>
              <a:cxnLst>
                <a:cxn ang="0">
                  <a:pos x="225" y="969"/>
                </a:cxn>
                <a:cxn ang="0">
                  <a:pos x="225" y="309"/>
                </a:cxn>
                <a:cxn ang="0">
                  <a:pos x="225" y="154"/>
                </a:cxn>
                <a:cxn ang="0">
                  <a:pos x="0" y="39"/>
                </a:cxn>
                <a:cxn ang="0">
                  <a:pos x="285" y="0"/>
                </a:cxn>
                <a:cxn ang="0">
                  <a:pos x="1740" y="0"/>
                </a:cxn>
                <a:cxn ang="0">
                  <a:pos x="1665" y="103"/>
                </a:cxn>
                <a:cxn ang="0">
                  <a:pos x="1665" y="969"/>
                </a:cxn>
                <a:cxn ang="0">
                  <a:pos x="225" y="969"/>
                </a:cxn>
              </a:cxnLst>
              <a:rect l="0" t="0" r="0" b="0"/>
              <a:pathLst>
                <a:path w="1740" h="969">
                  <a:moveTo>
                    <a:pt x="225" y="969"/>
                  </a:moveTo>
                  <a:lnTo>
                    <a:pt x="225" y="309"/>
                  </a:lnTo>
                  <a:lnTo>
                    <a:pt x="225" y="154"/>
                  </a:lnTo>
                  <a:lnTo>
                    <a:pt x="0" y="39"/>
                  </a:lnTo>
                  <a:lnTo>
                    <a:pt x="285" y="0"/>
                  </a:lnTo>
                  <a:lnTo>
                    <a:pt x="1740" y="0"/>
                  </a:lnTo>
                  <a:lnTo>
                    <a:pt x="1665" y="103"/>
                  </a:lnTo>
                  <a:lnTo>
                    <a:pt x="1665" y="969"/>
                  </a:lnTo>
                  <a:lnTo>
                    <a:pt x="225" y="96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5" name="AutoShape 31"/>
          <p:cNvSpPr/>
          <p:nvPr/>
        </p:nvSpPr>
        <p:spPr>
          <a:xfrm>
            <a:off x="2343150" y="3529013"/>
            <a:ext cx="1470025" cy="598487"/>
          </a:xfrm>
          <a:prstGeom prst="curvedDownArrow">
            <a:avLst>
              <a:gd name="adj1" fmla="val 52455"/>
              <a:gd name="adj2" fmla="val 104925"/>
              <a:gd name="adj3" fmla="val 33282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6" name="AutoShape 32"/>
          <p:cNvSpPr/>
          <p:nvPr/>
        </p:nvSpPr>
        <p:spPr>
          <a:xfrm>
            <a:off x="4598988" y="4568825"/>
            <a:ext cx="1128712" cy="266700"/>
          </a:xfrm>
          <a:prstGeom prst="rightArrow">
            <a:avLst>
              <a:gd name="adj1" fmla="val 50000"/>
              <a:gd name="adj2" fmla="val 134958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7" name="图片 4"/>
          <p:cNvPicPr>
            <a:picLocks noChangeAspect="1"/>
          </p:cNvPicPr>
          <p:nvPr/>
        </p:nvPicPr>
        <p:blipFill>
          <a:blip r:embed="rId2"/>
          <a:srcRect l="16351" t="19077" r="15355" b="11931"/>
          <a:stretch>
            <a:fillRect/>
          </a:stretch>
        </p:blipFill>
        <p:spPr>
          <a:xfrm>
            <a:off x="1435100" y="4267200"/>
            <a:ext cx="1444625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538" y="3635375"/>
            <a:ext cx="1670050" cy="183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9" name="Text Box 39"/>
          <p:cNvSpPr txBox="1"/>
          <p:nvPr/>
        </p:nvSpPr>
        <p:spPr>
          <a:xfrm>
            <a:off x="1395413" y="5227638"/>
            <a:ext cx="1447800" cy="3984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</a:rPr>
              <a:t>5</a:t>
            </a: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</a:rPr>
              <a:t>克氯化钠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7"/>
          <p:cNvSpPr txBox="1"/>
          <p:nvPr/>
        </p:nvSpPr>
        <p:spPr>
          <a:xfrm>
            <a:off x="250825" y="990600"/>
            <a:ext cx="8686800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溶解度是表示在一定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，某固体物质在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溶剂里达到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状态时所溶解的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。如果没指明溶剂，通常所说的溶解度是指物质在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中的溶解度。</a:t>
            </a:r>
          </a:p>
        </p:txBody>
      </p:sp>
      <p:sp>
        <p:nvSpPr>
          <p:cNvPr id="27650" name="Text Box 10"/>
          <p:cNvSpPr txBox="1"/>
          <p:nvPr/>
        </p:nvSpPr>
        <p:spPr>
          <a:xfrm>
            <a:off x="250825" y="5851525"/>
            <a:ext cx="8893175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4.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根据物质在室温（</a:t>
            </a: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）时的溶解度不同，可将物质分为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、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、     、 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四个等次。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 </a:t>
            </a:r>
            <a:endParaRPr lang="zh-CN" altLang="en-US" sz="2800" b="1" dirty="0">
              <a:solidFill>
                <a:srgbClr val="13110F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7651" name="Text Box 11"/>
          <p:cNvSpPr txBox="1"/>
          <p:nvPr/>
        </p:nvSpPr>
        <p:spPr>
          <a:xfrm>
            <a:off x="250825" y="2286000"/>
            <a:ext cx="8915400" cy="28917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2.20℃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时，</a:t>
            </a: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100g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水最多能溶解</a:t>
            </a: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36g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氯化钠。我们就说</a:t>
            </a: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时，氯化钠的溶解度是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；</a:t>
            </a: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50℃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时，氯化钾的溶解度是</a:t>
            </a: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42.6g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。其含义是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时，在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水中最多能溶解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en-US" altLang="zh-CN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氯化钾，这时溶液达到</a:t>
            </a:r>
            <a:r>
              <a:rPr lang="zh-CN" altLang="en-US" sz="2800" b="1" u="sng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状态。</a:t>
            </a:r>
          </a:p>
          <a:p>
            <a:endParaRPr lang="zh-CN" altLang="en-US" sz="2800" b="1" dirty="0">
              <a:solidFill>
                <a:srgbClr val="13110F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rgbClr val="13110F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7652" name="Text Box 12"/>
          <p:cNvSpPr txBox="1"/>
          <p:nvPr/>
        </p:nvSpPr>
        <p:spPr>
          <a:xfrm>
            <a:off x="250825" y="3962400"/>
            <a:ext cx="8763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3.20℃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时硝酸钾溶解度为</a:t>
            </a:r>
            <a:r>
              <a:rPr lang="en-US" altLang="zh-CN" sz="2800" b="1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31.6g</a:t>
            </a:r>
            <a:r>
              <a:rPr lang="zh-CN" altLang="en-US" sz="2800" b="1" dirty="0">
                <a:solidFill>
                  <a:srgbClr val="13110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。根据这句话信息填表。</a:t>
            </a:r>
          </a:p>
        </p:txBody>
      </p:sp>
      <p:graphicFrame>
        <p:nvGraphicFramePr>
          <p:cNvPr id="17" name="Group 31"/>
          <p:cNvGraphicFramePr/>
          <p:nvPr/>
        </p:nvGraphicFramePr>
        <p:xfrm>
          <a:off x="609600" y="4572000"/>
          <a:ext cx="8229600" cy="120830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温度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溶质质量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溶剂质量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溶液质量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/>
          <p:nvPr/>
        </p:nvSpPr>
        <p:spPr>
          <a:xfrm>
            <a:off x="1447800" y="3048000"/>
            <a:ext cx="1905000" cy="1905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74" name="Rectangle 3"/>
          <p:cNvSpPr/>
          <p:nvPr/>
        </p:nvSpPr>
        <p:spPr>
          <a:xfrm>
            <a:off x="3352800" y="3048000"/>
            <a:ext cx="1828800" cy="1905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75" name="Rectangle 4"/>
          <p:cNvSpPr/>
          <p:nvPr/>
        </p:nvSpPr>
        <p:spPr>
          <a:xfrm>
            <a:off x="5181600" y="2971800"/>
            <a:ext cx="1828800" cy="1905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76" name="Rectangle 5"/>
          <p:cNvSpPr/>
          <p:nvPr/>
        </p:nvSpPr>
        <p:spPr>
          <a:xfrm>
            <a:off x="7010400" y="2971800"/>
            <a:ext cx="1828800" cy="1905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lstStyle/>
          <a:p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77" name="Text Box 7"/>
          <p:cNvSpPr txBox="1"/>
          <p:nvPr/>
        </p:nvSpPr>
        <p:spPr>
          <a:xfrm>
            <a:off x="250825" y="990600"/>
            <a:ext cx="8686800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溶解度是表示在一定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，某固体物质在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</a:t>
            </a: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g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溶剂里达到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状态时所溶解的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。如果没指明溶剂，通常所说的溶解度是指物质在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的溶解度。</a:t>
            </a:r>
          </a:p>
        </p:txBody>
      </p:sp>
      <p:sp>
        <p:nvSpPr>
          <p:cNvPr id="28678" name="Text Box 10"/>
          <p:cNvSpPr txBox="1"/>
          <p:nvPr/>
        </p:nvSpPr>
        <p:spPr>
          <a:xfrm>
            <a:off x="250825" y="5851525"/>
            <a:ext cx="8893175" cy="952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4.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根据物质在室温（</a:t>
            </a: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20</a:t>
            </a:r>
            <a:r>
              <a:rPr lang="en-US" altLang="zh-CN" sz="24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℃</a:t>
            </a:r>
            <a:r>
              <a:rPr lang="zh-CN" altLang="en-US" sz="24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时的溶解度不同，可将物质分为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、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、             、 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四个等次。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  </a:t>
            </a:r>
            <a:endParaRPr lang="zh-CN" altLang="en-US" sz="2800" b="1" dirty="0">
              <a:solidFill>
                <a:srgbClr val="13110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79" name="Text Box 11"/>
          <p:cNvSpPr txBox="1"/>
          <p:nvPr/>
        </p:nvSpPr>
        <p:spPr>
          <a:xfrm>
            <a:off x="250825" y="2286000"/>
            <a:ext cx="8915400" cy="2892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2.20℃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时，</a:t>
            </a: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100g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水最多能溶解</a:t>
            </a: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36g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氯化钠。我们就说</a:t>
            </a: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20℃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时，氯化钠的溶解度是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；</a:t>
            </a: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50℃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时，氯化钾的溶解度是</a:t>
            </a: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42.6g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。其含义是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时，在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水中最多能溶解</a:t>
            </a:r>
            <a:endParaRPr lang="en-US" altLang="zh-CN" sz="2800" b="1">
              <a:solidFill>
                <a:srgbClr val="13110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氯化钾，这时溶液达到</a:t>
            </a:r>
            <a:r>
              <a:rPr lang="zh-CN" altLang="en-US" sz="2800" b="1" u="sng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状态。</a:t>
            </a:r>
          </a:p>
          <a:p>
            <a:endParaRPr lang="zh-CN" altLang="en-US" sz="2800" b="1" dirty="0">
              <a:solidFill>
                <a:srgbClr val="13110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rgbClr val="13110F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80" name="Text Box 12"/>
          <p:cNvSpPr txBox="1"/>
          <p:nvPr/>
        </p:nvSpPr>
        <p:spPr>
          <a:xfrm>
            <a:off x="250825" y="3962400"/>
            <a:ext cx="87630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3.20</a:t>
            </a:r>
            <a:r>
              <a:rPr lang="en-US" altLang="zh-CN" sz="24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℃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时硝酸钾溶解度为</a:t>
            </a:r>
            <a:r>
              <a:rPr lang="en-US" altLang="zh-CN" sz="2800" b="1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31.6g</a:t>
            </a:r>
            <a:r>
              <a:rPr lang="zh-CN" altLang="en-US" sz="2800" b="1" dirty="0">
                <a:solidFill>
                  <a:srgbClr val="13110F"/>
                </a:solidFill>
                <a:latin typeface="Times New Roman" panose="02020603050405020304" charset="0"/>
                <a:ea typeface="宋体" panose="02010600030101010101" pitchFamily="2" charset="-122"/>
              </a:rPr>
              <a:t>。根据这句话信息填表。</a:t>
            </a:r>
          </a:p>
        </p:txBody>
      </p:sp>
      <p:graphicFrame>
        <p:nvGraphicFramePr>
          <p:cNvPr id="178207" name="Group 31"/>
          <p:cNvGraphicFramePr>
            <a:graphicFrameLocks noGrp="1"/>
          </p:cNvGraphicFramePr>
          <p:nvPr>
            <p:ph idx="4294967295"/>
          </p:nvPr>
        </p:nvGraphicFramePr>
        <p:xfrm>
          <a:off x="914400" y="4572000"/>
          <a:ext cx="8229600" cy="120700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 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温度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溶质质量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溶剂质量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溶液质量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8208" name="Text Box 32"/>
          <p:cNvSpPr txBox="1"/>
          <p:nvPr/>
        </p:nvSpPr>
        <p:spPr>
          <a:xfrm>
            <a:off x="3910013" y="102235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温度</a:t>
            </a:r>
          </a:p>
        </p:txBody>
      </p:sp>
      <p:sp>
        <p:nvSpPr>
          <p:cNvPr id="178209" name="Text Box 33"/>
          <p:cNvSpPr txBox="1"/>
          <p:nvPr/>
        </p:nvSpPr>
        <p:spPr>
          <a:xfrm>
            <a:off x="7169150" y="965200"/>
            <a:ext cx="12192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100</a:t>
            </a:r>
          </a:p>
        </p:txBody>
      </p:sp>
      <p:sp>
        <p:nvSpPr>
          <p:cNvPr id="178210" name="Text Box 34"/>
          <p:cNvSpPr txBox="1"/>
          <p:nvPr/>
        </p:nvSpPr>
        <p:spPr>
          <a:xfrm>
            <a:off x="1403350" y="1454150"/>
            <a:ext cx="1066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饱和</a:t>
            </a:r>
          </a:p>
        </p:txBody>
      </p:sp>
      <p:sp>
        <p:nvSpPr>
          <p:cNvPr id="178211" name="Text Box 35"/>
          <p:cNvSpPr txBox="1"/>
          <p:nvPr/>
        </p:nvSpPr>
        <p:spPr>
          <a:xfrm>
            <a:off x="4776788" y="1412875"/>
            <a:ext cx="1524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质量</a:t>
            </a:r>
          </a:p>
        </p:txBody>
      </p:sp>
      <p:sp>
        <p:nvSpPr>
          <p:cNvPr id="178212" name="Text Box 36"/>
          <p:cNvSpPr txBox="1"/>
          <p:nvPr/>
        </p:nvSpPr>
        <p:spPr>
          <a:xfrm>
            <a:off x="5000625" y="1887538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水里</a:t>
            </a:r>
          </a:p>
        </p:txBody>
      </p:sp>
      <p:sp>
        <p:nvSpPr>
          <p:cNvPr id="178213" name="Text Box 37"/>
          <p:cNvSpPr txBox="1"/>
          <p:nvPr/>
        </p:nvSpPr>
        <p:spPr>
          <a:xfrm>
            <a:off x="4081463" y="2679700"/>
            <a:ext cx="1066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36g</a:t>
            </a:r>
          </a:p>
        </p:txBody>
      </p:sp>
      <p:sp>
        <p:nvSpPr>
          <p:cNvPr id="178214" name="Text Box 38"/>
          <p:cNvSpPr txBox="1"/>
          <p:nvPr/>
        </p:nvSpPr>
        <p:spPr>
          <a:xfrm>
            <a:off x="3635375" y="3141663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50℃</a:t>
            </a:r>
          </a:p>
        </p:txBody>
      </p:sp>
      <p:sp>
        <p:nvSpPr>
          <p:cNvPr id="178215" name="Text Box 39"/>
          <p:cNvSpPr txBox="1"/>
          <p:nvPr/>
        </p:nvSpPr>
        <p:spPr>
          <a:xfrm>
            <a:off x="5513388" y="3125788"/>
            <a:ext cx="12192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100</a:t>
            </a:r>
          </a:p>
        </p:txBody>
      </p:sp>
      <p:sp>
        <p:nvSpPr>
          <p:cNvPr id="178216" name="Text Box 40"/>
          <p:cNvSpPr txBox="1"/>
          <p:nvPr/>
        </p:nvSpPr>
        <p:spPr>
          <a:xfrm>
            <a:off x="323850" y="3573463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42.6g</a:t>
            </a:r>
          </a:p>
        </p:txBody>
      </p:sp>
      <p:sp>
        <p:nvSpPr>
          <p:cNvPr id="178217" name="Text Box 41"/>
          <p:cNvSpPr txBox="1"/>
          <p:nvPr/>
        </p:nvSpPr>
        <p:spPr>
          <a:xfrm>
            <a:off x="4945063" y="3573463"/>
            <a:ext cx="1066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饱和</a:t>
            </a:r>
          </a:p>
        </p:txBody>
      </p:sp>
      <p:sp>
        <p:nvSpPr>
          <p:cNvPr id="178218" name="Text Box 42"/>
          <p:cNvSpPr txBox="1"/>
          <p:nvPr/>
        </p:nvSpPr>
        <p:spPr>
          <a:xfrm>
            <a:off x="1276350" y="5181600"/>
            <a:ext cx="1295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20℃</a:t>
            </a:r>
          </a:p>
        </p:txBody>
      </p:sp>
      <p:sp>
        <p:nvSpPr>
          <p:cNvPr id="178219" name="Text Box 43"/>
          <p:cNvSpPr txBox="1"/>
          <p:nvPr/>
        </p:nvSpPr>
        <p:spPr>
          <a:xfrm>
            <a:off x="3333750" y="5181600"/>
            <a:ext cx="1295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31.6g</a:t>
            </a:r>
          </a:p>
        </p:txBody>
      </p:sp>
      <p:sp>
        <p:nvSpPr>
          <p:cNvPr id="178220" name="Text Box 44"/>
          <p:cNvSpPr txBox="1"/>
          <p:nvPr/>
        </p:nvSpPr>
        <p:spPr>
          <a:xfrm>
            <a:off x="5391150" y="5181600"/>
            <a:ext cx="12192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100g</a:t>
            </a:r>
          </a:p>
        </p:txBody>
      </p:sp>
      <p:sp>
        <p:nvSpPr>
          <p:cNvPr id="178221" name="Text Box 45"/>
          <p:cNvSpPr txBox="1"/>
          <p:nvPr/>
        </p:nvSpPr>
        <p:spPr>
          <a:xfrm>
            <a:off x="7372350" y="5181600"/>
            <a:ext cx="14478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131.6g</a:t>
            </a:r>
          </a:p>
        </p:txBody>
      </p:sp>
      <p:sp>
        <p:nvSpPr>
          <p:cNvPr id="178222" name="Text Box 46"/>
          <p:cNvSpPr txBox="1"/>
          <p:nvPr/>
        </p:nvSpPr>
        <p:spPr>
          <a:xfrm>
            <a:off x="1403350" y="6248400"/>
            <a:ext cx="12954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难溶</a:t>
            </a:r>
          </a:p>
        </p:txBody>
      </p:sp>
      <p:sp>
        <p:nvSpPr>
          <p:cNvPr id="178223" name="Text Box 47"/>
          <p:cNvSpPr txBox="1"/>
          <p:nvPr/>
        </p:nvSpPr>
        <p:spPr>
          <a:xfrm>
            <a:off x="2724150" y="6248400"/>
            <a:ext cx="12954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微溶</a:t>
            </a:r>
          </a:p>
        </p:txBody>
      </p:sp>
      <p:sp>
        <p:nvSpPr>
          <p:cNvPr id="178224" name="Text Box 48"/>
          <p:cNvSpPr txBox="1"/>
          <p:nvPr/>
        </p:nvSpPr>
        <p:spPr>
          <a:xfrm>
            <a:off x="4043363" y="6248400"/>
            <a:ext cx="12954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可溶</a:t>
            </a:r>
          </a:p>
        </p:txBody>
      </p:sp>
      <p:sp>
        <p:nvSpPr>
          <p:cNvPr id="178225" name="Text Box 49"/>
          <p:cNvSpPr txBox="1"/>
          <p:nvPr/>
        </p:nvSpPr>
        <p:spPr>
          <a:xfrm>
            <a:off x="5364163" y="6248400"/>
            <a:ext cx="129540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易溶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8" grpId="0"/>
      <p:bldP spid="178209" grpId="0"/>
      <p:bldP spid="178210" grpId="0"/>
      <p:bldP spid="178211" grpId="0"/>
      <p:bldP spid="178212" grpId="0"/>
      <p:bldP spid="178213" grpId="0"/>
      <p:bldP spid="178214" grpId="0"/>
      <p:bldP spid="178215" grpId="0"/>
      <p:bldP spid="178216" grpId="0"/>
      <p:bldP spid="178217" grpId="0"/>
      <p:bldP spid="178218" grpId="0"/>
      <p:bldP spid="178219" grpId="0"/>
      <p:bldP spid="178220" grpId="0"/>
      <p:bldP spid="178221" grpId="0"/>
      <p:bldP spid="178222" grpId="0"/>
      <p:bldP spid="178223" grpId="0"/>
      <p:bldP spid="178224" grpId="0"/>
      <p:bldP spid="178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/>
          <p:nvPr/>
        </p:nvSpPr>
        <p:spPr>
          <a:xfrm>
            <a:off x="3481705" y="3674110"/>
            <a:ext cx="1689100" cy="49149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条件 </a:t>
            </a:r>
            <a:r>
              <a:rPr lang="en-US" altLang="zh-CN" sz="26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 </a:t>
            </a:r>
            <a:endParaRPr lang="zh-CN" altLang="en-US" sz="2600" b="1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仿宋" panose="02010609060101010101" charset="-122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3467735" y="4124960"/>
            <a:ext cx="1702435" cy="49149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标准 </a:t>
            </a:r>
            <a:r>
              <a:rPr lang="en-US" altLang="zh-CN" sz="26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 </a:t>
            </a:r>
            <a:endParaRPr lang="zh-CN" altLang="en-US" sz="2600" b="1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3495040" y="4616450"/>
            <a:ext cx="1875155" cy="49149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状态 </a:t>
            </a:r>
            <a:r>
              <a:rPr lang="en-US" altLang="zh-CN" sz="26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 </a:t>
            </a:r>
            <a:endParaRPr lang="zh-CN" altLang="en-US" sz="2600" b="1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仿宋" panose="02010609060101010101" charset="-122"/>
            </a:endParaRPr>
          </a:p>
        </p:txBody>
      </p:sp>
      <p:sp>
        <p:nvSpPr>
          <p:cNvPr id="6149" name="文本框 6148"/>
          <p:cNvSpPr txBox="1"/>
          <p:nvPr/>
        </p:nvSpPr>
        <p:spPr>
          <a:xfrm>
            <a:off x="3465830" y="5107940"/>
            <a:ext cx="1705610" cy="49149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单位 </a:t>
            </a:r>
            <a:r>
              <a:rPr lang="en-US" altLang="zh-CN" sz="26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 </a:t>
            </a:r>
            <a:endParaRPr lang="zh-CN" altLang="en-US" sz="2600" b="1">
              <a:solidFill>
                <a:srgbClr val="FF33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430530" y="1342390"/>
            <a:ext cx="841375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定义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在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_________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下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某固态物质在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_________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里达到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__________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时所溶解的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_____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，叫做这种物质在这种溶剂里的溶解度。用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S</a:t>
            </a:r>
            <a:r>
              <a:rPr lang="en-US" altLang="zh-CN" sz="2800" b="1">
                <a:solidFill>
                  <a:srgbClr val="0000FF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表示。</a:t>
            </a:r>
          </a:p>
        </p:txBody>
      </p:sp>
      <p:sp>
        <p:nvSpPr>
          <p:cNvPr id="6151" name="左大括号 6150"/>
          <p:cNvSpPr/>
          <p:nvPr/>
        </p:nvSpPr>
        <p:spPr>
          <a:xfrm>
            <a:off x="3423920" y="3863975"/>
            <a:ext cx="144145" cy="1548011"/>
          </a:xfrm>
          <a:prstGeom prst="leftBrace">
            <a:avLst>
              <a:gd name="adj1" fmla="val 39896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0727" name="文本框 6152"/>
          <p:cNvSpPr txBox="1"/>
          <p:nvPr/>
        </p:nvSpPr>
        <p:spPr>
          <a:xfrm>
            <a:off x="1303338" y="203200"/>
            <a:ext cx="2660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二、溶解度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09558" y="1463675"/>
            <a:ext cx="1654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一定温度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57350" y="2119630"/>
            <a:ext cx="1709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饱和状态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08495" y="1463675"/>
            <a:ext cx="1666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100g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溶剂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70170" y="2119630"/>
            <a:ext cx="10017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质量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9955" y="4377055"/>
            <a:ext cx="2552700" cy="52197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溶解度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45400" y="4094480"/>
            <a:ext cx="1013460" cy="521970"/>
          </a:xfrm>
          <a:prstGeom prst="rect">
            <a:avLst/>
          </a:prstGeom>
          <a:gradFill rotWithShape="1">
            <a:gsLst>
              <a:gs pos="0">
                <a:srgbClr val="E30000"/>
              </a:gs>
              <a:gs pos="100000">
                <a:srgbClr val="760303"/>
              </a:gs>
            </a:gsLst>
            <a:lin ang="5400000"/>
            <a:tileRect/>
          </a:gra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FF00"/>
                </a:solidFill>
                <a:latin typeface="方正姚体" panose="02010601030101010101" charset="-122"/>
                <a:ea typeface="方正姚体" panose="02010601030101010101" charset="-122"/>
              </a:rPr>
              <a:t>易错</a:t>
            </a:r>
          </a:p>
        </p:txBody>
      </p:sp>
      <p:sp>
        <p:nvSpPr>
          <p:cNvPr id="30735" name="文本框 1"/>
          <p:cNvSpPr txBox="1"/>
          <p:nvPr/>
        </p:nvSpPr>
        <p:spPr>
          <a:xfrm>
            <a:off x="909638" y="904875"/>
            <a:ext cx="37750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一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)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固态物质的溶解度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00980" y="3674110"/>
            <a:ext cx="1707515" cy="49149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</a:rPr>
              <a:t>一定温度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71440" y="4124960"/>
            <a:ext cx="2684145" cy="49149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</a:t>
            </a:r>
            <a:r>
              <a:rPr lang="zh-CN" altLang="en-US" sz="2600" b="1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克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溶剂</a:t>
            </a:r>
            <a:r>
              <a:rPr lang="zh-CN" altLang="en-US" sz="2600" b="1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（水）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00980" y="4616450"/>
            <a:ext cx="854075" cy="49149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仿宋" panose="02010609060101010101" charset="-122"/>
              </a:rPr>
              <a:t>饱和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17820" y="5107940"/>
            <a:ext cx="415290" cy="49149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 b="1">
                <a:solidFill>
                  <a:srgbClr val="FF33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 </a:t>
            </a:r>
            <a:endParaRPr lang="zh-CN" altLang="en-US" sz="2600" b="1">
              <a:solidFill>
                <a:srgbClr val="FF33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/>
      <p:bldP spid="6147" grpId="0" bldLvl="0" animBg="1"/>
      <p:bldP spid="6148" grpId="0" bldLvl="0" animBg="1"/>
      <p:bldP spid="6149" grpId="0" bldLvl="0" animBg="1"/>
      <p:bldP spid="3" grpId="0"/>
      <p:bldP spid="4" grpId="0"/>
      <p:bldP spid="5" grpId="0"/>
      <p:bldP spid="6" grpId="0"/>
      <p:bldP spid="7" grpId="0" bldLvl="0" animBg="1"/>
      <p:bldP spid="8" grpId="0" bldLvl="0" animBg="1"/>
      <p:bldP spid="2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/>
          <p:nvPr/>
        </p:nvSpPr>
        <p:spPr>
          <a:xfrm>
            <a:off x="1303655" y="1809750"/>
            <a:ext cx="61620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99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例：</a:t>
            </a:r>
            <a:r>
              <a:rPr lang="en-US" altLang="zh-CN" sz="2800" b="1">
                <a:solidFill>
                  <a:srgbClr val="0099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KNO</a:t>
            </a:r>
            <a:r>
              <a:rPr lang="en-US" altLang="zh-CN" sz="2800" b="1" baseline="-25000">
                <a:solidFill>
                  <a:srgbClr val="0099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>
                <a:solidFill>
                  <a:srgbClr val="0099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</a:t>
            </a:r>
            <a:r>
              <a:rPr lang="en-US" altLang="zh-CN" sz="2800" b="1">
                <a:solidFill>
                  <a:srgbClr val="0099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20℃</a:t>
            </a:r>
            <a:r>
              <a:rPr lang="zh-CN" altLang="en-US" sz="2800" b="1">
                <a:solidFill>
                  <a:srgbClr val="0099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时的溶解度为</a:t>
            </a:r>
            <a:r>
              <a:rPr lang="en-US" altLang="zh-CN" sz="2800" b="1">
                <a:solidFill>
                  <a:srgbClr val="0099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31.6g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5905" y="2497455"/>
            <a:ext cx="86233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20℃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时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,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100g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水中达到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_____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状态时所溶解的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KNO</a:t>
            </a:r>
            <a:r>
              <a:rPr lang="en-US" altLang="zh-CN" sz="2800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的质量为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31.6g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2575" y="3540760"/>
            <a:ext cx="8089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20℃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时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,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在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100g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水中最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溶解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31.6gKNO</a:t>
            </a:r>
            <a:r>
              <a:rPr lang="en-US" altLang="zh-CN" sz="2800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3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2575" y="4263390"/>
            <a:ext cx="8595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20℃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时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,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完全溶解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31.6gKNO</a:t>
            </a:r>
            <a:r>
              <a:rPr lang="en-US" altLang="zh-CN" sz="2800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3</a:t>
            </a:r>
            <a:r>
              <a:rPr lang="zh-CN" altLang="en-US" sz="2800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，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最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___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需要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100g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水。</a:t>
            </a:r>
          </a:p>
        </p:txBody>
      </p:sp>
      <p:sp>
        <p:nvSpPr>
          <p:cNvPr id="31749" name="文本框 6152"/>
          <p:cNvSpPr txBox="1"/>
          <p:nvPr/>
        </p:nvSpPr>
        <p:spPr>
          <a:xfrm>
            <a:off x="1303338" y="203200"/>
            <a:ext cx="2660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二、溶解度</a:t>
            </a:r>
          </a:p>
        </p:txBody>
      </p:sp>
      <p:sp>
        <p:nvSpPr>
          <p:cNvPr id="31750" name="文本框 5"/>
          <p:cNvSpPr txBox="1"/>
          <p:nvPr/>
        </p:nvSpPr>
        <p:spPr>
          <a:xfrm>
            <a:off x="796925" y="1090930"/>
            <a:ext cx="17259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含义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12360" y="2480310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饱和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32960" y="351155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53455" y="4250055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441325" y="1095375"/>
            <a:ext cx="8107045" cy="5128895"/>
          </a:xfrm>
          <a:prstGeom prst="rect">
            <a:avLst/>
          </a:prstGeom>
          <a:noFill/>
          <a:ln w="28575" cmpd="thickThin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R="0" indent="45720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cs typeface="黑体" panose="02010609060101010101" pitchFamily="2" charset="-122"/>
              </a:rPr>
              <a:t>判断下列说法是否正确，并指明错误原因。</a:t>
            </a:r>
            <a:endParaRPr kumimoji="1" lang="zh-CN" altLang="en-US" sz="2800" b="1" kern="1200" cap="none" spc="0" normalizeH="0" baseline="0" noProof="0">
              <a:solidFill>
                <a:srgbClr val="13110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宋体" panose="02010600030101010101" pitchFamily="2" charset="-122"/>
              <a:cs typeface="+mn-ea"/>
            </a:endParaRPr>
          </a:p>
          <a:p>
            <a:pPr marR="0" indent="45720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①把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克某物质溶解在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100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克水里恰好制成饱和溶液，这种物质的溶解度就是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克。</a:t>
            </a:r>
          </a:p>
          <a:p>
            <a:pPr marR="0" indent="45720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②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克氯化钠溶解在水里制成饱和溶液，故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时氯化钠的溶解度是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克。</a:t>
            </a:r>
          </a:p>
          <a:p>
            <a:pPr marR="0" indent="45720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③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克氯化钠可溶解在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100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克水里，故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时氯化钠的溶解度是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克。</a:t>
            </a:r>
          </a:p>
          <a:p>
            <a:pPr marR="0" indent="45720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④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36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克食盐溶解在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100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克水中恰好饱和，故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时食盐的溶解度是</a:t>
            </a:r>
            <a:r>
              <a:rPr kumimoji="1" lang="en-US" altLang="zh-CN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36</a:t>
            </a:r>
            <a:r>
              <a:rPr kumimoji="1" lang="zh-CN" altLang="en-US" sz="2800" b="1" kern="1200" cap="none" spc="0" normalizeH="0" baseline="0" noProof="0">
                <a:solidFill>
                  <a:srgbClr val="13110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。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6104255" y="2298700"/>
            <a:ext cx="174434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一定温度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5721985" y="3439160"/>
            <a:ext cx="277304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标准：</a:t>
            </a:r>
            <a:r>
              <a:rPr kumimoji="1" lang="en-US" altLang="zh-CN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100g</a:t>
            </a:r>
            <a:r>
              <a:rPr kumimoji="1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溶剂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5721985" y="4474210"/>
            <a:ext cx="20574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状态：饱和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5721985" y="5591810"/>
            <a:ext cx="19018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单位：</a:t>
            </a:r>
            <a:r>
              <a:rPr kumimoji="1" lang="en-US" altLang="zh-CN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</a:rPr>
              <a:t>g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808990" y="1667510"/>
            <a:ext cx="690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400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  <a:t>×</a:t>
            </a: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808990" y="2762250"/>
            <a:ext cx="690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400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  <a:t>×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794385" y="3889375"/>
            <a:ext cx="690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400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  <a:t>×</a:t>
            </a: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814388" y="4995863"/>
            <a:ext cx="69088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400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  <a:cs typeface="+mn-ea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bldLvl="0" animBg="1"/>
      <p:bldP spid="180229" grpId="0" bldLvl="0" animBg="1"/>
      <p:bldP spid="180230" grpId="0" bldLvl="0" animBg="1"/>
      <p:bldP spid="180231" grpId="0" bldLvl="0" animBg="1"/>
      <p:bldP spid="180232" grpId="0" bldLvl="0" animBg="1"/>
      <p:bldP spid="180233" grpId="0" bldLvl="0" animBg="1"/>
      <p:bldP spid="180234" grpId="0" bldLvl="0" animBg="1"/>
      <p:bldP spid="18023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" name="表格 9220"/>
          <p:cNvGraphicFramePr/>
          <p:nvPr/>
        </p:nvGraphicFramePr>
        <p:xfrm>
          <a:off x="777875" y="2687003"/>
          <a:ext cx="7772400" cy="1036638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989330"/>
                <a:gridCol w="1974533"/>
                <a:gridCol w="2108200"/>
                <a:gridCol w="2700337"/>
              </a:tblGrid>
              <a:tr h="51816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温度</a:t>
                      </a: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溶质的质量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溶剂的质量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饱和溶液的质量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altLang="zh-CN" sz="2800" b="1">
                          <a:solidFill>
                            <a:srgbClr val="0000FF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20℃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2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9" name="文本框 9238"/>
          <p:cNvSpPr txBox="1"/>
          <p:nvPr/>
        </p:nvSpPr>
        <p:spPr>
          <a:xfrm>
            <a:off x="2163445" y="3201670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31.6g</a:t>
            </a:r>
          </a:p>
        </p:txBody>
      </p:sp>
      <p:sp>
        <p:nvSpPr>
          <p:cNvPr id="9240" name="文本框 9239"/>
          <p:cNvSpPr txBox="1"/>
          <p:nvPr/>
        </p:nvSpPr>
        <p:spPr>
          <a:xfrm>
            <a:off x="4199255" y="3201670"/>
            <a:ext cx="115252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100g</a:t>
            </a:r>
          </a:p>
        </p:txBody>
      </p:sp>
      <p:sp>
        <p:nvSpPr>
          <p:cNvPr id="9241" name="文本框 9240"/>
          <p:cNvSpPr txBox="1"/>
          <p:nvPr/>
        </p:nvSpPr>
        <p:spPr>
          <a:xfrm>
            <a:off x="6513195" y="3201670"/>
            <a:ext cx="1595438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131.6g</a:t>
            </a:r>
          </a:p>
        </p:txBody>
      </p:sp>
      <p:sp>
        <p:nvSpPr>
          <p:cNvPr id="33814" name="文本框 9241"/>
          <p:cNvSpPr txBox="1"/>
          <p:nvPr/>
        </p:nvSpPr>
        <p:spPr>
          <a:xfrm>
            <a:off x="777875" y="1285240"/>
            <a:ext cx="7586663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indent="457200" eaLnBrk="0" hangingPunct="0"/>
            <a:r>
              <a:rPr lang="en-US" altLang="zh-CN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20℃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时硝酸钾的溶解度是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31.6g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，这句话的含义是什么？将其关系代入下表：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/>
      <p:bldP spid="9240" grpId="0"/>
      <p:bldP spid="9241" grpId="0"/>
    </p:bldLst>
  </p:timing>
</p:sld>
</file>

<file path=ppt/theme/theme1.xml><?xml version="1.0" encoding="utf-8"?>
<a:theme xmlns:a="http://schemas.openxmlformats.org/drawingml/2006/main" name="Office 主题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全屏显示(4:3)</PresentationFormat>
  <Paragraphs>244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Tahoma</vt:lpstr>
      <vt:lpstr>锐字工房云字库综艺GBK</vt:lpstr>
      <vt:lpstr>华文中宋</vt:lpstr>
      <vt:lpstr>仿宋</vt:lpstr>
      <vt:lpstr>Calibri Light</vt:lpstr>
      <vt:lpstr>黑体</vt:lpstr>
      <vt:lpstr>Wingdings</vt:lpstr>
      <vt:lpstr>汉仪超粗宋简</vt:lpstr>
      <vt:lpstr>方正姚体</vt:lpstr>
      <vt:lpstr>楷体</vt:lpstr>
      <vt:lpstr>Times New Roman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1.基训P105,   “课堂练习”、“课后巩固”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zsx</dc:creator>
  <cp:lastModifiedBy>Windows 用户</cp:lastModifiedBy>
  <cp:revision>61</cp:revision>
  <dcterms:created xsi:type="dcterms:W3CDTF">2017-10-13T12:54:00Z</dcterms:created>
  <dcterms:modified xsi:type="dcterms:W3CDTF">2020-02-05T08:58:44Z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