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0" r:id="rId2"/>
  </p:sldMasterIdLst>
  <p:notesMasterIdLst>
    <p:notesMasterId r:id="rId16"/>
  </p:notesMasterIdLst>
  <p:sldIdLst>
    <p:sldId id="297" r:id="rId3"/>
    <p:sldId id="304" r:id="rId4"/>
    <p:sldId id="306" r:id="rId5"/>
    <p:sldId id="307" r:id="rId6"/>
    <p:sldId id="308" r:id="rId7"/>
    <p:sldId id="319" r:id="rId8"/>
    <p:sldId id="309" r:id="rId9"/>
    <p:sldId id="311" r:id="rId10"/>
    <p:sldId id="312" r:id="rId11"/>
    <p:sldId id="313" r:id="rId12"/>
    <p:sldId id="314" r:id="rId13"/>
    <p:sldId id="316" r:id="rId14"/>
    <p:sldId id="317" r:id="rId15"/>
  </p:sldIdLst>
  <p:sldSz cx="9144000" cy="6858000" type="screen4x3"/>
  <p:notesSz cx="7104063" cy="10234613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Calibri Light" pitchFamily="34" charset="0"/>
      <p:regular r:id="rId21"/>
      <p:italic r:id="rId22"/>
    </p:embeddedFont>
    <p:embeddedFont>
      <p:font typeface="方正姚体" pitchFamily="2" charset="-122"/>
      <p:regular r:id="rId23"/>
    </p:embeddedFont>
    <p:embeddedFont>
      <p:font typeface="仿宋" pitchFamily="49" charset="-122"/>
      <p:regular r:id="rId24"/>
    </p:embeddedFont>
    <p:embeddedFont>
      <p:font typeface="锐字工房云字库综艺GBK" charset="-122"/>
      <p:regular r:id="rId25"/>
    </p:embeddedFont>
    <p:embeddedFont>
      <p:font typeface="楷体" pitchFamily="49" charset="-122"/>
      <p:regular r:id="rId26"/>
    </p:embeddedFont>
    <p:embeddedFont>
      <p:font typeface="汉仪超粗宋简" charset="-122"/>
      <p:regular r:id="rId27"/>
    </p:embeddedFont>
    <p:embeddedFont>
      <p:font typeface="华文中宋" pitchFamily="2" charset="-122"/>
      <p:regular r:id="rId28"/>
    </p:embeddedFont>
  </p:embeddedFont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F43308"/>
    <a:srgbClr val="9999FF"/>
    <a:srgbClr val="0B5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1554" y="-108"/>
      </p:cViewPr>
      <p:guideLst>
        <p:guide orient="horz" pos="2151"/>
        <p:guide pos="27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Calibri" panose="020F0502020204030204" charset="0"/>
                <a:ea typeface="宋体" panose="02010600030101010101" pitchFamily="2" charset="-122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2355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557" name="备注占位符 4"/>
          <p:cNvSpPr>
            <a:spLocks noGrp="1"/>
          </p:cNvSpPr>
          <p:nvPr>
            <p:ph type="body" sz="quarter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Calibri" panose="020F050202020403020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29044559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-1912" y="-14615"/>
            <a:ext cx="9147810" cy="34029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4400" strike="noStrike" noProof="1">
              <a:latin typeface="锐字工房云字库综艺GBK" panose="02010604000000000000" charset="-122"/>
              <a:ea typeface="锐字工房云字库综艺GBK" panose="02010604000000000000" charset="-122"/>
              <a:sym typeface="+mn-ea"/>
            </a:endParaRPr>
          </a:p>
          <a:p>
            <a:pPr algn="ctr" fontAlgn="auto"/>
            <a:endParaRPr lang="zh-CN" altLang="en-US" sz="4400" strike="noStrike" noProof="1">
              <a:latin typeface="锐字工房云字库综艺GBK" panose="02010604000000000000" charset="-122"/>
              <a:ea typeface="锐字工房云字库综艺GBK" panose="02010604000000000000" charset="-122"/>
              <a:sym typeface="+mn-ea"/>
            </a:endParaRPr>
          </a:p>
          <a:p>
            <a:pPr algn="ctr" fontAlgn="auto"/>
            <a:r>
              <a:rPr lang="zh-CN" altLang="en-US" sz="4400" strike="noStrike" noProof="1">
                <a:latin typeface="锐字工房云字库综艺GBK" panose="02010604000000000000" charset="-122"/>
                <a:ea typeface="锐字工房云字库综艺GBK" panose="02010604000000000000" charset="-122"/>
                <a:sym typeface="+mn-ea"/>
              </a:rPr>
              <a:t>          </a:t>
            </a:r>
            <a:endParaRPr lang="zh-CN" altLang="en-US" sz="4400" strike="noStrike" noProof="1">
              <a:ln>
                <a:solidFill>
                  <a:schemeClr val="tx1"/>
                </a:solidFill>
              </a:ln>
              <a:latin typeface="锐字工房云字库综艺GBK" panose="02010604000000000000" charset="-122"/>
              <a:ea typeface="锐字工房云字库综艺GBK" panose="02010604000000000000" charset="-122"/>
              <a:sym typeface="+mn-ea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-1587" y="6402388"/>
            <a:ext cx="9147175" cy="4587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  <p:pic>
        <p:nvPicPr>
          <p:cNvPr id="5" name="图片 4" descr="学科网_副本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9160" y="132715"/>
            <a:ext cx="1676400" cy="676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grpFill/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grpFill/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分 析 讨 论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grpFill/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path path="circle">
                <a:fillToRect l="100000" t="100000"/>
              </a:path>
              <a:tileRect r="-100000" b="-100000"/>
            </a:gradFill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lin ang="10800000" scaled="0"/>
            </a:gradFill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交 流 讨 论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lin ang="5400000" scaled="0"/>
            </a:gradFill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grpFill/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grpFill/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拓 展 提 升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grpFill/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grpFill/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grpFill/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总 结 提 高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grpFill/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grpFill/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grpFill/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实 验 探 究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grpFill/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path path="circle">
                <a:fillToRect l="100000" t="100000"/>
              </a:path>
              <a:tileRect r="-100000" b="-100000"/>
            </a:gradFill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lin ang="10800000" scaled="0"/>
            </a:gradFill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观察与思考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lin ang="5400000" scaled="0"/>
            </a:gradFill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solidFill>
              <a:srgbClr val="FF0000"/>
            </a:solidFill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solidFill>
              <a:srgbClr val="FF0000"/>
            </a:solidFill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易 错 提 醒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solidFill>
              <a:srgbClr val="FF0000"/>
            </a:solidFill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path path="circle">
                <a:fillToRect l="100000" t="100000"/>
              </a:path>
              <a:tileRect r="-100000" b="-100000"/>
            </a:gradFill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10800000" scaled="0"/>
            </a:gradFill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课 堂 小 结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blipFill rotWithShape="1">
              <a:blip r:embed="rId2"/>
              <a:stretch>
                <a:fillRect/>
              </a:stretch>
            </a:blipFill>
            <a:ln w="25400" cmpd="sng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当 堂 检 测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blipFill rotWithShape="1">
              <a:blip r:embed="rId2"/>
              <a:tile tx="-38100" ty="0" sx="100000" sy="100000" flip="none" algn="tl"/>
            </a:blipFill>
            <a:ln>
              <a:solidFill>
                <a:srgbClr val="FFFF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 cmpd="sng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布 置 作 业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5"/>
          <p:cNvGrpSpPr/>
          <p:nvPr userDrawn="1"/>
        </p:nvGrpSpPr>
        <p:grpSpPr>
          <a:xfrm>
            <a:off x="325438" y="193675"/>
            <a:ext cx="7681912" cy="665163"/>
            <a:chOff x="512" y="302"/>
            <a:chExt cx="12099" cy="1050"/>
          </a:xfrm>
        </p:grpSpPr>
        <p:grpSp>
          <p:nvGrpSpPr>
            <p:cNvPr id="3075" name="组合 5"/>
            <p:cNvGrpSpPr/>
            <p:nvPr userDrawn="1"/>
          </p:nvGrpSpPr>
          <p:grpSpPr>
            <a:xfrm>
              <a:off x="512" y="302"/>
              <a:ext cx="6573" cy="1048"/>
              <a:chOff x="513" y="305"/>
              <a:chExt cx="6573" cy="1050"/>
            </a:xfrm>
          </p:grpSpPr>
          <p:sp>
            <p:nvSpPr>
              <p:cNvPr id="14" name="立方体 13"/>
              <p:cNvSpPr/>
              <p:nvPr/>
            </p:nvSpPr>
            <p:spPr>
              <a:xfrm>
                <a:off x="513" y="305"/>
                <a:ext cx="988" cy="1050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FFFF00">
                    <a:alpha val="75000"/>
                  </a:srgbClr>
                </a:solidFill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23570" name="文本框 15"/>
              <p:cNvSpPr/>
              <p:nvPr/>
            </p:nvSpPr>
            <p:spPr>
              <a:xfrm>
                <a:off x="1699" y="372"/>
                <a:ext cx="5387" cy="908"/>
              </a:xfrm>
              <a:prstGeom prst="flowChartAlternateProcess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>
                <a:solidFill>
                  <a:srgbClr val="FFFF00">
                    <a:alpha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anchor="t">
                <a:spAutoFit/>
              </a:bodyPr>
              <a:lstStyle/>
              <a:p>
                <a:pPr fontAlgn="auto"/>
                <a:endParaRPr lang="zh-CN" altLang="en-US" sz="4000" strike="noStrike" noProof="1">
                  <a:solidFill>
                    <a:schemeClr val="bg1"/>
                  </a:solidFill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</p:grpSp>
        <p:cxnSp>
          <p:nvCxnSpPr>
            <p:cNvPr id="12" name="直接连接符 11"/>
            <p:cNvCxnSpPr/>
            <p:nvPr userDrawn="1"/>
          </p:nvCxnSpPr>
          <p:spPr>
            <a:xfrm>
              <a:off x="1481" y="1315"/>
              <a:ext cx="11130" cy="0"/>
            </a:xfrm>
            <a:prstGeom prst="line">
              <a:avLst/>
            </a:prstGeom>
            <a:ln w="47625" cmpd="sng">
              <a:solidFill>
                <a:schemeClr val="accent6">
                  <a:lumMod val="20000"/>
                  <a:lumOff val="80000"/>
                </a:schemeClr>
              </a:solidFill>
              <a:prstDash val="solid"/>
              <a:bevel/>
              <a:headEnd type="none"/>
              <a:tailEnd type="none"/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-9525" y="1844675"/>
            <a:ext cx="9148445" cy="27997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auto"/>
            <a:endParaRPr lang="en-US" altLang="zh-CN" sz="4400" strike="noStrike" noProof="1">
              <a:latin typeface="汉仪超粗宋简" panose="02010600000101010101" charset="-122"/>
              <a:ea typeface="汉仪超粗宋简" panose="02010600000101010101" charset="-122"/>
            </a:endParaRPr>
          </a:p>
          <a:p>
            <a:pPr fontAlgn="auto"/>
            <a:r>
              <a:rPr lang="en-US" altLang="zh-CN" sz="8800" strike="noStrike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汉仪超粗宋简" panose="02010600000101010101" charset="-122"/>
                <a:ea typeface="汉仪超粗宋简" panose="02010600000101010101" charset="-122"/>
                <a:cs typeface="+mn-cs"/>
              </a:rPr>
              <a:t> Thank You</a:t>
            </a:r>
            <a:endParaRPr lang="en-US" altLang="zh-CN" sz="8800" strike="noStrike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汉仪超粗宋简" panose="02010600000101010101" charset="-122"/>
              <a:ea typeface="汉仪超粗宋简" panose="02010600000101010101" charset="-122"/>
            </a:endParaRPr>
          </a:p>
          <a:p>
            <a:pPr fontAlgn="auto"/>
            <a:endParaRPr lang="en-US" altLang="zh-CN" sz="4400" strike="noStrike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汉仪超粗宋简" panose="02010600000101010101" charset="-122"/>
              <a:ea typeface="汉仪超粗宋简" panose="02010600000101010101" charset="-122"/>
            </a:endParaRPr>
          </a:p>
        </p:txBody>
      </p:sp>
      <p:pic>
        <p:nvPicPr>
          <p:cNvPr id="22531" name="图片 10" descr="CgpQU1jZwaKAb6VMAAAwhnvR7bg494886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588" y="20638"/>
            <a:ext cx="1527175" cy="1528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图片 11" descr="5955929_122501635108_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72288" y="2432050"/>
            <a:ext cx="1471612" cy="1470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-1940" y="-14641"/>
            <a:ext cx="9147810" cy="3403001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4400" strike="noStrike" noProof="1">
              <a:latin typeface="锐字工房云字库综艺GBK" panose="02010604000000000000" charset="-122"/>
              <a:ea typeface="锐字工房云字库综艺GBK" panose="02010604000000000000" charset="-122"/>
              <a:sym typeface="+mn-ea"/>
            </a:endParaRPr>
          </a:p>
          <a:p>
            <a:pPr algn="ctr" fontAlgn="auto"/>
            <a:endParaRPr lang="zh-CN" altLang="en-US" sz="4400" strike="noStrike" noProof="1">
              <a:latin typeface="锐字工房云字库综艺GBK" panose="02010604000000000000" charset="-122"/>
              <a:ea typeface="锐字工房云字库综艺GBK" panose="02010604000000000000" charset="-122"/>
              <a:sym typeface="+mn-ea"/>
            </a:endParaRPr>
          </a:p>
          <a:p>
            <a:pPr algn="ctr" fontAlgn="auto"/>
            <a:r>
              <a:rPr lang="zh-CN" altLang="en-US" sz="4400" strike="noStrike" noProof="1">
                <a:latin typeface="锐字工房云字库综艺GBK" panose="02010604000000000000" charset="-122"/>
                <a:ea typeface="锐字工房云字库综艺GBK" panose="02010604000000000000" charset="-122"/>
                <a:sym typeface="+mn-ea"/>
              </a:rPr>
              <a:t>          </a:t>
            </a:r>
            <a:endParaRPr lang="zh-CN" altLang="en-US" sz="4400" strike="noStrike" noProof="1">
              <a:ln>
                <a:solidFill>
                  <a:schemeClr val="tx1"/>
                </a:solidFill>
              </a:ln>
              <a:latin typeface="锐字工房云字库综艺GBK" panose="02010604000000000000" charset="-122"/>
              <a:ea typeface="锐字工房云字库综艺GBK" panose="02010604000000000000" charset="-122"/>
              <a:sym typeface="+mn-ea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-1587" y="6402388"/>
            <a:ext cx="9147175" cy="458788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2052" name="图片 10" descr="CgpQU1jZwaKAb6VMAAAwhnvR7bg494886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213" y="130175"/>
            <a:ext cx="1514475" cy="1512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3" name="文本框 4"/>
          <p:cNvSpPr txBox="1"/>
          <p:nvPr userDrawn="1"/>
        </p:nvSpPr>
        <p:spPr>
          <a:xfrm>
            <a:off x="2597150" y="3448050"/>
            <a:ext cx="6242050" cy="11985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ctr"/>
            <a:r>
              <a:rPr lang="zh-CN" altLang="en-US" sz="36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课题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charset="-122"/>
              </a:rPr>
              <a:t>2</a:t>
            </a:r>
            <a:r>
              <a:rPr lang="zh-CN" altLang="en-US" sz="36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  溶解度</a:t>
            </a:r>
          </a:p>
          <a:p>
            <a:pPr lvl="0" indent="0" algn="ctr"/>
            <a:endParaRPr lang="zh-CN" altLang="en-US" sz="12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lvl="0" indent="0" algn="ctr"/>
            <a:r>
              <a:rPr lang="zh-CN" altLang="en-US" sz="2400" b="1">
                <a:solidFill>
                  <a:srgbClr val="0000FF"/>
                </a:solidFill>
                <a:latin typeface="华文中宋" panose="02010600040101010101" charset="-122"/>
                <a:ea typeface="华文中宋" panose="02010600040101010101" charset="-122"/>
              </a:rPr>
              <a:t>第</a:t>
            </a:r>
            <a:r>
              <a:rPr lang="en-US" altLang="zh-CN" sz="2400" b="1">
                <a:solidFill>
                  <a:srgbClr val="0000FF"/>
                </a:solidFill>
                <a:latin typeface="华文中宋" panose="02010600040101010101" charset="-122"/>
                <a:ea typeface="华文中宋" panose="02010600040101010101" charset="-122"/>
              </a:rPr>
              <a:t>1</a:t>
            </a:r>
            <a:r>
              <a:rPr lang="zh-CN" altLang="en-US" sz="2400" b="1">
                <a:solidFill>
                  <a:srgbClr val="0000FF"/>
                </a:solidFill>
                <a:latin typeface="华文中宋" panose="02010600040101010101" charset="-122"/>
                <a:ea typeface="华文中宋" panose="02010600040101010101" charset="-122"/>
              </a:rPr>
              <a:t>课时   饱和溶液和不饱和溶液</a:t>
            </a: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3403600" y="2287892"/>
            <a:ext cx="4605641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zh-CN" altLang="en-US" sz="4400" strike="noStrike" noProof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latin typeface="锐字工房云字库综艺GBK" panose="02010604000000000000" charset="-122"/>
                <a:ea typeface="锐字工房云字库综艺GBK" panose="02010604000000000000" charset="-122"/>
                <a:cs typeface="+mn-cs"/>
                <a:sym typeface="+mn-ea"/>
              </a:rPr>
              <a:t>第九单元  溶 液</a:t>
            </a:r>
          </a:p>
        </p:txBody>
      </p:sp>
      <p:sp>
        <p:nvSpPr>
          <p:cNvPr id="2055" name="文本框 4"/>
          <p:cNvSpPr txBox="1"/>
          <p:nvPr userDrawn="1"/>
        </p:nvSpPr>
        <p:spPr>
          <a:xfrm>
            <a:off x="4776788" y="6048375"/>
            <a:ext cx="2982912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林州市阜民中学化学备课组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5"/>
          <p:cNvGrpSpPr/>
          <p:nvPr userDrawn="1"/>
        </p:nvGrpSpPr>
        <p:grpSpPr>
          <a:xfrm>
            <a:off x="325438" y="193675"/>
            <a:ext cx="7681912" cy="665163"/>
            <a:chOff x="512" y="303"/>
            <a:chExt cx="12099" cy="1047"/>
          </a:xfrm>
        </p:grpSpPr>
        <p:grpSp>
          <p:nvGrpSpPr>
            <p:cNvPr id="3075" name="组合 5"/>
            <p:cNvGrpSpPr/>
            <p:nvPr userDrawn="1"/>
          </p:nvGrpSpPr>
          <p:grpSpPr>
            <a:xfrm>
              <a:off x="512" y="303"/>
              <a:ext cx="5494" cy="1047"/>
              <a:chOff x="513" y="305"/>
              <a:chExt cx="5494" cy="1050"/>
            </a:xfrm>
          </p:grpSpPr>
          <p:sp>
            <p:nvSpPr>
              <p:cNvPr id="14" name="立方体 13"/>
              <p:cNvSpPr/>
              <p:nvPr/>
            </p:nvSpPr>
            <p:spPr>
              <a:xfrm>
                <a:off x="513" y="305"/>
                <a:ext cx="988" cy="1050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FFFF00">
                    <a:alpha val="75000"/>
                  </a:srgbClr>
                </a:solidFill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3600" b="1" strike="noStrike" noProof="1"/>
              </a:p>
            </p:txBody>
          </p:sp>
          <p:sp>
            <p:nvSpPr>
              <p:cNvPr id="23570" name="文本框 15"/>
              <p:cNvSpPr/>
              <p:nvPr/>
            </p:nvSpPr>
            <p:spPr>
              <a:xfrm>
                <a:off x="1693" y="365"/>
                <a:ext cx="4314" cy="909"/>
              </a:xfrm>
              <a:prstGeom prst="flowChartAlternateProcess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>
                <a:solidFill>
                  <a:srgbClr val="FFFF00">
                    <a:alpha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anchor="ctr" anchorCtr="0">
                <a:spAutoFit/>
              </a:bodyPr>
              <a:lstStyle/>
              <a:p>
                <a:pPr algn="ctr" fontAlgn="auto"/>
                <a:r>
                  <a:rPr lang="zh-CN" altLang="en-US" sz="3600" b="1" strike="noStrike" noProof="1">
                    <a:solidFill>
                      <a:srgbClr val="FFFF00"/>
                    </a:solidFill>
                    <a:latin typeface="华文中宋" panose="02010600040101010101" charset="-122"/>
                    <a:ea typeface="华文中宋" panose="02010600040101010101" charset="-122"/>
                    <a:cs typeface="+mn-cs"/>
                  </a:rPr>
                  <a:t>学 习 目 标</a:t>
                </a:r>
                <a:endParaRPr lang="zh-CN" altLang="en-US" sz="3600" b="1" strike="noStrike" noProof="1">
                  <a:solidFill>
                    <a:srgbClr val="FFFF00"/>
                  </a:solidFill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</p:grpSp>
        <p:cxnSp>
          <p:nvCxnSpPr>
            <p:cNvPr id="12" name="直接连接符 11"/>
            <p:cNvCxnSpPr/>
            <p:nvPr userDrawn="1"/>
          </p:nvCxnSpPr>
          <p:spPr>
            <a:xfrm>
              <a:off x="1481" y="1188"/>
              <a:ext cx="11130" cy="0"/>
            </a:xfrm>
            <a:prstGeom prst="line">
              <a:avLst/>
            </a:prstGeom>
            <a:ln w="47625" cmpd="sng">
              <a:solidFill>
                <a:schemeClr val="accent6">
                  <a:lumMod val="20000"/>
                  <a:lumOff val="80000"/>
                </a:schemeClr>
              </a:solidFill>
              <a:prstDash val="solid"/>
              <a:bevel/>
              <a:headEnd type="none"/>
              <a:tailEnd type="none"/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339090" y="1398270"/>
            <a:ext cx="2796540" cy="657860"/>
          </a:xfrm>
        </p:spPr>
        <p:txBody>
          <a:bodyPr/>
          <a:lstStyle>
            <a:lvl1pPr>
              <a:defRPr sz="3200" b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5"/>
          <p:cNvGrpSpPr/>
          <p:nvPr userDrawn="1"/>
        </p:nvGrpSpPr>
        <p:grpSpPr>
          <a:xfrm>
            <a:off x="325438" y="193675"/>
            <a:ext cx="7681912" cy="665163"/>
            <a:chOff x="512" y="302"/>
            <a:chExt cx="12099" cy="1049"/>
          </a:xfrm>
        </p:grpSpPr>
        <p:grpSp>
          <p:nvGrpSpPr>
            <p:cNvPr id="4099" name="组合 5"/>
            <p:cNvGrpSpPr/>
            <p:nvPr userDrawn="1"/>
          </p:nvGrpSpPr>
          <p:grpSpPr>
            <a:xfrm>
              <a:off x="512" y="302"/>
              <a:ext cx="4405" cy="1048"/>
              <a:chOff x="513" y="305"/>
              <a:chExt cx="4405" cy="1050"/>
            </a:xfrm>
          </p:grpSpPr>
          <p:sp>
            <p:nvSpPr>
              <p:cNvPr id="14" name="立方体 13"/>
              <p:cNvSpPr/>
              <p:nvPr/>
            </p:nvSpPr>
            <p:spPr>
              <a:xfrm>
                <a:off x="513" y="305"/>
                <a:ext cx="988" cy="1050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FFFF00">
                    <a:alpha val="75000"/>
                  </a:srgbClr>
                </a:solidFill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23570" name="文本框 15"/>
              <p:cNvSpPr/>
              <p:nvPr/>
            </p:nvSpPr>
            <p:spPr>
              <a:xfrm>
                <a:off x="1693" y="315"/>
                <a:ext cx="3225" cy="909"/>
              </a:xfrm>
              <a:prstGeom prst="flowChartAlternateProcess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 cap="flat" cmpd="sng">
                <a:solidFill>
                  <a:srgbClr val="FFFF00">
                    <a:alpha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anchor="ctr" anchorCtr="0">
                <a:spAutoFit/>
              </a:bodyPr>
              <a:lstStyle/>
              <a:p>
                <a:pPr algn="ctr" fontAlgn="auto"/>
                <a:r>
                  <a:rPr lang="zh-CN" altLang="en-US" sz="3200" strike="noStrike" noProof="1">
                    <a:solidFill>
                      <a:schemeClr val="bg1"/>
                    </a:solidFill>
                    <a:latin typeface="华文中宋" panose="02010600040101010101" charset="-122"/>
                    <a:ea typeface="华文中宋" panose="02010600040101010101" charset="-122"/>
                    <a:cs typeface="+mn-cs"/>
                  </a:rPr>
                  <a:t>自主学习</a:t>
                </a:r>
                <a:endParaRPr lang="zh-CN" altLang="en-US" sz="3200" strike="noStrike" noProof="1">
                  <a:solidFill>
                    <a:schemeClr val="bg1"/>
                  </a:solidFill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</p:grpSp>
        <p:cxnSp>
          <p:nvCxnSpPr>
            <p:cNvPr id="12" name="直接连接符 11"/>
            <p:cNvCxnSpPr/>
            <p:nvPr userDrawn="1"/>
          </p:nvCxnSpPr>
          <p:spPr>
            <a:xfrm>
              <a:off x="1481" y="752"/>
              <a:ext cx="11130" cy="0"/>
            </a:xfrm>
            <a:prstGeom prst="line">
              <a:avLst/>
            </a:prstGeom>
            <a:ln w="47625" cmpd="sng">
              <a:solidFill>
                <a:schemeClr val="accent6">
                  <a:lumMod val="20000"/>
                  <a:lumOff val="80000"/>
                </a:schemeClr>
              </a:solidFill>
              <a:prstDash val="solid"/>
              <a:bevel/>
              <a:headEnd type="none"/>
              <a:tailEnd type="none"/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5755" y="1215390"/>
            <a:ext cx="2796540" cy="657860"/>
          </a:xfrm>
        </p:spPr>
        <p:txBody>
          <a:bodyPr/>
          <a:lstStyle>
            <a:lvl1pPr>
              <a:defRPr sz="3200" b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path path="circle">
                <a:fillToRect l="100000" t="100000"/>
              </a:path>
              <a:tileRect r="-100000" b="-100000"/>
            </a:gradFill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10800000" scaled="0"/>
            </a:gradFill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自 学 指 导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5400000" scaled="0"/>
            </a:gradFill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325755" y="1215390"/>
            <a:ext cx="2796540" cy="657860"/>
          </a:xfrm>
        </p:spPr>
        <p:txBody>
          <a:bodyPr/>
          <a:lstStyle>
            <a:lvl1pPr>
              <a:defRPr sz="3200" b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path path="circle">
                <a:fillToRect l="100000" t="100000"/>
              </a:path>
              <a:tileRect r="-100000" b="-100000"/>
            </a:gradFill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lin ang="10800000" scaled="0"/>
            </a:gradFill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新 课 导 入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lin ang="5400000" scaled="0"/>
            </a:gradFill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path path="circle">
                <a:fillToRect l="100000" t="100000"/>
              </a:path>
              <a:tileRect r="-100000" b="-100000"/>
            </a:gradFill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lin ang="10800000" scaled="0"/>
            </a:gradFill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实 验 探 究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lin ang="5400000" scaled="0"/>
            </a:gradFill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5"/>
          <p:cNvGrpSpPr/>
          <p:nvPr userDrawn="1"/>
        </p:nvGrpSpPr>
        <p:grpSpPr>
          <a:xfrm>
            <a:off x="325438" y="184150"/>
            <a:ext cx="7681912" cy="673100"/>
            <a:chOff x="512" y="289"/>
            <a:chExt cx="12099" cy="1062"/>
          </a:xfrm>
        </p:grpSpPr>
        <p:grpSp>
          <p:nvGrpSpPr>
            <p:cNvPr id="8195" name="组合 5"/>
            <p:cNvGrpSpPr/>
            <p:nvPr userDrawn="1"/>
          </p:nvGrpSpPr>
          <p:grpSpPr>
            <a:xfrm>
              <a:off x="512" y="289"/>
              <a:ext cx="6725" cy="1062"/>
              <a:chOff x="513" y="291"/>
              <a:chExt cx="6725" cy="1064"/>
            </a:xfrm>
          </p:grpSpPr>
          <p:sp>
            <p:nvSpPr>
              <p:cNvPr id="14" name="立方体 13"/>
              <p:cNvSpPr/>
              <p:nvPr/>
            </p:nvSpPr>
            <p:spPr>
              <a:xfrm>
                <a:off x="513" y="305"/>
                <a:ext cx="988" cy="1050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FFFF00">
                    <a:alpha val="75000"/>
                  </a:srgbClr>
                </a:solidFill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2800" strike="noStrike" noProof="1"/>
              </a:p>
            </p:txBody>
          </p:sp>
          <p:sp>
            <p:nvSpPr>
              <p:cNvPr id="23570" name="文本框 15"/>
              <p:cNvSpPr/>
              <p:nvPr/>
            </p:nvSpPr>
            <p:spPr>
              <a:xfrm>
                <a:off x="1673" y="291"/>
                <a:ext cx="5565" cy="914"/>
              </a:xfrm>
              <a:prstGeom prst="flowChartAlternateProcess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>
                <a:solidFill>
                  <a:srgbClr val="FFFF00">
                    <a:alpha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anchor="t">
                <a:spAutoFit/>
              </a:bodyPr>
              <a:lstStyle/>
              <a:p>
                <a:pPr fontAlgn="auto"/>
                <a:endParaRPr lang="zh-CN" altLang="en-US" sz="2800" strike="noStrike" noProof="1">
                  <a:solidFill>
                    <a:schemeClr val="bg1"/>
                  </a:solidFill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</p:grpSp>
        <p:cxnSp>
          <p:nvCxnSpPr>
            <p:cNvPr id="12" name="直接连接符 11"/>
            <p:cNvCxnSpPr/>
            <p:nvPr userDrawn="1"/>
          </p:nvCxnSpPr>
          <p:spPr>
            <a:xfrm>
              <a:off x="1481" y="1200"/>
              <a:ext cx="11130" cy="0"/>
            </a:xfrm>
            <a:prstGeom prst="line">
              <a:avLst/>
            </a:prstGeom>
            <a:ln w="47625" cmpd="sng">
              <a:solidFill>
                <a:schemeClr val="accent6">
                  <a:lumMod val="20000"/>
                  <a:lumOff val="80000"/>
                </a:schemeClr>
              </a:solidFill>
              <a:prstDash val="solid"/>
              <a:bevel/>
              <a:headEnd type="none"/>
              <a:tailEnd type="none"/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path path="circle">
                <a:fillToRect l="100000" t="100000"/>
              </a:path>
              <a:tileRect r="-100000" b="-100000"/>
            </a:gradFill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lin ang="10800000" scaled="0"/>
            </a:gradFill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观察与思考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lin ang="5400000" scaled="0"/>
            </a:gradFill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325755" y="1215390"/>
            <a:ext cx="2796540" cy="657860"/>
          </a:xfrm>
        </p:spPr>
        <p:txBody>
          <a:bodyPr/>
          <a:lstStyle>
            <a:lvl1pPr>
              <a:defRPr sz="3200" b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5"/>
          <p:cNvGrpSpPr/>
          <p:nvPr userDrawn="1"/>
        </p:nvGrpSpPr>
        <p:grpSpPr>
          <a:xfrm>
            <a:off x="325438" y="193675"/>
            <a:ext cx="7681912" cy="690563"/>
            <a:chOff x="512" y="302"/>
            <a:chExt cx="12099" cy="1088"/>
          </a:xfrm>
        </p:grpSpPr>
        <p:grpSp>
          <p:nvGrpSpPr>
            <p:cNvPr id="4099" name="组合 5"/>
            <p:cNvGrpSpPr/>
            <p:nvPr userDrawn="1"/>
          </p:nvGrpSpPr>
          <p:grpSpPr>
            <a:xfrm>
              <a:off x="512" y="302"/>
              <a:ext cx="7536" cy="1048"/>
              <a:chOff x="513" y="305"/>
              <a:chExt cx="7536" cy="1050"/>
            </a:xfrm>
          </p:grpSpPr>
          <p:sp>
            <p:nvSpPr>
              <p:cNvPr id="14" name="立方体 13"/>
              <p:cNvSpPr/>
              <p:nvPr/>
            </p:nvSpPr>
            <p:spPr>
              <a:xfrm>
                <a:off x="513" y="305"/>
                <a:ext cx="988" cy="1050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FFFF00">
                    <a:alpha val="75000"/>
                  </a:srgbClr>
                </a:solidFill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23570" name="文本框 15"/>
              <p:cNvSpPr/>
              <p:nvPr/>
            </p:nvSpPr>
            <p:spPr>
              <a:xfrm>
                <a:off x="1699" y="391"/>
                <a:ext cx="6350" cy="908"/>
              </a:xfrm>
              <a:prstGeom prst="flowChartAlternateProcess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>
                <a:solidFill>
                  <a:srgbClr val="FFFF00">
                    <a:alpha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anchor="t">
                <a:spAutoFit/>
              </a:bodyPr>
              <a:lstStyle/>
              <a:p>
                <a:pPr fontAlgn="auto"/>
                <a:endParaRPr lang="zh-CN" altLang="en-US" sz="4000" strike="noStrike" noProof="1">
                  <a:solidFill>
                    <a:schemeClr val="bg1"/>
                  </a:solidFill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</p:grpSp>
        <p:cxnSp>
          <p:nvCxnSpPr>
            <p:cNvPr id="12" name="直接连接符 11"/>
            <p:cNvCxnSpPr/>
            <p:nvPr userDrawn="1"/>
          </p:nvCxnSpPr>
          <p:spPr>
            <a:xfrm>
              <a:off x="1481" y="1353"/>
              <a:ext cx="11130" cy="0"/>
            </a:xfrm>
            <a:prstGeom prst="line">
              <a:avLst/>
            </a:prstGeom>
            <a:ln w="47625" cmpd="sng">
              <a:solidFill>
                <a:schemeClr val="accent6">
                  <a:lumMod val="20000"/>
                  <a:lumOff val="80000"/>
                </a:schemeClr>
              </a:solidFill>
              <a:prstDash val="solid"/>
              <a:bevel/>
              <a:headEnd type="none"/>
              <a:tailEnd type="none"/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path path="circle">
                <a:fillToRect l="100000" t="100000"/>
              </a:path>
              <a:tileRect r="-100000" b="-100000"/>
            </a:gradFill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lin ang="10800000" scaled="0"/>
            </a:gradFill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交 流 讨 论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lin ang="5400000" scaled="0"/>
            </a:gradFill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325755" y="1215390"/>
            <a:ext cx="2796540" cy="657860"/>
          </a:xfrm>
        </p:spPr>
        <p:txBody>
          <a:bodyPr/>
          <a:lstStyle>
            <a:lvl1pPr>
              <a:defRPr sz="3200" b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path path="circle">
                <a:fillToRect l="100000" t="100000"/>
              </a:path>
              <a:tileRect r="-100000" b="-100000"/>
            </a:gradFill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10800000" scaled="0"/>
            </a:gradFill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即 学 即 练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5400000" scaled="0"/>
            </a:gradFill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325755" y="1215390"/>
            <a:ext cx="2796540" cy="657860"/>
          </a:xfrm>
        </p:spPr>
        <p:txBody>
          <a:bodyPr/>
          <a:lstStyle>
            <a:lvl1pPr>
              <a:defRPr sz="3200" b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path path="circle">
                <a:fillToRect l="100000" t="100000"/>
              </a:path>
              <a:tileRect r="-100000" b="-100000"/>
            </a:gradFill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10800000" scaled="0"/>
            </a:gradFill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课 堂 小 结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5755" y="1215390"/>
            <a:ext cx="2796540" cy="657860"/>
          </a:xfrm>
        </p:spPr>
        <p:txBody>
          <a:bodyPr/>
          <a:lstStyle>
            <a:lvl1pPr>
              <a:defRPr sz="3200" b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path path="circle">
                <a:fillToRect l="100000" t="100000"/>
              </a:path>
              <a:tileRect r="-100000" b="-100000"/>
            </a:gradFill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10800000" scaled="0"/>
            </a:gradFill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solidFill>
                    <a:srgbClr val="FFFF00"/>
                  </a:solidFill>
                  <a:latin typeface="方正姚体" panose="02010601030101010101" charset="-122"/>
                  <a:ea typeface="方正姚体" panose="02010601030101010101" charset="-122"/>
                </a:rPr>
                <a:t>易 错 提 醒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5755" y="1215390"/>
            <a:ext cx="2796540" cy="657860"/>
          </a:xfrm>
        </p:spPr>
        <p:txBody>
          <a:bodyPr/>
          <a:lstStyle>
            <a:lvl1pPr>
              <a:defRPr sz="3200" b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blipFill rotWithShape="1">
              <a:blip r:embed="rId2"/>
              <a:stretch>
                <a:fillRect/>
              </a:stretch>
            </a:blipFill>
            <a:ln w="25400" cmpd="sng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当 堂 检 测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blipFill rotWithShape="1">
              <a:blip r:embed="rId2"/>
              <a:tile tx="-38100" ty="0" sx="100000" sy="100000" flip="none" algn="tl"/>
            </a:blipFill>
            <a:ln>
              <a:solidFill>
                <a:srgbClr val="FFFF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325755" y="1215390"/>
            <a:ext cx="2796540" cy="657860"/>
          </a:xfrm>
        </p:spPr>
        <p:txBody>
          <a:bodyPr/>
          <a:lstStyle>
            <a:lvl1pPr>
              <a:defRPr sz="3200" b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path path="circle">
                <a:fillToRect l="100000" t="100000"/>
              </a:path>
              <a:tileRect r="-100000" b="-100000"/>
            </a:gradFill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10800000" scaled="0"/>
            </a:gradFill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中 考 链 接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5400000" scaled="0"/>
            </a:gradFill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325755" y="1215390"/>
            <a:ext cx="2796540" cy="657860"/>
          </a:xfrm>
        </p:spPr>
        <p:txBody>
          <a:bodyPr/>
          <a:lstStyle>
            <a:lvl1pPr>
              <a:defRPr sz="3200" b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 cmpd="sng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布 置 作 业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5755" y="1215390"/>
            <a:ext cx="2796540" cy="657860"/>
          </a:xfrm>
        </p:spPr>
        <p:txBody>
          <a:bodyPr/>
          <a:lstStyle>
            <a:lvl1pPr>
              <a:defRPr sz="3200" b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-9525" y="1844675"/>
            <a:ext cx="9148445" cy="27997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auto"/>
            <a:endParaRPr lang="en-US" altLang="zh-CN" sz="4400" strike="noStrike" noProof="1">
              <a:latin typeface="汉仪超粗宋简" panose="02010600000101010101" charset="-122"/>
              <a:ea typeface="汉仪超粗宋简" panose="02010600000101010101" charset="-122"/>
            </a:endParaRPr>
          </a:p>
          <a:p>
            <a:pPr fontAlgn="auto"/>
            <a:r>
              <a:rPr lang="en-US" altLang="zh-CN" sz="8800" strike="noStrike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汉仪超粗宋简" panose="02010600000101010101" charset="-122"/>
                <a:ea typeface="汉仪超粗宋简" panose="02010600000101010101" charset="-122"/>
                <a:cs typeface="+mn-cs"/>
              </a:rPr>
              <a:t> Thank You</a:t>
            </a:r>
            <a:endParaRPr lang="en-US" altLang="zh-CN" sz="8800" strike="noStrike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汉仪超粗宋简" panose="02010600000101010101" charset="-122"/>
              <a:ea typeface="汉仪超粗宋简" panose="02010600000101010101" charset="-122"/>
            </a:endParaRPr>
          </a:p>
          <a:p>
            <a:pPr fontAlgn="auto"/>
            <a:endParaRPr lang="en-US" altLang="zh-CN" sz="4400" strike="noStrike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汉仪超粗宋简" panose="02010600000101010101" charset="-122"/>
              <a:ea typeface="汉仪超粗宋简" panose="02010600000101010101" charset="-122"/>
            </a:endParaRPr>
          </a:p>
        </p:txBody>
      </p:sp>
      <p:pic>
        <p:nvPicPr>
          <p:cNvPr id="17412" name="图片 11" descr="5955929_122501635108_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72288" y="2432050"/>
            <a:ext cx="1471612" cy="1470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fontAlgn="base">
              <a:buClrTx/>
            </a:pPr>
            <a:endParaRPr lang="zh-CN" altLang="en-US" strike="noStrike" noProof="1">
              <a:latin typeface="Times New Roman" panose="020206030504050203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fontAlgn="base">
              <a:buClrTx/>
            </a:pPr>
            <a:r>
              <a:rPr lang="zh-CN" altLang="en-US" strike="noStrike" noProof="1">
                <a:latin typeface="Calibri" panose="020F0502020204030204" charset="0"/>
                <a:ea typeface="宋体" panose="02010600030101010101" pitchFamily="2" charset="-122"/>
                <a:cs typeface="+mn-cs"/>
              </a:rPr>
              <a:t>亿名教育修正版 http://www.yimingjiaoyu.com</a:t>
            </a: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fontAlgn="base">
              <a:buClrTx/>
            </a:pPr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5"/>
          <p:cNvGrpSpPr/>
          <p:nvPr userDrawn="1"/>
        </p:nvGrpSpPr>
        <p:grpSpPr>
          <a:xfrm>
            <a:off x="325438" y="193675"/>
            <a:ext cx="7681912" cy="682302"/>
            <a:chOff x="512" y="302"/>
            <a:chExt cx="12099" cy="1076"/>
          </a:xfrm>
        </p:grpSpPr>
        <p:grpSp>
          <p:nvGrpSpPr>
            <p:cNvPr id="5123" name="组合 5"/>
            <p:cNvGrpSpPr/>
            <p:nvPr userDrawn="1"/>
          </p:nvGrpSpPr>
          <p:grpSpPr>
            <a:xfrm>
              <a:off x="512" y="302"/>
              <a:ext cx="10598" cy="1048"/>
              <a:chOff x="513" y="305"/>
              <a:chExt cx="10598" cy="1050"/>
            </a:xfrm>
          </p:grpSpPr>
          <p:sp>
            <p:nvSpPr>
              <p:cNvPr id="14" name="立方体 13"/>
              <p:cNvSpPr/>
              <p:nvPr/>
            </p:nvSpPr>
            <p:spPr>
              <a:xfrm>
                <a:off x="513" y="305"/>
                <a:ext cx="988" cy="1050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FFFF00">
                    <a:alpha val="75000"/>
                  </a:srgbClr>
                </a:solidFill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23570" name="文本框 15"/>
              <p:cNvSpPr/>
              <p:nvPr/>
            </p:nvSpPr>
            <p:spPr>
              <a:xfrm>
                <a:off x="1699" y="391"/>
                <a:ext cx="9412" cy="908"/>
              </a:xfrm>
              <a:prstGeom prst="flowChartAlternateProcess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>
                <a:solidFill>
                  <a:srgbClr val="FFFF00">
                    <a:alpha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anchor="t">
                <a:spAutoFit/>
              </a:bodyPr>
              <a:lstStyle/>
              <a:p>
                <a:pPr fontAlgn="auto"/>
                <a:endParaRPr lang="zh-CN" altLang="en-US" sz="4000" strike="noStrike" noProof="1">
                  <a:solidFill>
                    <a:schemeClr val="bg1"/>
                  </a:solidFill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</p:grpSp>
        <p:cxnSp>
          <p:nvCxnSpPr>
            <p:cNvPr id="12" name="直接连接符 11"/>
            <p:cNvCxnSpPr/>
            <p:nvPr userDrawn="1"/>
          </p:nvCxnSpPr>
          <p:spPr>
            <a:xfrm>
              <a:off x="1481" y="1378"/>
              <a:ext cx="11130" cy="0"/>
            </a:xfrm>
            <a:prstGeom prst="line">
              <a:avLst/>
            </a:prstGeom>
            <a:ln w="47625" cmpd="sng">
              <a:solidFill>
                <a:schemeClr val="accent6">
                  <a:lumMod val="20000"/>
                  <a:lumOff val="80000"/>
                </a:schemeClr>
              </a:solidFill>
              <a:prstDash val="solid"/>
              <a:bevel/>
              <a:headEnd type="none"/>
              <a:tailEnd type="none"/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grpFill/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grpFill/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学 习 目 标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grpFill/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grpFill/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grpFill/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新 课 导 入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grpFill/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path path="circle">
                <a:fillToRect l="100000" t="100000"/>
              </a:path>
              <a:tileRect r="-100000" b="-100000"/>
            </a:gradFill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10800000" scaled="0"/>
            </a:gradFill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即 学 </a:t>
              </a:r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  <a:sym typeface="+mn-ea"/>
                </a:rPr>
                <a:t>即</a:t>
              </a:r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 练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5400000" scaled="0"/>
            </a:gradFill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 cmpd="sng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中 考 链 接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grpFill/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grpFill/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交 流 讨 论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grpFill/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lvl="0"/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 indent="-228600"/>
            <a:r>
              <a:rPr lang="zh-CN" altLang="en-US"/>
              <a:t>单击此处编辑母版文本样式</a:t>
            </a:r>
          </a:p>
          <a:p>
            <a:pPr lvl="1" indent="-228600"/>
            <a:r>
              <a:rPr lang="zh-CN" altLang="en-US"/>
              <a:t>第二级</a:t>
            </a:r>
          </a:p>
          <a:p>
            <a:pPr lvl="2" indent="-228600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  <p:pic>
        <p:nvPicPr>
          <p:cNvPr id="2" name="图片 1" descr="学科网_副本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7249160" y="132715"/>
            <a:ext cx="1676400" cy="6762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lvl="0"/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 indent="-228600"/>
            <a:r>
              <a:rPr lang="zh-CN" altLang="en-US"/>
              <a:t>单击此处编辑母版文本样式</a:t>
            </a:r>
          </a:p>
          <a:p>
            <a:pPr lvl="1" indent="-228600"/>
            <a:r>
              <a:rPr lang="zh-CN" altLang="en-US"/>
              <a:t>第二级</a:t>
            </a:r>
          </a:p>
          <a:p>
            <a:pPr lvl="2" indent="-228600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  <p:pic>
        <p:nvPicPr>
          <p:cNvPr id="2" name="图片 1" descr="学科网_副本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7249160" y="132715"/>
            <a:ext cx="1676400" cy="6762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=4189794083,299498987&amp;fm=27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990" y="3343275"/>
            <a:ext cx="1743710" cy="307211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4578" name="文本框 4"/>
          <p:cNvSpPr txBox="1"/>
          <p:nvPr/>
        </p:nvSpPr>
        <p:spPr>
          <a:xfrm>
            <a:off x="3028950" y="3448050"/>
            <a:ext cx="5354638" cy="11372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课题</a:t>
            </a: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溶解度</a:t>
            </a:r>
            <a:endParaRPr lang="zh-CN" altLang="en-US" sz="32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第</a:t>
            </a:r>
            <a:r>
              <a:rPr lang="en-US" altLang="zh-CN" sz="2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</a:t>
            </a:r>
            <a:r>
              <a:rPr lang="zh-CN" altLang="en-US" sz="2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课时</a:t>
            </a:r>
            <a:r>
              <a:rPr lang="zh-CN" altLang="en-US" sz="2400" b="1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仿宋" panose="02010609060101010101" charset="-122"/>
              </a:rPr>
              <a:t>饱和溶液与不饱和溶液</a:t>
            </a:r>
          </a:p>
        </p:txBody>
      </p:sp>
      <p:pic>
        <p:nvPicPr>
          <p:cNvPr id="19458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418" y="4584700"/>
            <a:ext cx="2192337" cy="1235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 userDrawn="1"/>
        </p:nvSpPr>
        <p:spPr>
          <a:xfrm>
            <a:off x="3313430" y="2454910"/>
            <a:ext cx="48945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noProof="1">
                <a:ln>
                  <a:solidFill>
                    <a:schemeClr val="bg1"/>
                  </a:solidFill>
                </a:ln>
                <a:latin typeface="锐字工房云字库综艺GBK" panose="02010604000000000000" charset="-122"/>
                <a:ea typeface="锐字工房云字库综艺GBK" panose="02010604000000000000" charset="-122"/>
                <a:cs typeface="+mn-cs"/>
                <a:sym typeface="+mn-ea"/>
              </a:rPr>
              <a:t>第九单元  溶  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矩形 48131"/>
          <p:cNvSpPr/>
          <p:nvPr/>
        </p:nvSpPr>
        <p:spPr>
          <a:xfrm>
            <a:off x="508000" y="4693285"/>
            <a:ext cx="863600" cy="432003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海水</a:t>
            </a:r>
          </a:p>
        </p:txBody>
      </p:sp>
      <p:sp>
        <p:nvSpPr>
          <p:cNvPr id="29698" name="直接连接符 48132"/>
          <p:cNvSpPr/>
          <p:nvPr/>
        </p:nvSpPr>
        <p:spPr>
          <a:xfrm>
            <a:off x="1328738" y="4865370"/>
            <a:ext cx="50323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9699" name="矩形 48133"/>
          <p:cNvSpPr/>
          <p:nvPr/>
        </p:nvSpPr>
        <p:spPr>
          <a:xfrm>
            <a:off x="1806575" y="4682173"/>
            <a:ext cx="1079500" cy="432003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贮水池</a:t>
            </a:r>
          </a:p>
        </p:txBody>
      </p:sp>
      <p:sp>
        <p:nvSpPr>
          <p:cNvPr id="29700" name="直接连接符 48134"/>
          <p:cNvSpPr/>
          <p:nvPr/>
        </p:nvSpPr>
        <p:spPr>
          <a:xfrm rot="21180000">
            <a:off x="2897505" y="4879975"/>
            <a:ext cx="416560" cy="38100"/>
          </a:xfrm>
          <a:prstGeom prst="lin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9701" name="矩形 48136"/>
          <p:cNvSpPr/>
          <p:nvPr/>
        </p:nvSpPr>
        <p:spPr>
          <a:xfrm>
            <a:off x="3321050" y="4725035"/>
            <a:ext cx="990600" cy="432003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蒸发池</a:t>
            </a:r>
          </a:p>
        </p:txBody>
      </p:sp>
      <p:sp>
        <p:nvSpPr>
          <p:cNvPr id="29702" name="直接连接符 48137"/>
          <p:cNvSpPr/>
          <p:nvPr/>
        </p:nvSpPr>
        <p:spPr>
          <a:xfrm>
            <a:off x="4297363" y="4895533"/>
            <a:ext cx="474662" cy="15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9703" name="矩形 48138"/>
          <p:cNvSpPr/>
          <p:nvPr/>
        </p:nvSpPr>
        <p:spPr>
          <a:xfrm>
            <a:off x="4759325" y="4696460"/>
            <a:ext cx="1047750" cy="432003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结晶池</a:t>
            </a:r>
          </a:p>
        </p:txBody>
      </p:sp>
      <p:sp>
        <p:nvSpPr>
          <p:cNvPr id="29704" name="直接连接符 48139"/>
          <p:cNvSpPr/>
          <p:nvPr/>
        </p:nvSpPr>
        <p:spPr>
          <a:xfrm flipV="1">
            <a:off x="5764213" y="4439920"/>
            <a:ext cx="503237" cy="36036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9705" name="直接连接符 48140"/>
          <p:cNvSpPr/>
          <p:nvPr/>
        </p:nvSpPr>
        <p:spPr>
          <a:xfrm>
            <a:off x="5710238" y="5051108"/>
            <a:ext cx="503237" cy="2889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9706" name="矩形 48141"/>
          <p:cNvSpPr/>
          <p:nvPr/>
        </p:nvSpPr>
        <p:spPr>
          <a:xfrm>
            <a:off x="6269038" y="4075748"/>
            <a:ext cx="863600" cy="432003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食盐</a:t>
            </a:r>
          </a:p>
        </p:txBody>
      </p:sp>
      <p:sp>
        <p:nvSpPr>
          <p:cNvPr id="29707" name="矩形 48142"/>
          <p:cNvSpPr/>
          <p:nvPr/>
        </p:nvSpPr>
        <p:spPr>
          <a:xfrm>
            <a:off x="6269038" y="5113973"/>
            <a:ext cx="936625" cy="432003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母液</a:t>
            </a:r>
          </a:p>
        </p:txBody>
      </p:sp>
      <p:sp>
        <p:nvSpPr>
          <p:cNvPr id="29708" name="直接连接符 48143"/>
          <p:cNvSpPr/>
          <p:nvPr/>
        </p:nvSpPr>
        <p:spPr>
          <a:xfrm>
            <a:off x="7169150" y="4319270"/>
            <a:ext cx="32400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9709" name="直接连接符 48144"/>
          <p:cNvSpPr/>
          <p:nvPr/>
        </p:nvSpPr>
        <p:spPr>
          <a:xfrm>
            <a:off x="7264400" y="5340033"/>
            <a:ext cx="324002" cy="15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9710" name="矩形 48145"/>
          <p:cNvSpPr/>
          <p:nvPr/>
        </p:nvSpPr>
        <p:spPr>
          <a:xfrm>
            <a:off x="7635875" y="4074160"/>
            <a:ext cx="1296988" cy="432003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氯化钠</a:t>
            </a:r>
          </a:p>
        </p:txBody>
      </p:sp>
      <p:sp>
        <p:nvSpPr>
          <p:cNvPr id="29711" name="矩形 48146"/>
          <p:cNvSpPr/>
          <p:nvPr/>
        </p:nvSpPr>
        <p:spPr>
          <a:xfrm>
            <a:off x="7635875" y="4949825"/>
            <a:ext cx="1285875" cy="694055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多种化</a:t>
            </a:r>
          </a:p>
          <a:p>
            <a:pPr algn="ctr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工产品</a:t>
            </a:r>
          </a:p>
        </p:txBody>
      </p:sp>
      <p:pic>
        <p:nvPicPr>
          <p:cNvPr id="2971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1908175"/>
            <a:ext cx="3132455" cy="208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825500" y="1170940"/>
            <a:ext cx="51746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+mj-ea"/>
                <a:ea typeface="+mj-ea"/>
                <a:cs typeface="+mj-ea"/>
                <a:sym typeface="宋体" panose="02010600030101010101" pitchFamily="2" charset="-122"/>
              </a:rPr>
              <a:t>海水晒盐属于</a:t>
            </a:r>
            <a:r>
              <a:rPr lang="en-US" altLang="zh-CN" sz="3200" b="1" dirty="0">
                <a:solidFill>
                  <a:srgbClr val="FF0000"/>
                </a:solidFill>
                <a:latin typeface="+mj-ea"/>
                <a:ea typeface="+mj-ea"/>
                <a:cs typeface="+mj-ea"/>
                <a:sym typeface="宋体" panose="02010600030101010101" pitchFamily="2" charset="-122"/>
              </a:rPr>
              <a:t>_____</a:t>
            </a:r>
            <a:r>
              <a:rPr lang="zh-CN" altLang="en-US" sz="3200" b="1" dirty="0">
                <a:solidFill>
                  <a:srgbClr val="FF0000"/>
                </a:solidFill>
                <a:latin typeface="+mj-ea"/>
                <a:ea typeface="+mj-ea"/>
                <a:cs typeface="+mj-ea"/>
                <a:sym typeface="宋体" panose="02010600030101010101" pitchFamily="2" charset="-122"/>
              </a:rPr>
              <a:t>结晶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408680" y="1156970"/>
            <a:ext cx="11176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蒸发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845" y="1866900"/>
            <a:ext cx="1616710" cy="2165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"/>
          <p:cNvSpPr txBox="1"/>
          <p:nvPr/>
        </p:nvSpPr>
        <p:spPr>
          <a:xfrm>
            <a:off x="514350" y="1033780"/>
            <a:ext cx="5953125" cy="1470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饱和溶液与不饱和溶液</a:t>
            </a:r>
          </a:p>
          <a:p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(1)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饱和溶液：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(2)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不饱和溶液：</a:t>
            </a:r>
          </a:p>
        </p:txBody>
      </p:sp>
      <p:sp>
        <p:nvSpPr>
          <p:cNvPr id="30722" name="文本框 8"/>
          <p:cNvSpPr txBox="1"/>
          <p:nvPr/>
        </p:nvSpPr>
        <p:spPr>
          <a:xfrm>
            <a:off x="511493" y="4946968"/>
            <a:ext cx="1571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5.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结晶：</a:t>
            </a:r>
          </a:p>
        </p:txBody>
      </p:sp>
      <p:sp>
        <p:nvSpPr>
          <p:cNvPr id="30723" name="文本框 9"/>
          <p:cNvSpPr txBox="1"/>
          <p:nvPr/>
        </p:nvSpPr>
        <p:spPr>
          <a:xfrm>
            <a:off x="511493" y="3996373"/>
            <a:ext cx="16224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4.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转化：</a:t>
            </a:r>
          </a:p>
        </p:txBody>
      </p:sp>
      <p:sp>
        <p:nvSpPr>
          <p:cNvPr id="30724" name="文本占位符 41986"/>
          <p:cNvSpPr>
            <a:spLocks noGrp="1" noRot="1"/>
          </p:cNvSpPr>
          <p:nvPr>
            <p:ph type="body"/>
          </p:nvPr>
        </p:nvSpPr>
        <p:spPr>
          <a:xfrm>
            <a:off x="1871345" y="4022725"/>
            <a:ext cx="1282065" cy="528955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zh-CN" altLang="en-US" b="1" dirty="0">
                <a:latin typeface="楷体" panose="02010609060101010101" charset="-122"/>
                <a:ea typeface="楷体" panose="02010609060101010101" charset="-122"/>
              </a:rPr>
              <a:t>不饱和</a:t>
            </a:r>
          </a:p>
        </p:txBody>
      </p:sp>
      <p:sp>
        <p:nvSpPr>
          <p:cNvPr id="41991" name="文本框 41990"/>
          <p:cNvSpPr txBox="1"/>
          <p:nvPr/>
        </p:nvSpPr>
        <p:spPr>
          <a:xfrm>
            <a:off x="3464243" y="4235133"/>
            <a:ext cx="283591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增加溶剂</a:t>
            </a:r>
            <a:r>
              <a:rPr lang="zh-CN" altLang="en-US" sz="16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改变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温度</a:t>
            </a:r>
          </a:p>
        </p:txBody>
      </p:sp>
      <p:sp>
        <p:nvSpPr>
          <p:cNvPr id="30726" name="文本框 41997"/>
          <p:cNvSpPr txBox="1"/>
          <p:nvPr/>
        </p:nvSpPr>
        <p:spPr>
          <a:xfrm>
            <a:off x="7195185" y="3938270"/>
            <a:ext cx="17202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饱和溶液</a:t>
            </a:r>
          </a:p>
        </p:txBody>
      </p:sp>
      <p:sp>
        <p:nvSpPr>
          <p:cNvPr id="26628" name="直接连接符 42000"/>
          <p:cNvSpPr/>
          <p:nvPr/>
        </p:nvSpPr>
        <p:spPr>
          <a:xfrm>
            <a:off x="3111818" y="4169728"/>
            <a:ext cx="403225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6629" name="直接连接符 42002"/>
          <p:cNvSpPr/>
          <p:nvPr/>
        </p:nvSpPr>
        <p:spPr>
          <a:xfrm flipH="1">
            <a:off x="3091180" y="4257358"/>
            <a:ext cx="410368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41989" name="文本框 41988"/>
          <p:cNvSpPr txBox="1"/>
          <p:nvPr/>
        </p:nvSpPr>
        <p:spPr>
          <a:xfrm>
            <a:off x="2956878" y="3757295"/>
            <a:ext cx="459581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增加溶质</a:t>
            </a:r>
            <a:r>
              <a:rPr lang="zh-CN" altLang="en-US" sz="16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改变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温度</a:t>
            </a:r>
            <a:r>
              <a:rPr lang="zh-CN" altLang="en-US" sz="16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、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蒸发溶剂</a:t>
            </a:r>
          </a:p>
        </p:txBody>
      </p:sp>
      <p:sp>
        <p:nvSpPr>
          <p:cNvPr id="30730" name="文本框 41997"/>
          <p:cNvSpPr txBox="1"/>
          <p:nvPr/>
        </p:nvSpPr>
        <p:spPr>
          <a:xfrm>
            <a:off x="1871345" y="4916805"/>
            <a:ext cx="19462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饱和溶液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628073" y="5145405"/>
            <a:ext cx="385699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降温结晶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冷却热饱和溶液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900930" y="4804410"/>
            <a:ext cx="15017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蒸发结晶</a:t>
            </a:r>
          </a:p>
        </p:txBody>
      </p:sp>
      <p:sp>
        <p:nvSpPr>
          <p:cNvPr id="30733" name="文本框 3"/>
          <p:cNvSpPr txBox="1"/>
          <p:nvPr/>
        </p:nvSpPr>
        <p:spPr>
          <a:xfrm>
            <a:off x="7305040" y="4901565"/>
            <a:ext cx="12827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结晶</a:t>
            </a:r>
          </a:p>
        </p:txBody>
      </p:sp>
      <p:sp>
        <p:nvSpPr>
          <p:cNvPr id="30734" name="直接连接符 42000"/>
          <p:cNvSpPr/>
          <p:nvPr/>
        </p:nvSpPr>
        <p:spPr>
          <a:xfrm flipV="1">
            <a:off x="3779520" y="5206365"/>
            <a:ext cx="33840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0735" name="文本框 6158"/>
          <p:cNvSpPr txBox="1"/>
          <p:nvPr/>
        </p:nvSpPr>
        <p:spPr>
          <a:xfrm>
            <a:off x="2615248" y="1508760"/>
            <a:ext cx="72802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en-US" altLang="zh-CN" sz="1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一定温度</a:t>
            </a:r>
            <a:r>
              <a:rPr lang="zh-CN" altLang="en-US" sz="1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”、</a:t>
            </a:r>
            <a:r>
              <a:rPr lang="en-US" altLang="zh-CN" sz="1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一定量溶剂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、“某溶质”。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)</a:t>
            </a:r>
          </a:p>
        </p:txBody>
      </p:sp>
      <p:sp>
        <p:nvSpPr>
          <p:cNvPr id="4" name="文本框 8"/>
          <p:cNvSpPr txBox="1"/>
          <p:nvPr/>
        </p:nvSpPr>
        <p:spPr>
          <a:xfrm>
            <a:off x="514350" y="2503805"/>
            <a:ext cx="50952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饱和溶液的判断：</a:t>
            </a:r>
            <a:r>
              <a:rPr lang="en-US" altLang="zh-CN" sz="2800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看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加</a:t>
            </a:r>
            <a:r>
              <a:rPr lang="en-US" altLang="zh-CN" sz="2800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”</a:t>
            </a:r>
          </a:p>
        </p:txBody>
      </p:sp>
      <p:sp>
        <p:nvSpPr>
          <p:cNvPr id="5" name="文本框 8"/>
          <p:cNvSpPr txBox="1"/>
          <p:nvPr/>
        </p:nvSpPr>
        <p:spPr>
          <a:xfrm>
            <a:off x="511810" y="3168015"/>
            <a:ext cx="83299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饱和溶液</a:t>
            </a:r>
            <a:r>
              <a:rPr lang="en-US" altLang="zh-CN" sz="2800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≠_______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，不饱和溶液</a:t>
            </a:r>
            <a:r>
              <a:rPr lang="en-US" altLang="zh-CN" sz="2800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≠</a:t>
            </a:r>
            <a:r>
              <a:rPr lang="en-US" altLang="zh-CN" sz="2800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________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761615" y="3153410"/>
            <a:ext cx="12801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浓溶液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584315" y="3142615"/>
            <a:ext cx="12801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稀溶液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/>
      <p:bldP spid="41989" grpId="0"/>
      <p:bldP spid="2" grpId="0"/>
      <p:bldP spid="3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858838" y="1247775"/>
            <a:ext cx="7426325" cy="5118100"/>
          </a:xfrm>
          <a:ln w="28575" cmpd="dbl">
            <a:solidFill>
              <a:srgbClr val="993300"/>
            </a:solidFill>
            <a:miter/>
          </a:ln>
        </p:spPr>
        <p:txBody>
          <a:bodyPr lIns="91440" tIns="45720" rIns="91440" bIns="45720" anchor="ctr"/>
          <a:lstStyle/>
          <a:p>
            <a:pPr indent="457200" defTabSz="914400" fontAlgn="base">
              <a:lnSpc>
                <a:spcPct val="150000"/>
              </a:lnSpc>
              <a:buNone/>
            </a:pPr>
            <a:r>
              <a:rPr lang="en-US" altLang="zh-CN" b="1" kern="1200">
                <a:solidFill>
                  <a:schemeClr val="tx1"/>
                </a:solidFill>
                <a:latin typeface="华文中宋" panose="02010600040101010101" charset="-122"/>
                <a:ea typeface="+mj-ea"/>
                <a:cs typeface="+mj-cs"/>
              </a:rPr>
              <a:t>   </a:t>
            </a:r>
            <a:r>
              <a:rPr lang="en-US" altLang="zh-CN" b="1" kern="1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b="1" kern="1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基训</a:t>
            </a:r>
            <a:r>
              <a:rPr lang="en-US" altLang="zh-CN" b="1" kern="12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P--,</a:t>
            </a:r>
            <a:br>
              <a:rPr lang="en-US" altLang="zh-CN" b="1" kern="12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en-US" altLang="zh-CN" b="1" kern="12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b="1" kern="120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lang="zh-CN" altLang="en-US" b="1" kern="120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课堂练习</a:t>
            </a:r>
            <a:r>
              <a:rPr lang="en-US" altLang="zh-CN" b="1" kern="120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r>
              <a:rPr lang="zh-CN" altLang="en-US" b="1" kern="120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、</a:t>
            </a:r>
            <a:r>
              <a:rPr lang="en-US" altLang="zh-CN" b="1" kern="120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宋体" panose="02010600030101010101" pitchFamily="2" charset="-122"/>
              </a:rPr>
              <a:t>“</a:t>
            </a:r>
            <a:r>
              <a:rPr lang="zh-CN" altLang="en-US" b="1" kern="120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宋体" panose="02010600030101010101" pitchFamily="2" charset="-122"/>
              </a:rPr>
              <a:t>课后巩固</a:t>
            </a:r>
            <a:r>
              <a:rPr lang="en-US" altLang="zh-CN" b="1" kern="120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宋体" panose="02010600030101010101" pitchFamily="2" charset="-122"/>
              </a:rPr>
              <a:t>”</a:t>
            </a:r>
            <a:r>
              <a:rPr lang="en-US" altLang="zh-CN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/>
            </a:r>
            <a:br>
              <a:rPr lang="en-US" altLang="zh-CN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endParaRPr lang="en-US" altLang="zh-CN" b="1" kern="12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" name="图片 9" descr="671804b14048904b27e360ac3627e1c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140" y="1339850"/>
            <a:ext cx="2607310" cy="122237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3793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17690" y="5422900"/>
            <a:ext cx="1367880" cy="7200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57415" y="5931535"/>
            <a:ext cx="1367880" cy="7200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4" name="图片 4" descr="u=1510095268,2812950420&amp;fm=27&amp;gp=0"/>
          <p:cNvPicPr>
            <a:picLocks noChangeAspect="1"/>
          </p:cNvPicPr>
          <p:nvPr/>
        </p:nvPicPr>
        <p:blipFill>
          <a:blip r:embed="rId3"/>
          <a:srcRect b="4507"/>
          <a:stretch>
            <a:fillRect/>
          </a:stretch>
        </p:blipFill>
        <p:spPr>
          <a:xfrm>
            <a:off x="806450" y="1373188"/>
            <a:ext cx="7818438" cy="4465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5" name="文本框 2"/>
          <p:cNvSpPr txBox="1"/>
          <p:nvPr/>
        </p:nvSpPr>
        <p:spPr>
          <a:xfrm>
            <a:off x="1690688" y="1906588"/>
            <a:ext cx="5764212" cy="20612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endParaRPr lang="en-US" altLang="zh-CN" sz="3200" b="1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3200" b="1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3200" b="1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、基训剩余题目做完</a:t>
            </a:r>
          </a:p>
          <a:p>
            <a:endParaRPr lang="en-US" altLang="zh-CN" sz="3200" b="1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3200" b="1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3200" b="1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、预习第</a:t>
            </a:r>
            <a:r>
              <a:rPr lang="en-US" altLang="zh-CN" sz="3200" b="1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3200" b="1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课时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框 2"/>
          <p:cNvSpPr/>
          <p:nvPr/>
        </p:nvSpPr>
        <p:spPr>
          <a:xfrm>
            <a:off x="539750" y="1462088"/>
            <a:ext cx="7831138" cy="3662070"/>
          </a:xfrm>
          <a:prstGeom prst="flowChartAlternateProcess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457200">
              <a:lnSpc>
                <a:spcPct val="120000"/>
              </a:lnSpc>
            </a:pP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宋体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zh-CN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1．掌握饱和溶液、不饱和溶液的概念；</a:t>
            </a:r>
          </a:p>
          <a:p>
            <a:pPr indent="457200">
              <a:lnSpc>
                <a:spcPct val="150000"/>
              </a:lnSpc>
            </a:pPr>
            <a:r>
              <a:rPr lang="zh-CN" altLang="zh-CN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2．了解结晶方法。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宋体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endParaRPr lang="zh-CN" altLang="en-US" sz="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宋体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宋体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饱和溶液与不饱和溶液的概念及相互转化</a:t>
            </a:r>
          </a:p>
        </p:txBody>
      </p:sp>
      <p:sp>
        <p:nvSpPr>
          <p:cNvPr id="20482" name="文本框 4"/>
          <p:cNvSpPr/>
          <p:nvPr/>
        </p:nvSpPr>
        <p:spPr>
          <a:xfrm>
            <a:off x="1066800" y="3456346"/>
            <a:ext cx="2503488" cy="810497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0000"/>
              </a:gs>
              <a:gs pos="100000">
                <a:schemeClr val="accent2"/>
              </a:gs>
            </a:gsLst>
            <a:lin ang="5400000"/>
            <a:tileRect/>
          </a:gradFill>
          <a:ln w="9525" cap="flat" cmpd="thickThin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sym typeface="宋体" panose="02010600030101010101" pitchFamily="2" charset="-122"/>
              </a:rPr>
              <a:t>重点难点：</a:t>
            </a:r>
          </a:p>
        </p:txBody>
      </p:sp>
      <p:sp>
        <p:nvSpPr>
          <p:cNvPr id="20483" name="文本框 4"/>
          <p:cNvSpPr/>
          <p:nvPr/>
        </p:nvSpPr>
        <p:spPr>
          <a:xfrm>
            <a:off x="1066800" y="1304687"/>
            <a:ext cx="2503488" cy="810101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005BD3"/>
              </a:gs>
              <a:gs pos="100000">
                <a:srgbClr val="4C99FF"/>
              </a:gs>
            </a:gsLst>
            <a:lin ang="5400000"/>
            <a:tileRect/>
          </a:gradFill>
          <a:ln w="9525" cap="flat" cmpd="thickThin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sym typeface="宋体" panose="02010600030101010101" pitchFamily="2" charset="-122"/>
              </a:rPr>
              <a:t>知识目标：</a:t>
            </a:r>
          </a:p>
        </p:txBody>
      </p:sp>
      <p:pic>
        <p:nvPicPr>
          <p:cNvPr id="20484" name="图片 1"/>
          <p:cNvPicPr>
            <a:picLocks noChangeAspect="1"/>
          </p:cNvPicPr>
          <p:nvPr/>
        </p:nvPicPr>
        <p:blipFill>
          <a:blip r:embed="rId2"/>
          <a:srcRect r="11752" b="10602"/>
          <a:stretch>
            <a:fillRect/>
          </a:stretch>
        </p:blipFill>
        <p:spPr>
          <a:xfrm>
            <a:off x="6878638" y="5000625"/>
            <a:ext cx="2046287" cy="1554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21305" y="1106170"/>
            <a:ext cx="50990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noProof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实验</a:t>
            </a:r>
            <a:r>
              <a:rPr lang="en-US" altLang="zh-CN" sz="2800" b="1" noProof="1">
                <a:solidFill>
                  <a:srgbClr val="0000FF"/>
                </a:solidFill>
                <a:latin typeface="Times New Roman" panose="02020603050405020304" charset="0"/>
                <a:ea typeface="仿宋" panose="02010609060101010101" charset="-122"/>
                <a:cs typeface="+mn-cs"/>
              </a:rPr>
              <a:t>9-5    </a:t>
            </a:r>
            <a:r>
              <a:rPr lang="zh-CN" altLang="en-US" sz="2800" b="1" noProof="1">
                <a:solidFill>
                  <a:srgbClr val="0000FF"/>
                </a:solidFill>
                <a:latin typeface="Times New Roman" panose="02020603050405020304" charset="0"/>
                <a:ea typeface="仿宋" panose="02010609060101010101" charset="-122"/>
                <a:cs typeface="+mn-cs"/>
              </a:rPr>
              <a:t>氯化钠在水中的溶解</a:t>
            </a:r>
          </a:p>
        </p:txBody>
      </p:sp>
      <p:pic>
        <p:nvPicPr>
          <p:cNvPr id="22530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835" y="1061085"/>
            <a:ext cx="585546" cy="61200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2531" name="xjhhxsy11"/>
          <p:cNvGrpSpPr/>
          <p:nvPr/>
        </p:nvGrpSpPr>
        <p:grpSpPr>
          <a:xfrm>
            <a:off x="2974975" y="2368550"/>
            <a:ext cx="776288" cy="839788"/>
            <a:chOff x="2475" y="2070"/>
            <a:chExt cx="1740" cy="1890"/>
          </a:xfrm>
        </p:grpSpPr>
        <p:sp>
          <p:nvSpPr>
            <p:cNvPr id="22532" name="AutoShape 3" descr="横虚线"/>
            <p:cNvSpPr/>
            <p:nvPr/>
          </p:nvSpPr>
          <p:spPr>
            <a:xfrm>
              <a:off x="2700" y="2844"/>
              <a:ext cx="1440" cy="1116"/>
            </a:xfrm>
            <a:prstGeom prst="flowChartAlternateProcess">
              <a:avLst/>
            </a:prstGeom>
            <a:pattFill prst="dashHorz">
              <a:fgClr>
                <a:srgbClr val="000000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33" name="Freeform 4"/>
            <p:cNvSpPr/>
            <p:nvPr/>
          </p:nvSpPr>
          <p:spPr>
            <a:xfrm>
              <a:off x="2475" y="2070"/>
              <a:ext cx="1740" cy="969"/>
            </a:xfrm>
            <a:custGeom>
              <a:avLst/>
              <a:gdLst/>
              <a:ahLst/>
              <a:cxnLst>
                <a:cxn ang="0">
                  <a:pos x="225" y="969"/>
                </a:cxn>
                <a:cxn ang="0">
                  <a:pos x="225" y="309"/>
                </a:cxn>
                <a:cxn ang="0">
                  <a:pos x="225" y="154"/>
                </a:cxn>
                <a:cxn ang="0">
                  <a:pos x="0" y="39"/>
                </a:cxn>
                <a:cxn ang="0">
                  <a:pos x="285" y="0"/>
                </a:cxn>
                <a:cxn ang="0">
                  <a:pos x="1740" y="0"/>
                </a:cxn>
                <a:cxn ang="0">
                  <a:pos x="1665" y="103"/>
                </a:cxn>
                <a:cxn ang="0">
                  <a:pos x="1665" y="969"/>
                </a:cxn>
                <a:cxn ang="0">
                  <a:pos x="225" y="969"/>
                </a:cxn>
              </a:cxnLst>
              <a:rect l="0" t="0" r="0" b="0"/>
              <a:pathLst>
                <a:path w="1740" h="969">
                  <a:moveTo>
                    <a:pt x="225" y="969"/>
                  </a:moveTo>
                  <a:lnTo>
                    <a:pt x="225" y="309"/>
                  </a:lnTo>
                  <a:lnTo>
                    <a:pt x="225" y="154"/>
                  </a:lnTo>
                  <a:lnTo>
                    <a:pt x="0" y="39"/>
                  </a:lnTo>
                  <a:lnTo>
                    <a:pt x="285" y="0"/>
                  </a:lnTo>
                  <a:lnTo>
                    <a:pt x="1740" y="0"/>
                  </a:lnTo>
                  <a:lnTo>
                    <a:pt x="1665" y="103"/>
                  </a:lnTo>
                  <a:lnTo>
                    <a:pt x="1665" y="969"/>
                  </a:lnTo>
                  <a:lnTo>
                    <a:pt x="225" y="969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534" name="AutoShape 31"/>
          <p:cNvSpPr/>
          <p:nvPr/>
        </p:nvSpPr>
        <p:spPr>
          <a:xfrm>
            <a:off x="2105025" y="1984375"/>
            <a:ext cx="1416050" cy="460375"/>
          </a:xfrm>
          <a:prstGeom prst="curvedDownArrow">
            <a:avLst>
              <a:gd name="adj1" fmla="val 52400"/>
              <a:gd name="adj2" fmla="val 104806"/>
              <a:gd name="adj3" fmla="val 33305"/>
            </a:avLst>
          </a:prstGeom>
          <a:solidFill>
            <a:srgbClr val="BBE0E3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5" name="AutoShape 32"/>
          <p:cNvSpPr/>
          <p:nvPr/>
        </p:nvSpPr>
        <p:spPr>
          <a:xfrm>
            <a:off x="4267200" y="2765425"/>
            <a:ext cx="1128713" cy="212725"/>
          </a:xfrm>
          <a:prstGeom prst="rightArrow">
            <a:avLst>
              <a:gd name="adj1" fmla="val 50000"/>
              <a:gd name="adj2" fmla="val 134442"/>
            </a:avLst>
          </a:prstGeom>
          <a:solidFill>
            <a:srgbClr val="BBE0E3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2536" name="xjhhxsy11"/>
          <p:cNvGrpSpPr/>
          <p:nvPr/>
        </p:nvGrpSpPr>
        <p:grpSpPr>
          <a:xfrm>
            <a:off x="7273925" y="2374900"/>
            <a:ext cx="750888" cy="762000"/>
            <a:chOff x="2475" y="2070"/>
            <a:chExt cx="1740" cy="1890"/>
          </a:xfrm>
        </p:grpSpPr>
        <p:sp>
          <p:nvSpPr>
            <p:cNvPr id="22537" name="AutoShape 34" descr="横虚线"/>
            <p:cNvSpPr/>
            <p:nvPr/>
          </p:nvSpPr>
          <p:spPr>
            <a:xfrm>
              <a:off x="2700" y="2844"/>
              <a:ext cx="1440" cy="1116"/>
            </a:xfrm>
            <a:prstGeom prst="flowChartAlternateProcess">
              <a:avLst/>
            </a:prstGeom>
            <a:pattFill prst="dashHorz">
              <a:fgClr>
                <a:srgbClr val="000000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38" name="Freeform 35"/>
            <p:cNvSpPr/>
            <p:nvPr/>
          </p:nvSpPr>
          <p:spPr>
            <a:xfrm>
              <a:off x="2475" y="2070"/>
              <a:ext cx="1740" cy="969"/>
            </a:xfrm>
            <a:custGeom>
              <a:avLst/>
              <a:gdLst/>
              <a:ahLst/>
              <a:cxnLst>
                <a:cxn ang="0">
                  <a:pos x="225" y="969"/>
                </a:cxn>
                <a:cxn ang="0">
                  <a:pos x="225" y="309"/>
                </a:cxn>
                <a:cxn ang="0">
                  <a:pos x="225" y="154"/>
                </a:cxn>
                <a:cxn ang="0">
                  <a:pos x="0" y="39"/>
                </a:cxn>
                <a:cxn ang="0">
                  <a:pos x="285" y="0"/>
                </a:cxn>
                <a:cxn ang="0">
                  <a:pos x="1740" y="0"/>
                </a:cxn>
                <a:cxn ang="0">
                  <a:pos x="1665" y="103"/>
                </a:cxn>
                <a:cxn ang="0">
                  <a:pos x="1665" y="969"/>
                </a:cxn>
                <a:cxn ang="0">
                  <a:pos x="225" y="969"/>
                </a:cxn>
              </a:cxnLst>
              <a:rect l="0" t="0" r="0" b="0"/>
              <a:pathLst>
                <a:path w="1740" h="969">
                  <a:moveTo>
                    <a:pt x="225" y="969"/>
                  </a:moveTo>
                  <a:lnTo>
                    <a:pt x="225" y="309"/>
                  </a:lnTo>
                  <a:lnTo>
                    <a:pt x="225" y="154"/>
                  </a:lnTo>
                  <a:lnTo>
                    <a:pt x="0" y="39"/>
                  </a:lnTo>
                  <a:lnTo>
                    <a:pt x="285" y="0"/>
                  </a:lnTo>
                  <a:lnTo>
                    <a:pt x="1740" y="0"/>
                  </a:lnTo>
                  <a:lnTo>
                    <a:pt x="1665" y="103"/>
                  </a:lnTo>
                  <a:lnTo>
                    <a:pt x="1665" y="969"/>
                  </a:lnTo>
                  <a:lnTo>
                    <a:pt x="225" y="969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539" name="Text Box 39"/>
          <p:cNvSpPr txBox="1"/>
          <p:nvPr/>
        </p:nvSpPr>
        <p:spPr>
          <a:xfrm>
            <a:off x="1249363" y="3227388"/>
            <a:ext cx="1447800" cy="3984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charset="0"/>
                <a:ea typeface="宋体" panose="02010600030101010101" pitchFamily="2" charset="-122"/>
              </a:rPr>
              <a:t>5</a:t>
            </a:r>
            <a:r>
              <a:rPr lang="zh-CN" altLang="en-US" sz="2000" b="1" dirty="0">
                <a:latin typeface="Times New Roman" panose="02020603050405020304" charset="0"/>
                <a:ea typeface="宋体" panose="02010600030101010101" pitchFamily="2" charset="-122"/>
              </a:rPr>
              <a:t>克氯化钠</a:t>
            </a:r>
          </a:p>
        </p:txBody>
      </p:sp>
      <p:sp>
        <p:nvSpPr>
          <p:cNvPr id="22540" name="Text Box 40"/>
          <p:cNvSpPr txBox="1"/>
          <p:nvPr/>
        </p:nvSpPr>
        <p:spPr>
          <a:xfrm>
            <a:off x="2760663" y="3209925"/>
            <a:ext cx="13716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</a:rPr>
              <a:t>20ml</a:t>
            </a:r>
            <a:r>
              <a:rPr lang="zh-CN" altLang="en-US" sz="2400" b="1" dirty="0">
                <a:latin typeface="Times New Roman" panose="02020603050405020304" charset="0"/>
                <a:ea typeface="宋体" panose="02010600030101010101" pitchFamily="2" charset="-122"/>
              </a:rPr>
              <a:t>水</a:t>
            </a:r>
          </a:p>
        </p:txBody>
      </p:sp>
      <p:sp>
        <p:nvSpPr>
          <p:cNvPr id="22541" name="Text Box 41"/>
          <p:cNvSpPr txBox="1"/>
          <p:nvPr/>
        </p:nvSpPr>
        <p:spPr>
          <a:xfrm>
            <a:off x="3783013" y="2995613"/>
            <a:ext cx="1706562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</a:rPr>
              <a:t>再加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</a:rPr>
              <a:t>5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</a:rPr>
              <a:t>克氯化钠</a:t>
            </a:r>
          </a:p>
        </p:txBody>
      </p:sp>
      <p:sp>
        <p:nvSpPr>
          <p:cNvPr id="22542" name="Text Box 43"/>
          <p:cNvSpPr txBox="1"/>
          <p:nvPr/>
        </p:nvSpPr>
        <p:spPr>
          <a:xfrm>
            <a:off x="3978275" y="2251075"/>
            <a:ext cx="15240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待溶解后</a:t>
            </a:r>
          </a:p>
        </p:txBody>
      </p:sp>
      <p:sp>
        <p:nvSpPr>
          <p:cNvPr id="22543" name="Text Box 44"/>
          <p:cNvSpPr txBox="1"/>
          <p:nvPr/>
        </p:nvSpPr>
        <p:spPr>
          <a:xfrm>
            <a:off x="6945313" y="3136900"/>
            <a:ext cx="1477962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Times New Roman" panose="02020603050405020304" charset="0"/>
                <a:ea typeface="宋体" panose="02010600030101010101" pitchFamily="2" charset="-122"/>
              </a:rPr>
              <a:t>氯化钠溶液</a:t>
            </a:r>
          </a:p>
        </p:txBody>
      </p:sp>
      <p:graphicFrame>
        <p:nvGraphicFramePr>
          <p:cNvPr id="51" name="Group 45"/>
          <p:cNvGraphicFramePr>
            <a:graphicFrameLocks noGrp="1"/>
          </p:cNvGraphicFramePr>
          <p:nvPr/>
        </p:nvGraphicFramePr>
        <p:xfrm>
          <a:off x="409575" y="3803650"/>
          <a:ext cx="8453438" cy="2740660"/>
        </p:xfrm>
        <a:graphic>
          <a:graphicData uri="http://schemas.openxmlformats.org/drawingml/2006/table">
            <a:tbl>
              <a:tblPr>
                <a:effectLst/>
                <a:tableStyleId>{5940675A-B579-460E-94D1-54222C63F5DA}</a:tableStyleId>
              </a:tblPr>
              <a:tblGrid>
                <a:gridCol w="1033780"/>
                <a:gridCol w="2695258"/>
                <a:gridCol w="2184400"/>
                <a:gridCol w="2540000"/>
              </a:tblGrid>
              <a:tr h="822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操作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加入</a:t>
                      </a:r>
                      <a:r>
                        <a:rPr kumimoji="0" lang="en-US" altLang="zh-CN" sz="2400" b="1" i="0" u="none" strike="noStrike" cap="none" normalizeH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5</a:t>
                      </a:r>
                      <a:r>
                        <a:rPr kumimoji="0" lang="zh-CN" altLang="en-US" sz="2400" b="1" i="0" u="none" strike="noStrike" cap="none" normalizeH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克氯化钠，搅拌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再加入</a:t>
                      </a:r>
                      <a:r>
                        <a:rPr kumimoji="0" lang="en-US" altLang="zh-CN" sz="2400" b="1" i="0" u="none" strike="noStrike" cap="none" normalizeH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5</a:t>
                      </a:r>
                      <a:r>
                        <a:rPr kumimoji="0" lang="zh-CN" altLang="en-US" sz="2400" b="1" i="0" u="none" strike="noStrike" cap="none" normalizeH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克氯化钠，搅拌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再加入</a:t>
                      </a:r>
                      <a:r>
                        <a:rPr kumimoji="0" lang="en-US" altLang="zh-CN" sz="2400" b="1" i="0" u="none" strike="noStrike" cap="none" normalizeH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15ml</a:t>
                      </a:r>
                      <a:r>
                        <a:rPr kumimoji="0" lang="zh-CN" altLang="en-US" sz="2400" b="1" i="0" u="none" strike="noStrike" cap="none" normalizeH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水，搅拌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现象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结论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" name="Text Box 69"/>
          <p:cNvSpPr txBox="1"/>
          <p:nvPr/>
        </p:nvSpPr>
        <p:spPr>
          <a:xfrm>
            <a:off x="1671638" y="4743450"/>
            <a:ext cx="219551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形成无色溶液</a:t>
            </a:r>
          </a:p>
        </p:txBody>
      </p:sp>
      <p:sp>
        <p:nvSpPr>
          <p:cNvPr id="53" name="Text Box 70"/>
          <p:cNvSpPr txBox="1"/>
          <p:nvPr/>
        </p:nvSpPr>
        <p:spPr>
          <a:xfrm>
            <a:off x="4341813" y="4735513"/>
            <a:ext cx="20574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未完全溶解</a:t>
            </a:r>
          </a:p>
        </p:txBody>
      </p:sp>
      <p:sp>
        <p:nvSpPr>
          <p:cNvPr id="55" name="Text Box 72"/>
          <p:cNvSpPr txBox="1"/>
          <p:nvPr/>
        </p:nvSpPr>
        <p:spPr>
          <a:xfrm>
            <a:off x="1427163" y="5445125"/>
            <a:ext cx="7535862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457200"/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物质溶解受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的影响：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同种溶质在一定量的溶剂中，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无限制溶解。</a:t>
            </a:r>
          </a:p>
        </p:txBody>
      </p:sp>
      <p:pic>
        <p:nvPicPr>
          <p:cNvPr id="22569" name="图片 4"/>
          <p:cNvPicPr>
            <a:picLocks noChangeAspect="1"/>
          </p:cNvPicPr>
          <p:nvPr/>
        </p:nvPicPr>
        <p:blipFill>
          <a:blip r:embed="rId3"/>
          <a:srcRect l="16351" t="19077" r="15355" b="11931"/>
          <a:stretch>
            <a:fillRect/>
          </a:stretch>
        </p:blipFill>
        <p:spPr>
          <a:xfrm>
            <a:off x="1254125" y="2441575"/>
            <a:ext cx="1444625" cy="86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70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913" y="2155825"/>
            <a:ext cx="996950" cy="10922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2571" name="Group 36"/>
          <p:cNvGrpSpPr/>
          <p:nvPr/>
        </p:nvGrpSpPr>
        <p:grpSpPr>
          <a:xfrm>
            <a:off x="6148388" y="1971675"/>
            <a:ext cx="619125" cy="560388"/>
            <a:chOff x="3624" y="143"/>
            <a:chExt cx="407" cy="738"/>
          </a:xfrm>
        </p:grpSpPr>
        <p:sp>
          <p:nvSpPr>
            <p:cNvPr id="22572" name="Freeform 38"/>
            <p:cNvSpPr/>
            <p:nvPr/>
          </p:nvSpPr>
          <p:spPr>
            <a:xfrm rot="-3622313">
              <a:off x="3462" y="294"/>
              <a:ext cx="720" cy="4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1740" h="969">
                  <a:moveTo>
                    <a:pt x="225" y="969"/>
                  </a:moveTo>
                  <a:lnTo>
                    <a:pt x="225" y="309"/>
                  </a:lnTo>
                  <a:lnTo>
                    <a:pt x="225" y="154"/>
                  </a:lnTo>
                  <a:lnTo>
                    <a:pt x="0" y="39"/>
                  </a:lnTo>
                  <a:lnTo>
                    <a:pt x="285" y="0"/>
                  </a:lnTo>
                  <a:lnTo>
                    <a:pt x="1740" y="0"/>
                  </a:lnTo>
                  <a:lnTo>
                    <a:pt x="1665" y="103"/>
                  </a:lnTo>
                  <a:lnTo>
                    <a:pt x="1665" y="969"/>
                  </a:lnTo>
                  <a:lnTo>
                    <a:pt x="225" y="969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3" name="AutoShape 37" descr="横虚线"/>
            <p:cNvSpPr/>
            <p:nvPr/>
          </p:nvSpPr>
          <p:spPr>
            <a:xfrm rot="-3622313">
              <a:off x="3611" y="472"/>
              <a:ext cx="596" cy="211"/>
            </a:xfrm>
            <a:prstGeom prst="flowChartAlternateProcess">
              <a:avLst/>
            </a:prstGeom>
            <a:pattFill prst="dashHorz">
              <a:fgClr>
                <a:srgbClr val="000000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2574" name="Text Box 42"/>
          <p:cNvSpPr txBox="1"/>
          <p:nvPr/>
        </p:nvSpPr>
        <p:spPr>
          <a:xfrm>
            <a:off x="5745163" y="1608138"/>
            <a:ext cx="12954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</a:rPr>
              <a:t>15ml</a:t>
            </a:r>
            <a:r>
              <a:rPr lang="zh-CN" altLang="en-US" sz="2400" b="1" dirty="0">
                <a:latin typeface="Times New Roman" panose="02020603050405020304" charset="0"/>
                <a:ea typeface="宋体" panose="02010600030101010101" pitchFamily="2" charset="-122"/>
              </a:rPr>
              <a:t>水</a:t>
            </a:r>
          </a:p>
        </p:txBody>
      </p:sp>
      <p:sp>
        <p:nvSpPr>
          <p:cNvPr id="22575" name="AutoShape 32"/>
          <p:cNvSpPr/>
          <p:nvPr/>
        </p:nvSpPr>
        <p:spPr>
          <a:xfrm>
            <a:off x="6242050" y="2711450"/>
            <a:ext cx="1128713" cy="212725"/>
          </a:xfrm>
          <a:prstGeom prst="rightArrow">
            <a:avLst>
              <a:gd name="adj1" fmla="val 50000"/>
              <a:gd name="adj2" fmla="val 134442"/>
            </a:avLst>
          </a:prstGeom>
          <a:solidFill>
            <a:srgbClr val="BBE0E3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76" name="Text Box 43"/>
          <p:cNvSpPr txBox="1"/>
          <p:nvPr/>
        </p:nvSpPr>
        <p:spPr>
          <a:xfrm>
            <a:off x="6262688" y="2833688"/>
            <a:ext cx="98901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搅拌</a:t>
            </a:r>
          </a:p>
        </p:txBody>
      </p:sp>
      <p:sp>
        <p:nvSpPr>
          <p:cNvPr id="7" name="Text Box 69"/>
          <p:cNvSpPr txBox="1"/>
          <p:nvPr/>
        </p:nvSpPr>
        <p:spPr>
          <a:xfrm>
            <a:off x="6472238" y="4735513"/>
            <a:ext cx="219551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形成无色溶液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685540" y="5416550"/>
            <a:ext cx="163988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溶剂的量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963670" y="5849303"/>
            <a:ext cx="958850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不能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5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37460" y="1131570"/>
            <a:ext cx="51682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实验</a:t>
            </a:r>
            <a:r>
              <a:rPr lang="en-US" altLang="zh-CN" sz="2800" b="1" noProof="1">
                <a:solidFill>
                  <a:schemeClr val="tx1"/>
                </a:solidFill>
                <a:latin typeface="Times New Roman" panose="02020603050405020304" charset="0"/>
                <a:ea typeface="仿宋" panose="02010609060101010101" charset="-122"/>
                <a:cs typeface="+mn-cs"/>
              </a:rPr>
              <a:t>9-6</a:t>
            </a:r>
            <a:r>
              <a:rPr lang="en-US" altLang="zh-CN" sz="2800" b="1" noProof="1">
                <a:solidFill>
                  <a:srgbClr val="0000FF"/>
                </a:solidFill>
                <a:latin typeface="Times New Roman" panose="02020603050405020304" charset="0"/>
                <a:ea typeface="仿宋" panose="02010609060101010101" charset="-122"/>
                <a:cs typeface="+mn-cs"/>
              </a:rPr>
              <a:t>  </a:t>
            </a:r>
            <a:r>
              <a:rPr lang="zh-CN" altLang="en-US" sz="2800" b="1" noProof="1">
                <a:solidFill>
                  <a:srgbClr val="0000FF"/>
                </a:solidFill>
                <a:latin typeface="Times New Roman" panose="02020603050405020304" charset="0"/>
                <a:ea typeface="仿宋" panose="02010609060101010101" charset="-122"/>
                <a:cs typeface="+mn-cs"/>
              </a:rPr>
              <a:t>硝酸钾在水中的溶解</a:t>
            </a:r>
          </a:p>
        </p:txBody>
      </p:sp>
      <p:pic>
        <p:nvPicPr>
          <p:cNvPr id="23554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675" y="1089025"/>
            <a:ext cx="540004" cy="56440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" name="Group 123"/>
          <p:cNvGraphicFramePr>
            <a:graphicFrameLocks noGrp="1"/>
          </p:cNvGraphicFramePr>
          <p:nvPr/>
        </p:nvGraphicFramePr>
        <p:xfrm>
          <a:off x="815975" y="1938338"/>
          <a:ext cx="7825740" cy="4492625"/>
        </p:xfrm>
        <a:graphic>
          <a:graphicData uri="http://schemas.openxmlformats.org/drawingml/2006/table">
            <a:tbl>
              <a:tblPr>
                <a:effectLst/>
                <a:tableStyleId>{5940675A-B579-460E-94D1-54222C63F5DA}</a:tableStyleId>
              </a:tblPr>
              <a:tblGrid>
                <a:gridCol w="1947545"/>
                <a:gridCol w="3151505"/>
                <a:gridCol w="2726690"/>
              </a:tblGrid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操作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现象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结论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110F"/>
                          </a:solidFill>
                          <a:effectLst/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加入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110F"/>
                          </a:solidFill>
                          <a:effectLst/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5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110F"/>
                          </a:solidFill>
                          <a:effectLst/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克硝酸钾，搅拌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13110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13110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110F"/>
                          </a:solidFill>
                          <a:effectLst/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再加入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110F"/>
                          </a:solidFill>
                          <a:effectLst/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5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110F"/>
                          </a:solidFill>
                          <a:effectLst/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克硝酸</a:t>
                      </a:r>
                      <a:r>
                        <a:rPr lang="zh-CN" altLang="en-US" sz="2400" b="1" smtClean="0">
                          <a:ln>
                            <a:noFill/>
                          </a:ln>
                          <a:solidFill>
                            <a:srgbClr val="13110F"/>
                          </a:solidFill>
                          <a:effectLst/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  <a:sym typeface="+mn-ea"/>
                        </a:rPr>
                        <a:t>钾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110F"/>
                          </a:solidFill>
                          <a:effectLst/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，搅拌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13110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9124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110F"/>
                          </a:solidFill>
                          <a:effectLst/>
                          <a:latin typeface="仿宋" panose="02010609060101010101" charset="-122"/>
                          <a:ea typeface="仿宋" panose="02010609060101010101" charset="-122"/>
                        </a:rPr>
                        <a:t>加热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13110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110F"/>
                          </a:solidFill>
                          <a:effectLst/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再加入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110F"/>
                          </a:solidFill>
                          <a:effectLst/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5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110F"/>
                          </a:solidFill>
                          <a:effectLst/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克硝酸</a:t>
                      </a:r>
                      <a:r>
                        <a:rPr lang="zh-CN" altLang="en-US" sz="2400" b="1" smtClean="0">
                          <a:ln>
                            <a:noFill/>
                          </a:ln>
                          <a:solidFill>
                            <a:srgbClr val="13110F"/>
                          </a:solidFill>
                          <a:effectLst/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  <a:sym typeface="+mn-ea"/>
                        </a:rPr>
                        <a:t>钾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110F"/>
                          </a:solidFill>
                          <a:effectLst/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，搅拌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13110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110F"/>
                          </a:solidFill>
                          <a:effectLst/>
                          <a:latin typeface="仿宋" panose="02010609060101010101" charset="-122"/>
                          <a:ea typeface="仿宋" panose="02010609060101010101" charset="-122"/>
                        </a:rPr>
                        <a:t>冷却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13110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Box 155"/>
          <p:cNvSpPr txBox="1"/>
          <p:nvPr/>
        </p:nvSpPr>
        <p:spPr>
          <a:xfrm>
            <a:off x="3270250" y="2513013"/>
            <a:ext cx="2287588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固体完全溶解形成无色溶液</a:t>
            </a:r>
          </a:p>
        </p:txBody>
      </p:sp>
      <p:sp>
        <p:nvSpPr>
          <p:cNvPr id="6" name="Text Box 156"/>
          <p:cNvSpPr txBox="1"/>
          <p:nvPr/>
        </p:nvSpPr>
        <p:spPr>
          <a:xfrm>
            <a:off x="3171825" y="3448050"/>
            <a:ext cx="2325688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固体未完全溶解</a:t>
            </a:r>
          </a:p>
        </p:txBody>
      </p:sp>
      <p:sp>
        <p:nvSpPr>
          <p:cNvPr id="7" name="Text Box 157"/>
          <p:cNvSpPr txBox="1"/>
          <p:nvPr/>
        </p:nvSpPr>
        <p:spPr>
          <a:xfrm>
            <a:off x="3332163" y="4124325"/>
            <a:ext cx="2019300" cy="8302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剩余固体溶解</a:t>
            </a:r>
          </a:p>
          <a:p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形成无色溶液</a:t>
            </a:r>
          </a:p>
        </p:txBody>
      </p:sp>
      <p:sp>
        <p:nvSpPr>
          <p:cNvPr id="8" name="Text Box 158"/>
          <p:cNvSpPr txBox="1"/>
          <p:nvPr/>
        </p:nvSpPr>
        <p:spPr>
          <a:xfrm>
            <a:off x="3346450" y="5187950"/>
            <a:ext cx="201930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形成无色溶液</a:t>
            </a:r>
          </a:p>
        </p:txBody>
      </p:sp>
      <p:sp>
        <p:nvSpPr>
          <p:cNvPr id="6303" name="Text Box 159"/>
          <p:cNvSpPr txBox="1"/>
          <p:nvPr/>
        </p:nvSpPr>
        <p:spPr>
          <a:xfrm>
            <a:off x="2738438" y="5862638"/>
            <a:ext cx="32448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固体从溶液中结晶出来</a:t>
            </a:r>
          </a:p>
        </p:txBody>
      </p:sp>
      <p:sp>
        <p:nvSpPr>
          <p:cNvPr id="6304" name="Text Box 160"/>
          <p:cNvSpPr txBox="1"/>
          <p:nvPr/>
        </p:nvSpPr>
        <p:spPr>
          <a:xfrm>
            <a:off x="5940425" y="2678113"/>
            <a:ext cx="273685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物质的溶解受</a:t>
            </a: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____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的影响：</a:t>
            </a:r>
          </a:p>
        </p:txBody>
      </p:sp>
      <p:sp>
        <p:nvSpPr>
          <p:cNvPr id="4" name="Text Box 160"/>
          <p:cNvSpPr txBox="1"/>
          <p:nvPr/>
        </p:nvSpPr>
        <p:spPr>
          <a:xfrm>
            <a:off x="5992813" y="3094038"/>
            <a:ext cx="1046162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温度</a:t>
            </a:r>
          </a:p>
        </p:txBody>
      </p:sp>
      <p:sp>
        <p:nvSpPr>
          <p:cNvPr id="9" name="Text Box 160"/>
          <p:cNvSpPr txBox="1"/>
          <p:nvPr/>
        </p:nvSpPr>
        <p:spPr>
          <a:xfrm>
            <a:off x="5886450" y="3741738"/>
            <a:ext cx="2792413" cy="22453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对于大多数固体来说，温度升高，同种溶质在一定量的溶剂中溶解的质量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</a:p>
        </p:txBody>
      </p:sp>
      <p:sp>
        <p:nvSpPr>
          <p:cNvPr id="10" name="Text Box 160"/>
          <p:cNvSpPr txBox="1"/>
          <p:nvPr/>
        </p:nvSpPr>
        <p:spPr>
          <a:xfrm>
            <a:off x="7119938" y="5408613"/>
            <a:ext cx="1046162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增大</a:t>
            </a:r>
          </a:p>
        </p:txBody>
      </p:sp>
      <p:pic>
        <p:nvPicPr>
          <p:cNvPr id="11" name="实验9-6 硝酸钾饱和溶液与不饱和溶液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97275" y="1000125"/>
            <a:ext cx="3048000" cy="234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3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03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90000" showWhenStopped="0">
                <p:cTn id="48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53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304" grpId="0"/>
      <p:bldP spid="4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"/>
          <p:cNvSpPr txBox="1"/>
          <p:nvPr/>
        </p:nvSpPr>
        <p:spPr>
          <a:xfrm>
            <a:off x="1271270" y="229235"/>
            <a:ext cx="56235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一、饱和溶液与不饱和溶液</a:t>
            </a:r>
            <a:endParaRPr lang="en-US" altLang="zh-CN" sz="3200" b="1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4578" name="Text Box 3"/>
          <p:cNvSpPr txBox="1"/>
          <p:nvPr/>
        </p:nvSpPr>
        <p:spPr>
          <a:xfrm>
            <a:off x="633730" y="1087755"/>
            <a:ext cx="787654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457200">
              <a:spcBef>
                <a:spcPts val="0"/>
              </a:spcBef>
            </a:pPr>
            <a:r>
              <a:rPr lang="en-US" altLang="zh-CN" sz="2800" b="1">
                <a:solidFill>
                  <a:srgbClr val="13110F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1</a:t>
            </a:r>
            <a:r>
              <a:rPr lang="en-US" altLang="zh-CN" sz="2800" b="1" dirty="0">
                <a:solidFill>
                  <a:srgbClr val="13110F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.</a:t>
            </a:r>
            <a:r>
              <a:rPr lang="zh-CN" altLang="en-US" sz="2800" b="1" dirty="0">
                <a:solidFill>
                  <a:srgbClr val="13110F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定义：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</a:t>
            </a:r>
            <a:r>
              <a:rPr lang="zh-CN" altLang="en-US" sz="2800" b="1" u="sng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，向</a:t>
            </a:r>
            <a:r>
              <a:rPr lang="zh-CN" altLang="en-US" sz="2800" b="1" u="sng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里加入某种溶质，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___________________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所得到的溶液叫做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这种溶质的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饱和溶液；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_____________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的溶液，叫做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这种溶质的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不饱和溶液。</a:t>
            </a:r>
          </a:p>
        </p:txBody>
      </p:sp>
      <p:sp>
        <p:nvSpPr>
          <p:cNvPr id="9220" name="Text Box 4"/>
          <p:cNvSpPr txBox="1"/>
          <p:nvPr/>
        </p:nvSpPr>
        <p:spPr>
          <a:xfrm>
            <a:off x="2845118" y="1061085"/>
            <a:ext cx="2320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一定温度下</a:t>
            </a:r>
          </a:p>
        </p:txBody>
      </p:sp>
      <p:sp>
        <p:nvSpPr>
          <p:cNvPr id="9221" name="Text Box 5"/>
          <p:cNvSpPr txBox="1"/>
          <p:nvPr/>
        </p:nvSpPr>
        <p:spPr>
          <a:xfrm>
            <a:off x="5472748" y="1074103"/>
            <a:ext cx="19812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一定量溶剂</a:t>
            </a:r>
          </a:p>
        </p:txBody>
      </p:sp>
      <p:sp>
        <p:nvSpPr>
          <p:cNvPr id="9223" name="Text Box 7"/>
          <p:cNvSpPr txBox="1"/>
          <p:nvPr/>
        </p:nvSpPr>
        <p:spPr>
          <a:xfrm>
            <a:off x="5407978" y="1926908"/>
            <a:ext cx="246538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还能继续溶解</a:t>
            </a:r>
          </a:p>
        </p:txBody>
      </p:sp>
      <p:sp>
        <p:nvSpPr>
          <p:cNvPr id="24583" name="Text Box 11"/>
          <p:cNvSpPr txBox="1"/>
          <p:nvPr/>
        </p:nvSpPr>
        <p:spPr>
          <a:xfrm>
            <a:off x="1600200" y="5715000"/>
            <a:ext cx="13716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800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6159" name="文本框 6158"/>
          <p:cNvSpPr txBox="1"/>
          <p:nvPr/>
        </p:nvSpPr>
        <p:spPr>
          <a:xfrm>
            <a:off x="1061720" y="3656013"/>
            <a:ext cx="7823200" cy="22453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必须指明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一定温度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”、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一定量的溶剂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</a:p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应明确“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某溶质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”的饱和溶液或不饱和溶液；</a:t>
            </a:r>
          </a:p>
          <a:p>
            <a:pPr indent="457200"/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如：在一定条件下的</a:t>
            </a:r>
            <a:r>
              <a:rPr lang="en-US" altLang="zh-CN" sz="2800" b="1" err="1">
                <a:latin typeface="楷体" panose="02010609060101010101" charset="-122"/>
                <a:ea typeface="楷体" panose="02010609060101010101" charset="-122"/>
              </a:rPr>
              <a:t>NaCl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的饱和溶液，不能再溶解</a:t>
            </a:r>
            <a:r>
              <a:rPr lang="en-US" altLang="zh-CN" sz="2800" b="1" err="1">
                <a:latin typeface="楷体" panose="02010609060101010101" charset="-122"/>
                <a:ea typeface="楷体" panose="02010609060101010101" charset="-122"/>
              </a:rPr>
              <a:t>NaCl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，但是还能溶解蔗糖。对</a:t>
            </a:r>
            <a:r>
              <a:rPr lang="en-US" altLang="zh-CN" sz="2800" b="1" err="1">
                <a:latin typeface="楷体" panose="02010609060101010101" charset="-122"/>
                <a:ea typeface="楷体" panose="02010609060101010101" charset="-122"/>
              </a:rPr>
              <a:t>NaCl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来说饱和，对蔗糖来说不饱和。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61403" y="3025140"/>
            <a:ext cx="1230312" cy="521970"/>
          </a:xfrm>
          <a:prstGeom prst="rect">
            <a:avLst/>
          </a:prstGeom>
          <a:gradFill rotWithShape="1">
            <a:gsLst>
              <a:gs pos="0">
                <a:srgbClr val="E30000"/>
              </a:gs>
              <a:gs pos="100000">
                <a:srgbClr val="760303"/>
              </a:gs>
            </a:gsLst>
            <a:lin ang="5400000"/>
            <a:tileRect/>
          </a:gra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注意：</a:t>
            </a:r>
          </a:p>
        </p:txBody>
      </p:sp>
      <p:sp>
        <p:nvSpPr>
          <p:cNvPr id="2" name="Text Box 7"/>
          <p:cNvSpPr txBox="1"/>
          <p:nvPr/>
        </p:nvSpPr>
        <p:spPr>
          <a:xfrm>
            <a:off x="2618740" y="1489710"/>
            <a:ext cx="39173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当溶质不能继续溶解时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3" grpId="0"/>
      <p:bldP spid="6159" grpId="0"/>
      <p:bldP spid="4" grpId="0" bldLvl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21055" y="1003300"/>
            <a:ext cx="531495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en-US" altLang="zh-CN" sz="2800" b="1" kern="1200" cap="none" spc="0" normalizeH="0" baseline="0" noProof="0" dirty="0">
                <a:solidFill>
                  <a:srgbClr val="131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+mn-ea"/>
              </a:rPr>
              <a:t>2.</a:t>
            </a:r>
            <a:r>
              <a:rPr kumimoji="1" lang="zh-CN" altLang="en-US" sz="2800" b="1" noProof="0" dirty="0">
                <a:solidFill>
                  <a:srgbClr val="131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+mn-ea"/>
                <a:sym typeface="+mn-ea"/>
              </a:rPr>
              <a:t>判断溶液是否</a:t>
            </a:r>
            <a:r>
              <a:rPr kumimoji="1" lang="zh-CN" altLang="en-US" sz="2800" b="1" kern="1200" cap="none" spc="0" normalizeH="0" baseline="0" noProof="0" dirty="0">
                <a:solidFill>
                  <a:srgbClr val="131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+mn-ea"/>
              </a:rPr>
              <a:t>饱和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看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加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endParaRPr kumimoji="1" lang="en-US" altLang="zh-CN" sz="28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01015" y="1643380"/>
            <a:ext cx="791654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sz="2800" b="1" kern="1200" cap="none" spc="0" normalizeH="0" baseline="0" noProof="0" dirty="0">
                <a:solidFill>
                  <a:srgbClr val="131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kumimoji="1" lang="en-US" altLang="zh-CN" sz="2800" b="1" kern="1200" cap="none" spc="0" normalizeH="0" baseline="0" noProof="0" dirty="0">
                <a:solidFill>
                  <a:srgbClr val="131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kumimoji="1" lang="zh-CN" altLang="en-US" sz="2800" b="1" kern="1200" cap="none" spc="0" normalizeH="0" baseline="0" noProof="0" dirty="0">
                <a:solidFill>
                  <a:srgbClr val="131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）观察溶液底部是否有</a:t>
            </a:r>
            <a:r>
              <a:rPr kumimoji="1" lang="en-US" altLang="zh-CN" sz="2800" b="1" kern="1200" cap="none" spc="0" normalizeH="0" baseline="0" noProof="0" dirty="0">
                <a:solidFill>
                  <a:srgbClr val="13110F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_____________</a:t>
            </a:r>
            <a:r>
              <a:rPr kumimoji="1" lang="zh-CN" altLang="en-US" sz="2800" b="1" kern="1200" cap="none" spc="0" normalizeH="0" baseline="0" noProof="0" dirty="0">
                <a:solidFill>
                  <a:srgbClr val="13110F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19340" r="8937" b="5503"/>
          <a:stretch>
            <a:fillRect/>
          </a:stretch>
        </p:blipFill>
        <p:spPr>
          <a:xfrm>
            <a:off x="2695575" y="2125345"/>
            <a:ext cx="3289935" cy="1646555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01015" y="3771900"/>
            <a:ext cx="8277225" cy="138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sz="2800" b="1" kern="1200" cap="none" spc="0" normalizeH="0" baseline="0" noProof="0" dirty="0">
                <a:solidFill>
                  <a:srgbClr val="131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kumimoji="1" lang="en-US" altLang="zh-CN" sz="2800" b="1" kern="1200" cap="none" spc="0" normalizeH="0" baseline="0" noProof="0" dirty="0">
                <a:solidFill>
                  <a:srgbClr val="131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kumimoji="1" lang="zh-CN" altLang="en-US" sz="2800" b="1" kern="1200" cap="none" spc="0" normalizeH="0" baseline="0" noProof="0" dirty="0">
                <a:solidFill>
                  <a:srgbClr val="131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）若溶液底部没有未溶解的溶质，可以向该溶液中加入</a:t>
            </a:r>
            <a:r>
              <a:rPr kumimoji="1" lang="zh-CN" altLang="en-US" sz="28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少量</a:t>
            </a:r>
            <a:r>
              <a:rPr kumimoji="1" lang="en-US" altLang="zh-CN" sz="2800" b="1" kern="1200" cap="none" spc="0" normalizeH="0" baseline="0" noProof="0" dirty="0">
                <a:solidFill>
                  <a:srgbClr val="131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_________</a:t>
            </a:r>
            <a:r>
              <a:rPr kumimoji="1" lang="zh-CN" altLang="en-US" sz="2800" b="1" kern="1200" cap="none" spc="0" normalizeH="0" baseline="0" noProof="0" dirty="0">
                <a:solidFill>
                  <a:srgbClr val="131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，若</a:t>
            </a:r>
            <a:r>
              <a:rPr kumimoji="1" lang="en-US" altLang="zh-CN" sz="2800" b="1" kern="1200" cap="none" spc="0" normalizeH="0" baseline="0" noProof="0" dirty="0">
                <a:solidFill>
                  <a:srgbClr val="131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______________</a:t>
            </a:r>
            <a:r>
              <a:rPr kumimoji="1" lang="zh-CN" altLang="en-US" sz="2800" b="1" kern="1200" cap="none" spc="0" normalizeH="0" baseline="0" noProof="0" dirty="0">
                <a:solidFill>
                  <a:srgbClr val="131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，则该溶液是饱和溶液。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745990" y="1603375"/>
            <a:ext cx="243586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sz="28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未溶解的溶质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378710" y="4162425"/>
            <a:ext cx="176784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sz="28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同种溶质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759325" y="4159885"/>
            <a:ext cx="243522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sz="28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溶质不再溶解</a:t>
            </a:r>
          </a:p>
        </p:txBody>
      </p:sp>
      <p:sp>
        <p:nvSpPr>
          <p:cNvPr id="9" name="Text Box 2"/>
          <p:cNvSpPr txBox="1"/>
          <p:nvPr/>
        </p:nvSpPr>
        <p:spPr>
          <a:xfrm>
            <a:off x="1271270" y="229235"/>
            <a:ext cx="56235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一、饱和溶液与不饱和溶液</a:t>
            </a:r>
            <a:endParaRPr lang="en-US" altLang="zh-CN" sz="3200" b="1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占位符 41986"/>
          <p:cNvSpPr>
            <a:spLocks noGrp="1" noRot="1"/>
          </p:cNvSpPr>
          <p:nvPr>
            <p:ph type="body" idx="4294967295"/>
          </p:nvPr>
        </p:nvSpPr>
        <p:spPr>
          <a:xfrm>
            <a:off x="462280" y="2367915"/>
            <a:ext cx="8478520" cy="528955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不饱和溶液                      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饱和溶液</a:t>
            </a:r>
            <a:endParaRPr lang="en-US" altLang="zh-CN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5603" name="文本框 41987"/>
          <p:cNvSpPr txBox="1"/>
          <p:nvPr/>
        </p:nvSpPr>
        <p:spPr>
          <a:xfrm>
            <a:off x="679450" y="2924175"/>
            <a:ext cx="117157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989" name="文本框 41988"/>
          <p:cNvSpPr txBox="1"/>
          <p:nvPr/>
        </p:nvSpPr>
        <p:spPr>
          <a:xfrm>
            <a:off x="2740660" y="2166620"/>
            <a:ext cx="48228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增加溶质、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蒸发溶剂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或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降低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温度</a:t>
            </a:r>
            <a:endParaRPr lang="zh-CN" altLang="en-US" sz="24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1991" name="文本框 41990"/>
          <p:cNvSpPr txBox="1"/>
          <p:nvPr/>
        </p:nvSpPr>
        <p:spPr>
          <a:xfrm>
            <a:off x="3452178" y="2707323"/>
            <a:ext cx="293751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增加溶剂或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升高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温度</a:t>
            </a:r>
          </a:p>
        </p:txBody>
      </p:sp>
      <p:sp>
        <p:nvSpPr>
          <p:cNvPr id="25607" name="直接连接符 42000"/>
          <p:cNvSpPr/>
          <p:nvPr/>
        </p:nvSpPr>
        <p:spPr>
          <a:xfrm>
            <a:off x="2963863" y="2606358"/>
            <a:ext cx="403225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5608" name="直接连接符 42002"/>
          <p:cNvSpPr/>
          <p:nvPr/>
        </p:nvSpPr>
        <p:spPr>
          <a:xfrm flipH="1">
            <a:off x="2943225" y="2737168"/>
            <a:ext cx="410368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42004" name="文本框 42003"/>
          <p:cNvSpPr txBox="1"/>
          <p:nvPr/>
        </p:nvSpPr>
        <p:spPr>
          <a:xfrm>
            <a:off x="584200" y="3399790"/>
            <a:ext cx="803910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457200"/>
            <a:r>
              <a:rPr lang="en-US" altLang="zh-CN" sz="2800" b="1" dirty="0">
                <a:solidFill>
                  <a:srgbClr val="009900"/>
                </a:solidFill>
                <a:latin typeface="仿宋" panose="02010609060101010101" charset="-122"/>
                <a:ea typeface="仿宋" panose="02010609060101010101" charset="-122"/>
              </a:rPr>
              <a:t>     </a:t>
            </a:r>
            <a:r>
              <a:rPr lang="zh-CN" altLang="en-US" sz="2800" b="1" dirty="0">
                <a:solidFill>
                  <a:srgbClr val="009900"/>
                </a:solidFill>
                <a:latin typeface="仿宋" panose="02010609060101010101" charset="-122"/>
                <a:ea typeface="仿宋" panose="02010609060101010101" charset="-122"/>
              </a:rPr>
              <a:t>如</a:t>
            </a:r>
            <a:r>
              <a:rPr lang="en-US" altLang="zh-CN" sz="2800" b="1" dirty="0">
                <a:solidFill>
                  <a:srgbClr val="009900"/>
                </a:solidFill>
                <a:latin typeface="仿宋" panose="02010609060101010101" charset="-122"/>
                <a:ea typeface="仿宋" panose="02010609060101010101" charset="-122"/>
              </a:rPr>
              <a:t>: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熟石灰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Ca(OH)</a:t>
            </a:r>
            <a:r>
              <a:rPr lang="en-US" altLang="zh-CN" sz="2800" b="1" baseline="-250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在一定量水中溶解的最大量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随温度升高而减小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</a:p>
        </p:txBody>
      </p:sp>
      <p:sp>
        <p:nvSpPr>
          <p:cNvPr id="42006" name="文本框 42005"/>
          <p:cNvSpPr txBox="1"/>
          <p:nvPr/>
        </p:nvSpPr>
        <p:spPr>
          <a:xfrm>
            <a:off x="654050" y="1698625"/>
            <a:ext cx="19919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(1)</a:t>
            </a:r>
            <a:r>
              <a:rPr lang="zh-CN" alt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大多数：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21055" y="1003300"/>
            <a:ext cx="6628765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en-US" altLang="zh-CN" sz="3000" b="1" kern="1200" cap="none" spc="0" normalizeH="0" baseline="0" noProof="0" dirty="0">
                <a:solidFill>
                  <a:srgbClr val="131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+mn-ea"/>
              </a:rPr>
              <a:t>3.</a:t>
            </a:r>
            <a:r>
              <a:rPr kumimoji="1" lang="zh-CN" altLang="en-US" sz="3000" b="1" kern="1200" cap="none" spc="0" normalizeH="0" baseline="0" noProof="0" dirty="0">
                <a:solidFill>
                  <a:srgbClr val="131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+mn-ea"/>
              </a:rPr>
              <a:t>饱和溶液与不饱和溶液的相互转化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515043" y="5066983"/>
            <a:ext cx="293751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增加溶剂或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降低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温度</a:t>
            </a:r>
          </a:p>
        </p:txBody>
      </p:sp>
      <p:sp>
        <p:nvSpPr>
          <p:cNvPr id="26628" name="直接连接符 42000"/>
          <p:cNvSpPr/>
          <p:nvPr/>
        </p:nvSpPr>
        <p:spPr>
          <a:xfrm>
            <a:off x="3113723" y="4944428"/>
            <a:ext cx="403225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6629" name="直接连接符 42002"/>
          <p:cNvSpPr/>
          <p:nvPr/>
        </p:nvSpPr>
        <p:spPr>
          <a:xfrm flipH="1">
            <a:off x="3093085" y="5090478"/>
            <a:ext cx="406803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4" name="文本框 3"/>
          <p:cNvSpPr txBox="1"/>
          <p:nvPr/>
        </p:nvSpPr>
        <p:spPr>
          <a:xfrm>
            <a:off x="2880995" y="4520565"/>
            <a:ext cx="45688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增加溶质、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升高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温度、蒸发溶剂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76580" y="3383915"/>
            <a:ext cx="16065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(2)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少数：</a:t>
            </a:r>
          </a:p>
        </p:txBody>
      </p:sp>
      <p:sp>
        <p:nvSpPr>
          <p:cNvPr id="24577" name="Text Box 2"/>
          <p:cNvSpPr txBox="1"/>
          <p:nvPr/>
        </p:nvSpPr>
        <p:spPr>
          <a:xfrm>
            <a:off x="1271270" y="229235"/>
            <a:ext cx="56235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一、饱和溶液与不饱和溶液</a:t>
            </a:r>
            <a:endParaRPr lang="en-US" altLang="zh-CN" sz="3200" b="1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6" name="文本占位符 41986"/>
          <p:cNvSpPr>
            <a:spLocks noGrp="1" noRot="1"/>
          </p:cNvSpPr>
          <p:nvPr/>
        </p:nvSpPr>
        <p:spPr>
          <a:xfrm>
            <a:off x="602615" y="4680585"/>
            <a:ext cx="8478520" cy="52895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不饱和溶液                      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饱和溶液</a:t>
            </a:r>
            <a:endParaRPr lang="en-US" altLang="zh-CN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  <p:bldP spid="41989" grpId="0"/>
      <p:bldP spid="41991" grpId="0"/>
      <p:bldP spid="42004" grpId="0"/>
      <p:bldP spid="3" grpId="0"/>
      <p:bldP spid="4" grpId="0"/>
      <p:bldP spid="5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78" name="Text Box 26"/>
          <p:cNvSpPr txBox="1">
            <a:spLocks noChangeArrowheads="1"/>
          </p:cNvSpPr>
          <p:nvPr/>
        </p:nvSpPr>
        <p:spPr bwMode="auto">
          <a:xfrm>
            <a:off x="559435" y="1015365"/>
            <a:ext cx="678815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kumimoji="1" sz="4000" b="1">
                <a:solidFill>
                  <a:srgbClr val="131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j-ea"/>
              </a:rPr>
              <a:t>4.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j-ea"/>
              </a:rPr>
              <a:t>饱和溶液</a:t>
            </a:r>
            <a:r>
              <a:rPr kumimoji="1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j-ea"/>
              </a:rPr>
              <a:t>、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j-ea"/>
              </a:rPr>
              <a:t>不饱和溶液与浓溶液</a:t>
            </a:r>
            <a:r>
              <a:rPr kumimoji="1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j-ea"/>
              </a:rPr>
              <a:t>、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j-ea"/>
              </a:rPr>
              <a:t>稀溶液</a:t>
            </a:r>
          </a:p>
        </p:txBody>
      </p:sp>
      <p:graphicFrame>
        <p:nvGraphicFramePr>
          <p:cNvPr id="8" name="表格 7"/>
          <p:cNvGraphicFramePr/>
          <p:nvPr/>
        </p:nvGraphicFramePr>
        <p:xfrm>
          <a:off x="694055" y="1763395"/>
          <a:ext cx="8008620" cy="15932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8625"/>
                <a:gridCol w="5039995"/>
              </a:tblGrid>
              <a:tr h="6788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仿宋" panose="02010609060101010101" charset="-122"/>
                          <a:ea typeface="仿宋" panose="02010609060101010101" charset="-122"/>
                        </a:rPr>
                        <a:t>相同溶质、相同温度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/>
                    </a:p>
                  </a:txBody>
                  <a:tcPr/>
                </a:tc>
              </a:tr>
              <a:tr h="381000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仿宋" panose="02010609060101010101" charset="-122"/>
                          <a:ea typeface="仿宋" panose="02010609060101010101" charset="-122"/>
                        </a:rPr>
                        <a:t>不同溶质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/>
                    </a:p>
                  </a:txBody>
                  <a:tcPr/>
                </a:tc>
              </a:tr>
              <a:tr h="3949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 Box 11"/>
          <p:cNvSpPr txBox="1"/>
          <p:nvPr/>
        </p:nvSpPr>
        <p:spPr>
          <a:xfrm>
            <a:off x="4090670" y="1873250"/>
            <a:ext cx="4244975" cy="46037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饱和溶液一定比不饱和溶液浓</a:t>
            </a:r>
          </a:p>
        </p:txBody>
      </p:sp>
      <p:sp>
        <p:nvSpPr>
          <p:cNvPr id="10" name="Text Box 11"/>
          <p:cNvSpPr txBox="1"/>
          <p:nvPr/>
        </p:nvSpPr>
        <p:spPr>
          <a:xfrm>
            <a:off x="4079875" y="2896235"/>
            <a:ext cx="3994150" cy="46037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稀溶液不一定是不饱和溶液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4090670" y="2440305"/>
            <a:ext cx="3812540" cy="46037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浓溶液不一定是饱和溶液</a:t>
            </a:r>
          </a:p>
        </p:txBody>
      </p:sp>
      <p:sp>
        <p:nvSpPr>
          <p:cNvPr id="24577" name="Text Box 2"/>
          <p:cNvSpPr txBox="1"/>
          <p:nvPr/>
        </p:nvSpPr>
        <p:spPr>
          <a:xfrm>
            <a:off x="1271270" y="229235"/>
            <a:ext cx="56235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一、饱和溶液与不饱和溶液</a:t>
            </a:r>
            <a:endParaRPr lang="en-US" altLang="zh-CN" sz="3200" b="1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本框 47107"/>
          <p:cNvSpPr txBox="1"/>
          <p:nvPr/>
        </p:nvSpPr>
        <p:spPr>
          <a:xfrm>
            <a:off x="661670" y="1167765"/>
            <a:ext cx="782066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5.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结晶：</a:t>
            </a:r>
            <a:r>
              <a:rPr lang="zh-CN" altLang="en-GB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溶液中的溶质以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</a:t>
            </a:r>
            <a:r>
              <a:rPr lang="zh-CN" altLang="en-GB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的形式析出的过程叫做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结晶。结晶方法有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_________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和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</a:t>
            </a:r>
            <a:endParaRPr lang="zh-CN" altLang="en-US" sz="28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8677" name="文本框 41997"/>
          <p:cNvSpPr txBox="1"/>
          <p:nvPr/>
        </p:nvSpPr>
        <p:spPr>
          <a:xfrm>
            <a:off x="2042795" y="3141345"/>
            <a:ext cx="46393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饱和溶液         </a:t>
            </a:r>
            <a:r>
              <a:rPr lang="zh-CN" altLang="en-US" sz="32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结晶</a:t>
            </a:r>
            <a:endParaRPr lang="zh-CN" altLang="en-US" sz="32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8678" name="直接连接符 42000"/>
          <p:cNvSpPr/>
          <p:nvPr/>
        </p:nvSpPr>
        <p:spPr>
          <a:xfrm>
            <a:off x="3978910" y="3476943"/>
            <a:ext cx="1501775" cy="15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41991" name="文本框 41990"/>
          <p:cNvSpPr txBox="1"/>
          <p:nvPr/>
        </p:nvSpPr>
        <p:spPr>
          <a:xfrm>
            <a:off x="4000183" y="3478530"/>
            <a:ext cx="140716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降温结晶</a:t>
            </a:r>
          </a:p>
        </p:txBody>
      </p:sp>
      <p:sp>
        <p:nvSpPr>
          <p:cNvPr id="41989" name="文本框 41988"/>
          <p:cNvSpPr txBox="1"/>
          <p:nvPr/>
        </p:nvSpPr>
        <p:spPr>
          <a:xfrm>
            <a:off x="3997960" y="3051493"/>
            <a:ext cx="16287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蒸发结晶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510020" y="4228465"/>
            <a:ext cx="9442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饱和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339590" y="1630680"/>
            <a:ext cx="17354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蒸发结晶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250305" y="1644015"/>
            <a:ext cx="16490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降温结晶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703705" y="2355850"/>
            <a:ext cx="52857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降温结晶又称为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冷却热饱和溶液</a:t>
            </a:r>
          </a:p>
        </p:txBody>
      </p:sp>
      <p:sp>
        <p:nvSpPr>
          <p:cNvPr id="6" name="文本框 47107"/>
          <p:cNvSpPr txBox="1"/>
          <p:nvPr/>
        </p:nvSpPr>
        <p:spPr>
          <a:xfrm>
            <a:off x="819150" y="4262120"/>
            <a:ext cx="78206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析出晶体后的溶液叫做母液，母液是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溶液。</a:t>
            </a:r>
          </a:p>
        </p:txBody>
      </p:sp>
      <p:sp>
        <p:nvSpPr>
          <p:cNvPr id="24577" name="Text Box 2"/>
          <p:cNvSpPr txBox="1"/>
          <p:nvPr/>
        </p:nvSpPr>
        <p:spPr>
          <a:xfrm>
            <a:off x="1271270" y="229235"/>
            <a:ext cx="56235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一、饱和溶液与不饱和溶液</a:t>
            </a:r>
            <a:endParaRPr lang="en-US" altLang="zh-CN" sz="3200" b="1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70425" y="1216660"/>
            <a:ext cx="9563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GB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j-ea"/>
                <a:sym typeface="+mn-ea"/>
              </a:rPr>
              <a:t>晶体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/>
      <p:bldP spid="41989" grpId="0"/>
      <p:bldP spid="5" grpId="0"/>
      <p:bldP spid="2" grpId="0"/>
      <p:bldP spid="3" grpId="0"/>
      <p:bldP spid="4" grpId="0"/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707</Words>
  <Application>Microsoft Office PowerPoint</Application>
  <PresentationFormat>全屏显示(4:3)</PresentationFormat>
  <Paragraphs>130</Paragraphs>
  <Slides>13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Calibri</vt:lpstr>
      <vt:lpstr>Calibri Light</vt:lpstr>
      <vt:lpstr>方正姚体</vt:lpstr>
      <vt:lpstr>仿宋</vt:lpstr>
      <vt:lpstr>Times New Roman</vt:lpstr>
      <vt:lpstr>锐字工房云字库综艺GBK</vt:lpstr>
      <vt:lpstr>楷体</vt:lpstr>
      <vt:lpstr>汉仪超粗宋简</vt:lpstr>
      <vt:lpstr>华文中宋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1.基训P--,   “课堂练习”、“课后巩固”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zsx</dc:creator>
  <cp:lastModifiedBy>Windows 用户</cp:lastModifiedBy>
  <cp:revision>63</cp:revision>
  <dcterms:created xsi:type="dcterms:W3CDTF">2017-10-13T12:54:00Z</dcterms:created>
  <dcterms:modified xsi:type="dcterms:W3CDTF">2020-02-05T08:57:51Z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</Properties>
</file>