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2" r:id="rId2"/>
    <p:sldId id="410" r:id="rId3"/>
    <p:sldId id="416" r:id="rId4"/>
    <p:sldId id="417" r:id="rId5"/>
    <p:sldId id="418" r:id="rId6"/>
    <p:sldId id="419" r:id="rId7"/>
    <p:sldId id="420" r:id="rId8"/>
    <p:sldId id="421" r:id="rId9"/>
    <p:sldId id="425" r:id="rId10"/>
    <p:sldId id="424" r:id="rId11"/>
    <p:sldId id="422" r:id="rId12"/>
    <p:sldId id="426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3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12"/>
      </p:cViewPr>
      <p:guideLst>
        <p:guide orient="horz" pos="2185"/>
        <p:guide pos="38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744325" cy="8382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157E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220450" cy="81915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B636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220450" cy="800100"/>
          </a:xfrm>
          <a:prstGeom prst="rect">
            <a:avLst/>
          </a:prstGeom>
        </p:spPr>
      </p:pic>
      <p:sp>
        <p:nvSpPr>
          <p:cNvPr id="6" name="任意多边形 5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3C96E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220450" cy="790575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00A7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344275" cy="8001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0070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268075" cy="790575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0070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144250" cy="8001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F6821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544300" cy="8001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F2450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191875" cy="800100"/>
          </a:xfrm>
          <a:prstGeom prst="rect">
            <a:avLst/>
          </a:prstGeom>
        </p:spPr>
      </p:pic>
      <p:sp>
        <p:nvSpPr>
          <p:cNvPr id="6" name="任意多边形 5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FD22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268075" cy="81915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1780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191875" cy="8001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03A8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83050" y="2767965"/>
            <a:ext cx="5791835" cy="144526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en-US" altLang="zh-CN" sz="8800" b="1" strike="noStrike" noProof="1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116FC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Thank You</a:t>
            </a:r>
          </a:p>
        </p:txBody>
      </p:sp>
      <p:pic>
        <p:nvPicPr>
          <p:cNvPr id="15" name="图片 14"/>
          <p:cNvPicPr/>
          <p:nvPr userDrawn="1"/>
        </p:nvPicPr>
        <p:blipFill>
          <a:blip r:embed="rId2"/>
          <a:stretch>
            <a:fillRect/>
          </a:stretch>
        </p:blipFill>
        <p:spPr>
          <a:xfrm flipH="1">
            <a:off x="8585622" y="2773045"/>
            <a:ext cx="1440000" cy="1440000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  <a:softEdge rad="63500"/>
          </a:effectLst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0C62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学习目标标题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570" y="119380"/>
            <a:ext cx="11707637" cy="8064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157E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268075" cy="8001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3976A4"/>
          </a:solidFill>
          <a:ln>
            <a:noFill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268075" cy="800100"/>
          </a:xfrm>
          <a:prstGeom prst="rect">
            <a:avLst/>
          </a:prstGeom>
        </p:spPr>
      </p:pic>
      <p:sp>
        <p:nvSpPr>
          <p:cNvPr id="6" name="任意多边形 5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377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0877550" cy="8001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4C9D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0553700" cy="8001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157EF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572875" cy="8001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638A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00" y="118800"/>
            <a:ext cx="11572875" cy="8001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0" y="6657340"/>
            <a:ext cx="12192000" cy="196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288">
                <a:moveTo>
                  <a:pt x="19200" y="0"/>
                </a:moveTo>
                <a:lnTo>
                  <a:pt x="19200" y="1288"/>
                </a:lnTo>
                <a:lnTo>
                  <a:pt x="0" y="1288"/>
                </a:lnTo>
                <a:lnTo>
                  <a:pt x="0" y="870"/>
                </a:lnTo>
                <a:lnTo>
                  <a:pt x="270" y="879"/>
                </a:lnTo>
                <a:cubicBezTo>
                  <a:pt x="1599" y="921"/>
                  <a:pt x="2968" y="942"/>
                  <a:pt x="4365" y="942"/>
                </a:cubicBezTo>
                <a:cubicBezTo>
                  <a:pt x="10005" y="942"/>
                  <a:pt x="15173" y="589"/>
                  <a:pt x="19188" y="2"/>
                </a:cubicBezTo>
                <a:lnTo>
                  <a:pt x="19200" y="0"/>
                </a:lnTo>
                <a:close/>
              </a:path>
            </a:pathLst>
          </a:custGeom>
          <a:solidFill>
            <a:srgbClr val="1B5F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en-US" altLang="zh-CN" sz="3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1.mp4"/><Relationship Id="rId7" Type="http://schemas.openxmlformats.org/officeDocument/2006/relationships/image" Target="../media/image2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3.xml"/><Relationship Id="rId4" Type="http://schemas.openxmlformats.org/officeDocument/2006/relationships/video" Target="../media/media1.mp4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6" Type="http://schemas.openxmlformats.org/officeDocument/2006/relationships/image" Target="../media/image28.jpe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image" Target="../media/image27.jpeg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3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b="6176"/>
          <a:stretch>
            <a:fillRect/>
          </a:stretch>
        </p:blipFill>
        <p:spPr>
          <a:xfrm>
            <a:off x="0" y="0"/>
            <a:ext cx="12190730" cy="6857365"/>
          </a:xfrm>
          <a:prstGeom prst="rect">
            <a:avLst/>
          </a:prstGeom>
        </p:spPr>
      </p:pic>
      <p:pic>
        <p:nvPicPr>
          <p:cNvPr id="7" name="图片 6" descr="D:\4桌面收集\化学图片\PPT背景\u=4189794083,299498987&amp;fm=27&amp;gp=0.jpgu=4189794083,299498987&amp;fm=27&amp;gp=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39" y="136351"/>
            <a:ext cx="2207895" cy="2628265"/>
          </a:xfrm>
          <a:prstGeom prst="rect">
            <a:avLst/>
          </a:prstGeom>
          <a:effectLst/>
        </p:spPr>
      </p:pic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895773" y="324196"/>
            <a:ext cx="9296227" cy="5391439"/>
          </a:xfrm>
          <a:prstGeom prst="rect">
            <a:avLst/>
          </a:prstGeom>
          <a:solidFill>
            <a:srgbClr val="001B3A">
              <a:alpha val="53000"/>
            </a:srgbClr>
          </a:solidFill>
          <a:ln w="3175" cmpd="sng">
            <a:noFill/>
            <a:prstDash val="solid"/>
          </a:ln>
        </p:spPr>
        <p:txBody>
          <a:bodyPr vert="horz" lIns="90000" tIns="46800" rIns="90000" bIns="46800" rtlCol="0" anchor="t" anchorCtr="0">
            <a:noAutofit/>
          </a:bodyPr>
          <a:lstStyle>
            <a:lvl1pPr algn="l">
              <a:defRPr sz="8000" b="0" i="0" spc="300" baseline="0">
                <a:solidFill>
                  <a:srgbClr val="115595"/>
                </a:solidFill>
                <a:effectLst/>
                <a:latin typeface="方正综艺简体" panose="03000509000000000000" charset="-122"/>
                <a:ea typeface="方正综艺简体" panose="03000509000000000000" charset="-122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16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人教版九年级</a:t>
            </a:r>
            <a:r>
              <a:rPr lang="zh-CN" altLang="en-US" sz="2000" kern="1600" dirty="0" smtClean="0">
                <a:solidFill>
                  <a:schemeClr val="bg1">
                    <a:lumMod val="8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</a:t>
            </a:r>
            <a:r>
              <a:rPr lang="zh-CN" altLang="en-US" sz="2000" kern="1600" dirty="0">
                <a:solidFill>
                  <a:schemeClr val="bg1">
                    <a:lumMod val="8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单元  走进化学世界  </a:t>
            </a:r>
            <a:endParaRPr lang="en-US" altLang="zh-CN" sz="2000" kern="1600" dirty="0" smtClean="0">
              <a:solidFill>
                <a:schemeClr val="bg1">
                  <a:lumMod val="8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kern="16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kern="1600" dirty="0" smtClean="0">
              <a:solidFill>
                <a:schemeClr val="bg1">
                  <a:lumMod val="8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kern="1600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kern="1600" dirty="0">
                <a:solidFill>
                  <a:schemeClr val="bg1"/>
                </a:solidFill>
                <a:uFillTx/>
                <a:latin typeface="锐字云字库综艺体1.0" panose="02010604000000000000" charset="-122"/>
                <a:ea typeface="锐字云字库综艺体1.0" panose="02010604000000000000" charset="-122"/>
                <a:cs typeface="锐字云字库综艺体1.0" panose="02010604000000000000" charset="-122"/>
              </a:rPr>
              <a:t>课题</a:t>
            </a:r>
            <a:r>
              <a:rPr lang="en-US" altLang="zh-CN" sz="4800" kern="1600" dirty="0">
                <a:solidFill>
                  <a:schemeClr val="bg1"/>
                </a:solidFill>
                <a:uFillTx/>
                <a:latin typeface="锐字云字库综艺体1.0" panose="02010604000000000000" charset="-122"/>
                <a:ea typeface="锐字云字库综艺体1.0" panose="02010604000000000000" charset="-122"/>
                <a:cs typeface="锐字云字库综艺体1.0" panose="02010604000000000000" charset="-122"/>
              </a:rPr>
              <a:t>1</a:t>
            </a:r>
            <a:r>
              <a:rPr lang="zh-CN" altLang="en-US" sz="4800" kern="1600" dirty="0">
                <a:solidFill>
                  <a:schemeClr val="bg1"/>
                </a:solidFill>
                <a:uFillTx/>
                <a:latin typeface="锐字云字库综艺体1.0" panose="02010604000000000000" charset="-122"/>
                <a:ea typeface="锐字云字库综艺体1.0" panose="02010604000000000000" charset="-122"/>
                <a:cs typeface="锐字云字库综艺体1.0" panose="02010604000000000000" charset="-122"/>
              </a:rPr>
              <a:t>  物质的变化和性质</a:t>
            </a:r>
            <a:endParaRPr lang="zh-CN" altLang="en-US" sz="5400" kern="1600" dirty="0">
              <a:solidFill>
                <a:schemeClr val="bg1"/>
              </a:solidFill>
              <a:uFillTx/>
              <a:latin typeface="锐字云字库综艺体1.0" panose="02010604000000000000" charset="-122"/>
              <a:ea typeface="锐字云字库综艺体1.0" panose="02010604000000000000" charset="-122"/>
              <a:cs typeface="锐字云字库综艺体1.0" panose="02010604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6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3600" kern="16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kern="16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  物质的性质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70865" y="1120140"/>
            <a:ext cx="1139190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下列物质的用途中，利用其化学性质的是（     ）        </a:t>
            </a:r>
          </a:p>
          <a:p>
            <a:pPr indent="457200" algn="l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用水制冰                B．用粮食酿酒 </a:t>
            </a:r>
          </a:p>
          <a:p>
            <a:pPr indent="457200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用干冰降雨            D．用木柴制桌椅</a:t>
            </a:r>
          </a:p>
          <a:p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物质的性质决定其用途。下列物质的用途与性质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对应关系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错误的是（      ）</a:t>
            </a:r>
          </a:p>
          <a:p>
            <a:pPr algn="l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A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 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用澄清石灰水检验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CO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----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CO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能使澄清石灰水变浑浊                </a:t>
            </a:r>
          </a:p>
          <a:p>
            <a:pPr algn="l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   B．氢气做燃料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----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氢气具有可燃性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   C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 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干冰可用于人工降雨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干冰升华时吸热               </a:t>
            </a:r>
          </a:p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   D．氧气急救病人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氧气密度比空气大</a:t>
            </a:r>
            <a:endParaRPr lang="zh-CN" altLang="en-US" sz="3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712835" y="1120140"/>
            <a:ext cx="824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383790" y="3582670"/>
            <a:ext cx="824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57935" y="1353185"/>
          <a:ext cx="9740265" cy="3827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251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酒精可以燃烧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A5184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酒精可以做燃料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二氧化碳不燃烧、不支持燃烧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A5184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二氧化碳可以做灭火剂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氧气可以支持燃烧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A5184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氧气可以做助燃剂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活性炭具有吸附性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A5184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活性炭做冰箱除味剂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76960" y="156210"/>
            <a:ext cx="5684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100">
                <a:solidFill>
                  <a:srgbClr val="157EF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四、物质的性质和用途的关系</a:t>
            </a: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4229100" y="1547495"/>
            <a:ext cx="4495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性质          </a:t>
            </a:r>
            <a:r>
              <a:rPr lang="zh-CN" altLang="en-US" sz="3200" b="1">
                <a:solidFill>
                  <a:srgbClr val="A5184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用途</a:t>
            </a:r>
            <a:endParaRPr lang="zh-CN" altLang="en-US" sz="3200" b="1">
              <a:solidFill>
                <a:srgbClr val="A51842"/>
              </a:solidFill>
              <a:latin typeface="黑体" pitchFamily="2" charset="-122"/>
              <a:ea typeface="黑体" pitchFamily="2" charset="-122"/>
              <a:cs typeface="黑体" panose="02010600030101010101" pitchFamily="2" charset="-122"/>
            </a:endParaRPr>
          </a:p>
        </p:txBody>
      </p:sp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4835" y="1342390"/>
            <a:ext cx="1202690" cy="9931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70865" y="1005840"/>
            <a:ext cx="11010900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下列物质的用途中，利用其化学性质的是（   ） 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</a:p>
          <a:p>
            <a:pPr indent="457200" algn="l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用水制冰                B．用粮食酿酒 </a:t>
            </a:r>
          </a:p>
          <a:p>
            <a:pPr indent="457200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用干冰降雨            D．用木柴制桌椅</a:t>
            </a:r>
          </a:p>
          <a:p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物质的性质决定其用途。下列物质的用途与性质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对应关系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错误的是（    ）</a:t>
            </a:r>
          </a:p>
          <a:p>
            <a:pPr algn="l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A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 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用澄清石灰水检验二氧化碳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----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二氧化碳能使澄清石灰水变浑浊                </a:t>
            </a:r>
          </a:p>
          <a:p>
            <a:pPr algn="l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   B．氢气做燃料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----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氢气具有可燃性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   C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 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干冰可用于人工降雨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干冰升华时吸热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    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   D．氧气急救病人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氧气密度比空气大</a:t>
            </a:r>
            <a:endParaRPr lang="zh-CN" altLang="en-US" sz="3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617585" y="1005840"/>
            <a:ext cx="796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707640" y="3467735"/>
            <a:ext cx="796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66495" y="2941320"/>
          <a:ext cx="6579235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颜色</a:t>
                      </a:r>
                    </a:p>
                  </a:txBody>
                  <a:tcPr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状态</a:t>
                      </a:r>
                    </a:p>
                  </a:txBody>
                  <a:tcPr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气味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挥发性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水溶性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密度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能否燃烧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63" name="文本框 40962"/>
          <p:cNvSpPr txBox="1"/>
          <p:nvPr/>
        </p:nvSpPr>
        <p:spPr>
          <a:xfrm>
            <a:off x="810895" y="984885"/>
            <a:ext cx="105708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【阅读材料，填写下列表格】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乙醇，俗称酒精。在常温常压下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纯乙醇是无色透明的液体，密度约为0.8g/m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。有特殊香味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。易燃，易挥发，能与水以任意比互溶。</a:t>
            </a:r>
          </a:p>
        </p:txBody>
      </p:sp>
      <p:sp>
        <p:nvSpPr>
          <p:cNvPr id="40965" name="文本框 40964"/>
          <p:cNvSpPr txBox="1"/>
          <p:nvPr/>
        </p:nvSpPr>
        <p:spPr>
          <a:xfrm>
            <a:off x="2690495" y="2941003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无色</a:t>
            </a:r>
          </a:p>
        </p:txBody>
      </p:sp>
      <p:sp>
        <p:nvSpPr>
          <p:cNvPr id="40966" name="文本框 40965"/>
          <p:cNvSpPr txBox="1"/>
          <p:nvPr/>
        </p:nvSpPr>
        <p:spPr>
          <a:xfrm>
            <a:off x="6174105" y="2941320"/>
            <a:ext cx="11772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</a:t>
            </a:r>
          </a:p>
        </p:txBody>
      </p:sp>
      <p:sp>
        <p:nvSpPr>
          <p:cNvPr id="40967" name="文本框 40966"/>
          <p:cNvSpPr txBox="1"/>
          <p:nvPr/>
        </p:nvSpPr>
        <p:spPr>
          <a:xfrm>
            <a:off x="2433955" y="3463290"/>
            <a:ext cx="22028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特殊香味</a:t>
            </a:r>
          </a:p>
        </p:txBody>
      </p:sp>
      <p:sp>
        <p:nvSpPr>
          <p:cNvPr id="40968" name="文本框 40967"/>
          <p:cNvSpPr txBox="1"/>
          <p:nvPr/>
        </p:nvSpPr>
        <p:spPr>
          <a:xfrm>
            <a:off x="5882640" y="3985260"/>
            <a:ext cx="17602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0.8g/ml</a:t>
            </a:r>
          </a:p>
        </p:txBody>
      </p:sp>
      <p:sp>
        <p:nvSpPr>
          <p:cNvPr id="40970" name="文本框 40969"/>
          <p:cNvSpPr txBox="1"/>
          <p:nvPr/>
        </p:nvSpPr>
        <p:spPr>
          <a:xfrm>
            <a:off x="2433955" y="3985260"/>
            <a:ext cx="2514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能与水互溶</a:t>
            </a:r>
          </a:p>
        </p:txBody>
      </p:sp>
      <p:sp>
        <p:nvSpPr>
          <p:cNvPr id="40971" name="文本框 40970"/>
          <p:cNvSpPr txBox="1"/>
          <p:nvPr/>
        </p:nvSpPr>
        <p:spPr>
          <a:xfrm>
            <a:off x="6174105" y="3463290"/>
            <a:ext cx="1468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易挥发</a:t>
            </a:r>
          </a:p>
        </p:txBody>
      </p:sp>
      <p:sp>
        <p:nvSpPr>
          <p:cNvPr id="40972" name="文本框 40971"/>
          <p:cNvSpPr txBox="1"/>
          <p:nvPr/>
        </p:nvSpPr>
        <p:spPr>
          <a:xfrm>
            <a:off x="2849880" y="4507230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能燃烧</a:t>
            </a:r>
          </a:p>
        </p:txBody>
      </p:sp>
      <p:sp>
        <p:nvSpPr>
          <p:cNvPr id="40973" name="文本框 40972"/>
          <p:cNvSpPr txBox="1"/>
          <p:nvPr/>
        </p:nvSpPr>
        <p:spPr>
          <a:xfrm>
            <a:off x="1166495" y="5307330"/>
            <a:ext cx="7457440" cy="583565"/>
          </a:xfrm>
          <a:prstGeom prst="rect">
            <a:avLst/>
          </a:prstGeom>
          <a:solidFill>
            <a:schemeClr val="accent1">
              <a:tint val="4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r>
              <a:rPr lang="zh-CN" altLang="en-US" sz="32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酒精的以上性质是如何被确定的？</a:t>
            </a:r>
          </a:p>
        </p:txBody>
      </p:sp>
      <p:pic>
        <p:nvPicPr>
          <p:cNvPr id="2" name="图片 1" descr="D:\桌面勿删\u=4070279471,3652548399&amp;fm=26&amp;gp=0.jpgu=4070279471,3652548399&amp;fm=26&amp;gp=0"/>
          <p:cNvPicPr>
            <a:picLocks noChangeAspect="1"/>
          </p:cNvPicPr>
          <p:nvPr/>
        </p:nvPicPr>
        <p:blipFill>
          <a:blip r:embed="rId4"/>
          <a:srcRect t="7722"/>
          <a:stretch>
            <a:fillRect/>
          </a:stretch>
        </p:blipFill>
        <p:spPr>
          <a:xfrm>
            <a:off x="8121015" y="2941320"/>
            <a:ext cx="2489835" cy="2072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40968" grpId="0"/>
      <p:bldP spid="40970" grpId="0"/>
      <p:bldP spid="40971" grpId="0"/>
      <p:bldP spid="40972" grpId="0"/>
      <p:bldP spid="409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6960" y="156210"/>
            <a:ext cx="4893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100">
                <a:solidFill>
                  <a:srgbClr val="157EF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一、化学性质和物理性质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6960" y="995045"/>
            <a:ext cx="9354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化学性质：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物质在</a:t>
            </a:r>
            <a:r>
              <a:rPr lang="zh-CN" altLang="en-US" sz="3200" u="sng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中表现出来的性质。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6960" y="1578610"/>
            <a:ext cx="108591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>
                <a:solidFill>
                  <a:srgbClr val="1C98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关键词：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可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燃性/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不能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燃烧；助燃性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不支持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燃烧；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还原性/氧化性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稳定性/活泼性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腐蚀性/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耐腐蚀；酸碱性、毒性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......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11700" y="995045"/>
            <a:ext cx="1891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化学变化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6960" y="3357880"/>
            <a:ext cx="10667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物理性质：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物质不需要发生</a:t>
            </a:r>
            <a:r>
              <a:rPr lang="zh-CN" altLang="en-US" sz="3200" u="sng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就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表现出来的性质。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6960" y="3941445"/>
            <a:ext cx="105429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b="1">
                <a:solidFill>
                  <a:srgbClr val="1C98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关键词：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颜色、状态、气味、熔点、沸点、密度、硬度、挥发性、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溶解性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、导热性、导电性、延展性......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1415" y="3357880"/>
            <a:ext cx="1891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化学变化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6960" y="5175885"/>
            <a:ext cx="84067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两者区别：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是否需要通过化学变化表现出来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814955" y="1666240"/>
            <a:ext cx="864362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12800" fontAlgn="auto"/>
            <a:r>
              <a:rPr 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化学性质是指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物质在化学变化中表现出来的性质。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那么物理</a:t>
            </a:r>
            <a:r>
              <a:rPr 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性质是否可以定义为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物质</a:t>
            </a:r>
            <a:r>
              <a:rPr 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在物理变化中表现出来的性质。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呢？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14955" y="3376930"/>
            <a:ext cx="819531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12800" fontAlgn="auto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不可以，如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颜色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状态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等物质的物理性质不需要通过变化就可以表现出来。</a:t>
            </a:r>
          </a:p>
        </p:txBody>
      </p:sp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" y="1146175"/>
            <a:ext cx="2355850" cy="2359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6960" y="156210"/>
            <a:ext cx="5684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100">
                <a:solidFill>
                  <a:srgbClr val="157EF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二、物质的变化和性质的区别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076960" y="1139825"/>
          <a:ext cx="9263380" cy="348170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05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ysClr val="window" lastClr="FFFF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 </a:t>
                      </a:r>
                      <a:endParaRPr lang="en-US" altLang="en-US" sz="2800" b="0">
                        <a:solidFill>
                          <a:sysClr val="window" lastClr="FFFFFF"/>
                        </a:solidFill>
                        <a:latin typeface="黑体" pitchFamily="2" charset="-122"/>
                        <a:ea typeface="黑体" pitchFamily="2" charset="-122"/>
                        <a:cs typeface="黑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7EF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性  质</a:t>
                      </a:r>
                      <a:endParaRPr lang="en-US" altLang="en-US" sz="3200" b="1">
                        <a:solidFill>
                          <a:sysClr val="window" lastClr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7EF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变  化</a:t>
                      </a:r>
                      <a:endParaRPr lang="en-US" altLang="en-US" sz="3200" b="1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7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2" charset="-122"/>
                        </a:rPr>
                        <a:t>区</a:t>
                      </a:r>
                      <a:endParaRPr lang="en-US" sz="2800" b="0">
                        <a:solidFill>
                          <a:sysClr val="window" lastClr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2" charset="-122"/>
                        </a:rPr>
                        <a:t>别</a:t>
                      </a:r>
                      <a:endParaRPr lang="en-US" altLang="en-US" sz="2800" b="0">
                        <a:solidFill>
                          <a:sysClr val="window" lastClr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7EFB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5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solidFill>
                            <a:sysClr val="window" lastClr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2" charset="-122"/>
                        </a:rPr>
                        <a:t>关键词</a:t>
                      </a:r>
                      <a:endParaRPr lang="zh-CN" altLang="en-US" sz="2800" b="0">
                        <a:solidFill>
                          <a:sysClr val="window" lastClr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7EFB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 latinLnBrk="1">
                        <a:buNone/>
                      </a:pPr>
                      <a:endParaRPr lang="en-US" altLang="en-US" sz="2800" b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012950" y="1917700"/>
            <a:ext cx="41135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性质是物质的固有属性，表示物质具备某种能力</a:t>
            </a:r>
            <a:endParaRPr lang="en-US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2260" y="1917700"/>
            <a:ext cx="32588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变化是过程，</a:t>
            </a:r>
          </a:p>
          <a:p>
            <a:pPr>
              <a:buNone/>
            </a:pPr>
            <a:r>
              <a:rPr 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是性质的具体表现</a:t>
            </a:r>
            <a:endParaRPr lang="en-US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03340" y="3177540"/>
            <a:ext cx="40513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“变成了”、</a:t>
            </a:r>
          </a:p>
          <a:p>
            <a:pPr>
              <a:buNone/>
            </a:pPr>
            <a:r>
              <a:rPr 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“生成了”</a:t>
            </a:r>
          </a:p>
          <a:p>
            <a:pPr>
              <a:buNone/>
            </a:pPr>
            <a:r>
              <a:rPr lang="zh-CN" altLang="en-US" sz="2800" b="1">
                <a:solidFill>
                  <a:srgbClr val="1C981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如：木炭燃烧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54530" y="3177540"/>
            <a:ext cx="42303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None/>
            </a:pPr>
            <a:r>
              <a:rPr lang="en-US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“能”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“可”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“会”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“难”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“易”</a:t>
            </a:r>
          </a:p>
          <a:p>
            <a:pPr latinLnBrk="1">
              <a:buNone/>
            </a:pPr>
            <a:r>
              <a:rPr lang="zh-CN" altLang="en-US" sz="2800" b="1">
                <a:solidFill>
                  <a:srgbClr val="1C981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如：木炭能燃烧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0865" y="1120140"/>
            <a:ext cx="814832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从下列概念中选择正确的序号填入括号中</a:t>
            </a:r>
          </a:p>
          <a:p>
            <a:pPr indent="457200"/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物理变化            B．化学变化 </a:t>
            </a:r>
          </a:p>
          <a:p>
            <a:pPr indent="457200"/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物理性质            D．化学性质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（1）0℃时水结成冰______</a:t>
            </a:r>
          </a:p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（2）汽油可以燃烧______</a:t>
            </a:r>
          </a:p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（3）块状胆矾变成粉末状胆矾______</a:t>
            </a:r>
          </a:p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（4）酒精易挥发______</a:t>
            </a:r>
          </a:p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（5）煤气燃烧______</a:t>
            </a:r>
          </a:p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（6）鸡蛋发臭______</a:t>
            </a:r>
          </a:p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（7）镁条能在空气中燃烧______</a:t>
            </a:r>
          </a:p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（8）铁的密度是7.86g•cm</a:t>
            </a:r>
            <a:r>
              <a:rPr lang="zh-CN" altLang="en-US" sz="28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-3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57980" y="2395220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39235" y="2790190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60085" y="324929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60115" y="364426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62630" y="411543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49295" y="4522470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92065" y="4930775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92065" y="5378450"/>
            <a:ext cx="57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4375" y="1021080"/>
            <a:ext cx="7383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157EF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三、利用物质的性质对物质进行</a:t>
            </a:r>
            <a:r>
              <a:rPr lang="zh-CN" altLang="en-US" sz="3200" b="1">
                <a:solidFill>
                  <a:srgbClr val="157EFB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鉴别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4375" y="3874770"/>
          <a:ext cx="8405495" cy="159194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65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5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物理性质</a:t>
                      </a:r>
                      <a:endParaRPr lang="en-US" altLang="en-US" sz="28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化学性质</a:t>
                      </a:r>
                      <a:endParaRPr lang="en-US" altLang="en-US" sz="28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氧气</a:t>
                      </a:r>
                      <a:endParaRPr lang="en-US" altLang="en-US" sz="28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二氧化碳</a:t>
                      </a:r>
                      <a:endParaRPr lang="en-US" altLang="en-US" sz="28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14375" y="1604645"/>
            <a:ext cx="2593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闻药品气味：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7765" y="4593590"/>
            <a:ext cx="310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无色、无味、气体</a:t>
            </a:r>
            <a:endParaRPr lang="en-US" altLang="en-US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4365" y="4290060"/>
            <a:ext cx="310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>
                <a:solidFill>
                  <a:srgbClr val="F433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支持燃烧/助燃性</a:t>
            </a:r>
            <a:endParaRPr lang="en-US" altLang="en-US" sz="2800">
              <a:solidFill>
                <a:srgbClr val="F433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45455" y="4944745"/>
            <a:ext cx="3446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>
                <a:solidFill>
                  <a:srgbClr val="F433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不燃烧、不支持燃烧</a:t>
            </a:r>
            <a:endParaRPr lang="en-US" altLang="en-US" sz="2800">
              <a:solidFill>
                <a:srgbClr val="F433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8130" name="文本框 48129"/>
          <p:cNvSpPr txBox="1"/>
          <p:nvPr/>
        </p:nvSpPr>
        <p:spPr>
          <a:xfrm>
            <a:off x="1910080" y="2357755"/>
            <a:ext cx="1398905" cy="52197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扇闻法</a:t>
            </a:r>
          </a:p>
        </p:txBody>
      </p:sp>
      <p:pic>
        <p:nvPicPr>
          <p:cNvPr id="49154" name="图片 48130" descr="闻气味的方法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8350" y="2126615"/>
            <a:ext cx="1541780" cy="1534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3142615" y="1604645"/>
            <a:ext cx="81000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用手轻轻地在瓶口扇动，使极少量的气体飘进鼻孔。</a:t>
            </a:r>
            <a:endParaRPr lang="zh-CN" altLang="en-US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5455" y="2126615"/>
            <a:ext cx="1388110" cy="1466850"/>
          </a:xfrm>
          <a:prstGeom prst="rect">
            <a:avLst/>
          </a:prstGeom>
        </p:spPr>
      </p:pic>
      <p:sp>
        <p:nvSpPr>
          <p:cNvPr id="13" name="乘号 12"/>
          <p:cNvSpPr/>
          <p:nvPr/>
        </p:nvSpPr>
        <p:spPr>
          <a:xfrm>
            <a:off x="6356985" y="2977515"/>
            <a:ext cx="576580" cy="732790"/>
          </a:xfrm>
          <a:prstGeom prst="mathMultiply">
            <a:avLst/>
          </a:prstGeom>
          <a:solidFill>
            <a:srgbClr val="FF0000"/>
          </a:solidFill>
          <a:ln w="12700" cmpd="sng">
            <a:noFill/>
            <a:prstDash val="solid"/>
          </a:ln>
        </p:spPr>
        <p:style>
          <a:lnRef idx="2">
            <a:srgbClr val="FF388C">
              <a:shade val="50000"/>
            </a:srgbClr>
          </a:lnRef>
          <a:fillRef idx="1">
            <a:srgbClr val="FF388C"/>
          </a:fillRef>
          <a:effectRef idx="0">
            <a:srgbClr val="FF388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物质的性质与应用区分二氧化碳和氧气">
            <a:hlinkClick r:id="" action="ppaction://media"/>
          </p:cNvPr>
          <p:cNvPicPr>
            <a:picLocks noChangeAspect="1"/>
          </p:cNvPicPr>
          <p:nvPr>
            <a:vide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4870" y="2126615"/>
            <a:ext cx="2952000" cy="16607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6" grpId="0"/>
      <p:bldP spid="7" grpId="0"/>
      <p:bldP spid="8" grpId="0"/>
      <p:bldP spid="9" grpId="0"/>
      <p:bldP spid="48130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59105" y="3716020"/>
            <a:ext cx="11234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方案（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）：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分别</a:t>
            </a:r>
            <a:r>
              <a:rPr lang="zh-CN" altLang="en-US" sz="2800">
                <a:solidFill>
                  <a:srgbClr val="1C981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向两只集气瓶中滴入澄清的石灰水，振荡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，若澄清的石灰水变</a:t>
            </a:r>
            <a:r>
              <a:rPr lang="zh-CN" altLang="en-US" sz="2800" u="sng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            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，则为</a:t>
            </a:r>
            <a:r>
              <a:rPr lang="zh-CN" altLang="en-US" sz="2800" u="sng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                 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；若无明显现象，则为</a:t>
            </a:r>
            <a:r>
              <a:rPr lang="zh-CN" altLang="en-US" sz="2800" u="sng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          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59105" y="1030605"/>
            <a:ext cx="851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设计实验鉴别</a:t>
            </a:r>
            <a:r>
              <a:rPr 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氧气</a:t>
            </a:r>
            <a:r>
              <a:rPr 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二氧化碳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操作、现象、结论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59105" y="1533525"/>
            <a:ext cx="11235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方案（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）：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分别</a:t>
            </a:r>
            <a:r>
              <a:rPr lang="zh-CN" altLang="en-US" sz="2800">
                <a:solidFill>
                  <a:srgbClr val="1C98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将燃烧的木条伸入两只集气瓶中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，若木条燃烧更旺，则为</a:t>
            </a:r>
            <a:r>
              <a:rPr lang="zh-CN" altLang="en-US" sz="2800" u="sng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            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；若木条</a:t>
            </a:r>
            <a:r>
              <a:rPr lang="zh-CN" altLang="en-US" sz="2800" u="sng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          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，则为二氧化碳。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371600" y="1963420"/>
            <a:ext cx="1121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氧气</a:t>
            </a: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4066540" y="1944370"/>
            <a:ext cx="976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熄灭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0079990" y="4128135"/>
            <a:ext cx="1121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氧气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4754880" y="4109085"/>
            <a:ext cx="1798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宋体" panose="02010600030101010101" pitchFamily="2" charset="-122"/>
              </a:rPr>
              <a:t>二氧化碳</a:t>
            </a: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2493010" y="4109085"/>
            <a:ext cx="1020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浑浊</a:t>
            </a:r>
            <a:endParaRPr lang="zh-CN" altLang="en-US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0"/>
            </p:custDataLst>
          </p:nvPr>
        </p:nvGrpSpPr>
        <p:grpSpPr>
          <a:xfrm>
            <a:off x="4142740" y="2428240"/>
            <a:ext cx="2130964" cy="1287780"/>
            <a:chOff x="5089" y="4371"/>
            <a:chExt cx="2553" cy="1710"/>
          </a:xfrm>
        </p:grpSpPr>
        <p:pic>
          <p:nvPicPr>
            <p:cNvPr id="5" name="图片 4" descr="tim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/>
            <a:srcRect l="77298" b="13185"/>
            <a:stretch>
              <a:fillRect/>
            </a:stretch>
          </p:blipFill>
          <p:spPr>
            <a:xfrm>
              <a:off x="6956" y="4371"/>
              <a:ext cx="686" cy="1710"/>
            </a:xfrm>
            <a:prstGeom prst="rect">
              <a:avLst/>
            </a:prstGeom>
          </p:spPr>
        </p:pic>
        <p:pic>
          <p:nvPicPr>
            <p:cNvPr id="7" name="图片 6" descr="tim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/>
            <a:srcRect r="73837" b="13185"/>
            <a:stretch>
              <a:fillRect/>
            </a:stretch>
          </p:blipFill>
          <p:spPr>
            <a:xfrm>
              <a:off x="5089" y="4458"/>
              <a:ext cx="733" cy="1587"/>
            </a:xfrm>
            <a:prstGeom prst="rect">
              <a:avLst/>
            </a:prstGeom>
          </p:spPr>
        </p:pic>
      </p:grpSp>
      <p:pic>
        <p:nvPicPr>
          <p:cNvPr id="16" name="图片 15" descr="u=1200898514,828441133&amp;fm=15&amp;gp=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470" t="18286" r="7160" b="21240"/>
          <a:stretch>
            <a:fillRect/>
          </a:stretch>
        </p:blipFill>
        <p:spPr>
          <a:xfrm>
            <a:off x="3925570" y="4631055"/>
            <a:ext cx="2628000" cy="1438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  <p:bldP spid="14" grpId="0"/>
      <p:bldP spid="1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2"/>
          <p:cNvSpPr txBox="1"/>
          <p:nvPr>
            <p:custDataLst>
              <p:tags r:id="rId2"/>
            </p:custDataLst>
          </p:nvPr>
        </p:nvSpPr>
        <p:spPr>
          <a:xfrm>
            <a:off x="615950" y="1081405"/>
            <a:ext cx="1165479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化学性质：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物质在</a:t>
            </a:r>
            <a:r>
              <a:rPr lang="zh-CN" altLang="en-US" sz="3200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   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中表现出来的性质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3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物理性质：</a:t>
            </a:r>
            <a:r>
              <a:rPr lang="zh-CN" altLang="en-US" sz="3200" spc="-1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物质不需要发生</a:t>
            </a:r>
            <a:r>
              <a:rPr lang="zh-CN" altLang="en-US" sz="3200" u="sng" spc="-1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    </a:t>
            </a:r>
            <a:r>
              <a:rPr lang="zh-CN" altLang="en-US" sz="3200" spc="-1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就表现出来的性质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物质的性质和用途的关系：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291330" y="1271905"/>
            <a:ext cx="18853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化学变化</a:t>
            </a: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4152265" y="3701415"/>
            <a:ext cx="43675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altLang="en-US" sz="32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性质                  用途</a:t>
            </a:r>
          </a:p>
        </p:txBody>
      </p:sp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8460" y="3496310"/>
            <a:ext cx="1275080" cy="99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739130" y="2000250"/>
            <a:ext cx="18853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化学变化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504,&quot;width&quot;:1584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768ef56-1593-48f7-b139-4405ae7852a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d67b7fb-f5e9-421a-9402-32286bc83fb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7397d1b-038c-4aee-8173-b1d95c5ffab8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MEDIACOVER_FLAG" val="1"/>
  <p:tag name="KSO_WM_UNIT_MEDIACOVER_BTN_POS" val="c"/>
  <p:tag name="KSO_WM_UNIT_MEDIACOVER_BTN_STATE" val="1"/>
  <p:tag name="KSO_WM_UNIT_MEDIACOVER_BTN_STYLE" val="ee0bc779c1f3d7f3e90c96344320e69a"/>
  <p:tag name="KSO_WM_UNIT_MEDIACOVER_BTNRECT" val="2000*984*646*646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  <p:tag name="KSO_WM_UNIT_TABLE_BEAUTIFY" val="smartTable{5d2a5014-e725-44c5-954f-9757b848df4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872</Words>
  <Application>Microsoft Office PowerPoint</Application>
  <PresentationFormat>宽屏</PresentationFormat>
  <Paragraphs>124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仿宋</vt:lpstr>
      <vt:lpstr>黑体</vt:lpstr>
      <vt:lpstr>楷体</vt:lpstr>
      <vt:lpstr>锐字云字库综艺体1.0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User</cp:lastModifiedBy>
  <cp:revision>162</cp:revision>
  <dcterms:created xsi:type="dcterms:W3CDTF">2019-06-19T02:08:00Z</dcterms:created>
  <dcterms:modified xsi:type="dcterms:W3CDTF">2023-10-28T11:46:41Z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