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41432-9A3A-4BF8-9C76-BD6AB9D610CA}" type="datetimeFigureOut">
              <a:rPr lang="zh-CN" altLang="en-US" smtClean="0"/>
              <a:t>2021/8/1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0C8B0E-2B60-45B5-9FE7-8BDF9B655E13}" type="slidenum">
              <a:rPr lang="zh-CN" altLang="en-US" smtClean="0"/>
              <a:t>‹#›</a:t>
            </a:fld>
            <a:endParaRPr lang="zh-CN" altLang="en-US"/>
          </a:p>
        </p:txBody>
      </p:sp>
    </p:spTree>
    <p:extLst>
      <p:ext uri="{BB962C8B-B14F-4D97-AF65-F5344CB8AC3E}">
        <p14:creationId xmlns:p14="http://schemas.microsoft.com/office/powerpoint/2010/main" val="3979056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0"/>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80"/>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80"/>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标题幻灯片">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958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3"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2021/8/1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2021/8/1</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Word___1.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package" Target="../embeddings/Microsoft_Word___2.docx"/><Relationship Id="rId4" Type="http://schemas.openxmlformats.org/officeDocument/2006/relationships/image" Target="../media/image5.emf"/></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emf"/></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88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1027" name="文本框 2"/>
          <p:cNvSpPr txBox="1">
            <a:spLocks noChangeArrowheads="1"/>
          </p:cNvSpPr>
          <p:nvPr/>
        </p:nvSpPr>
        <p:spPr bwMode="auto">
          <a:xfrm>
            <a:off x="1988686" y="1707654"/>
            <a:ext cx="5618846" cy="707886"/>
          </a:xfrm>
          <a:prstGeom prst="rect">
            <a:avLst/>
          </a:prstGeom>
          <a:solidFill>
            <a:srgbClr val="00B050"/>
          </a:solidFill>
          <a:ln>
            <a:noFill/>
          </a:ln>
          <a:extLst/>
        </p:spPr>
        <p:txBody>
          <a:bodyPr wrap="none">
            <a:sp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4000" b="1" dirty="0">
                <a:latin typeface="微软雅黑" pitchFamily="34" charset="-122"/>
                <a:ea typeface="微软雅黑" pitchFamily="34" charset="-122"/>
                <a:sym typeface="宋体" pitchFamily="2" charset="-122"/>
              </a:rPr>
              <a:t>第一单元 走进化学世界 </a:t>
            </a:r>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4" y="87474"/>
            <a:ext cx="1974486" cy="1480865"/>
          </a:xfrm>
          <a:prstGeom prst="rect">
            <a:avLst/>
          </a:prstGeom>
        </p:spPr>
      </p:pic>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75" y="2061597"/>
            <a:ext cx="2305335" cy="2720625"/>
          </a:xfrm>
          <a:prstGeom prst="rect">
            <a:avLst/>
          </a:prstGeom>
        </p:spPr>
      </p:pic>
      <p:sp>
        <p:nvSpPr>
          <p:cNvPr id="4" name="矩形 3"/>
          <p:cNvSpPr/>
          <p:nvPr/>
        </p:nvSpPr>
        <p:spPr>
          <a:xfrm>
            <a:off x="579948" y="195486"/>
            <a:ext cx="2839924" cy="369332"/>
          </a:xfrm>
          <a:prstGeom prst="rect">
            <a:avLst/>
          </a:prstGeom>
        </p:spPr>
        <p:txBody>
          <a:bodyPr wrap="square">
            <a:spAutoFit/>
          </a:bodyPr>
          <a:lstStyle/>
          <a:p>
            <a:r>
              <a:rPr lang="en-US" altLang="zh-CN" b="1" dirty="0" smtClean="0">
                <a:solidFill>
                  <a:srgbClr val="3B79CE"/>
                </a:solidFill>
                <a:latin typeface="华文仿宋" pitchFamily="2" charset="-122"/>
                <a:ea typeface="华文仿宋" pitchFamily="2" charset="-122"/>
              </a:rPr>
              <a:t>人</a:t>
            </a:r>
            <a:r>
              <a:rPr lang="zh-CN" altLang="en-US" b="1" dirty="0" smtClean="0">
                <a:solidFill>
                  <a:srgbClr val="3B79CE"/>
                </a:solidFill>
                <a:latin typeface="华文仿宋" pitchFamily="2" charset="-122"/>
                <a:ea typeface="华文仿宋" pitchFamily="2" charset="-122"/>
              </a:rPr>
              <a:t>教版九年级化学</a:t>
            </a:r>
            <a:r>
              <a:rPr lang="en-US" altLang="zh-CN" b="1" dirty="0" smtClean="0">
                <a:solidFill>
                  <a:srgbClr val="3B79CE"/>
                </a:solidFill>
                <a:latin typeface="华文仿宋" pitchFamily="2" charset="-122"/>
                <a:ea typeface="华文仿宋" pitchFamily="2" charset="-122"/>
              </a:rPr>
              <a:t>上</a:t>
            </a:r>
            <a:r>
              <a:rPr lang="zh-CN" altLang="en-US" b="1" dirty="0" smtClean="0">
                <a:solidFill>
                  <a:srgbClr val="3B79CE"/>
                </a:solidFill>
                <a:latin typeface="华文仿宋" pitchFamily="2" charset="-122"/>
                <a:ea typeface="华文仿宋" pitchFamily="2" charset="-122"/>
              </a:rPr>
              <a:t>册</a:t>
            </a:r>
            <a:endParaRPr lang="zh-CN" altLang="en-US" b="1" dirty="0">
              <a:solidFill>
                <a:srgbClr val="3B79CE"/>
              </a:solidFill>
              <a:latin typeface="华文仿宋" pitchFamily="2" charset="-122"/>
              <a:ea typeface="华文仿宋" pitchFamily="2" charset="-122"/>
            </a:endParaRPr>
          </a:p>
        </p:txBody>
      </p:sp>
      <p:pic>
        <p:nvPicPr>
          <p:cNvPr id="5" name="Picture 3" descr="F:\初中化学\图标png\icons8-beaker-9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3972027"/>
            <a:ext cx="1527398" cy="1145549"/>
          </a:xfrm>
          <a:prstGeom prst="rect">
            <a:avLst/>
          </a:prstGeom>
          <a:noFill/>
          <a:extLst>
            <a:ext uri="{909E8E84-426E-40DD-AFC4-6F175D3DCCD1}">
              <a14:hiddenFill xmlns:a14="http://schemas.microsoft.com/office/drawing/2010/main">
                <a:solidFill>
                  <a:srgbClr val="FFFFFF"/>
                </a:solidFill>
              </a14:hiddenFill>
            </a:ext>
          </a:extLst>
        </p:spPr>
      </p:pic>
      <p:sp>
        <p:nvSpPr>
          <p:cNvPr id="6" name="矩形 5"/>
          <p:cNvSpPr/>
          <p:nvPr/>
        </p:nvSpPr>
        <p:spPr>
          <a:xfrm>
            <a:off x="2483768" y="3147814"/>
            <a:ext cx="4968552" cy="523220"/>
          </a:xfrm>
          <a:prstGeom prst="rect">
            <a:avLst/>
          </a:prstGeom>
          <a:solidFill>
            <a:schemeClr val="tx2">
              <a:lumMod val="60000"/>
              <a:lumOff val="40000"/>
            </a:schemeClr>
          </a:solidFill>
        </p:spPr>
        <p:txBody>
          <a:bodyPr wrap="square">
            <a:spAutoFit/>
          </a:bodyPr>
          <a:lstStyle/>
          <a:p>
            <a:r>
              <a:rPr lang="zh-CN" altLang="en-US" sz="2800" dirty="0" smtClean="0"/>
              <a:t>             单</a:t>
            </a:r>
            <a:r>
              <a:rPr lang="zh-CN" altLang="en-US" sz="2800" dirty="0"/>
              <a:t>元复习（课件）</a:t>
            </a:r>
          </a:p>
        </p:txBody>
      </p:sp>
    </p:spTree>
    <p:extLst>
      <p:ext uri="{BB962C8B-B14F-4D97-AF65-F5344CB8AC3E}">
        <p14:creationId xmlns:p14="http://schemas.microsoft.com/office/powerpoint/2010/main" val="255971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93846" y="517683"/>
            <a:ext cx="404622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考点二：化学性质和物理性质</a:t>
            </a:r>
          </a:p>
        </p:txBody>
      </p:sp>
      <p:graphicFrame>
        <p:nvGraphicFramePr>
          <p:cNvPr id="13350" name="表格 13349"/>
          <p:cNvGraphicFramePr>
            <a:graphicFrameLocks noGrp="1"/>
          </p:cNvGraphicFramePr>
          <p:nvPr>
            <p:custDataLst>
              <p:tags r:id="rId1"/>
            </p:custDataLst>
          </p:nvPr>
        </p:nvGraphicFramePr>
        <p:xfrm>
          <a:off x="328375" y="908924"/>
          <a:ext cx="8176260" cy="3978593"/>
        </p:xfrm>
        <a:graphic>
          <a:graphicData uri="http://schemas.openxmlformats.org/drawingml/2006/table">
            <a:tbl>
              <a:tblPr/>
              <a:tblGrid>
                <a:gridCol w="1244441"/>
                <a:gridCol w="3355181"/>
                <a:gridCol w="3576638"/>
              </a:tblGrid>
              <a:tr h="401479">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r>
              <a:tr h="630079">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r>
              <a:tr h="565547">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gridSpan="2">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hMerge="1">
                  <a:txBody>
                    <a:bodyPr/>
                    <a:lstStyle/>
                    <a:p>
                      <a:endParaRPr/>
                    </a:p>
                  </a:txBody>
                  <a:tcPr>
                    <a:lnR w="12700">
                      <a:solidFill>
                        <a:schemeClr val="tx1"/>
                      </a:solidFill>
                      <a:prstDash val="solid"/>
                    </a:lnR>
                    <a:lnT w="12700">
                      <a:solidFill>
                        <a:schemeClr val="tx1"/>
                      </a:solidFill>
                      <a:prstDash val="solid"/>
                    </a:lnT>
                    <a:lnB w="12700">
                      <a:solidFill>
                        <a:schemeClr val="tx1"/>
                      </a:solidFill>
                      <a:prstDash val="solid"/>
                    </a:lnB>
                  </a:tcPr>
                </a:tc>
              </a:tr>
              <a:tr h="1001554">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r>
              <a:tr h="1379934">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4">
                        <a:lumMod val="20000"/>
                        <a:lumOff val="80000"/>
                        <a:alpha val="39000"/>
                      </a:schemeClr>
                    </a:solidFill>
                  </a:tcPr>
                </a:tc>
              </a:tr>
            </a:tbl>
          </a:graphicData>
        </a:graphic>
      </p:graphicFrame>
      <p:sp>
        <p:nvSpPr>
          <p:cNvPr id="13339" name="Rectangle 7"/>
          <p:cNvSpPr/>
          <p:nvPr/>
        </p:nvSpPr>
        <p:spPr>
          <a:xfrm>
            <a:off x="2700577" y="907487"/>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物理性质</a:t>
            </a:r>
          </a:p>
        </p:txBody>
      </p:sp>
      <p:sp>
        <p:nvSpPr>
          <p:cNvPr id="13340" name="Rectangle 7"/>
          <p:cNvSpPr/>
          <p:nvPr/>
        </p:nvSpPr>
        <p:spPr>
          <a:xfrm>
            <a:off x="6015277" y="907250"/>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化学性质</a:t>
            </a:r>
          </a:p>
        </p:txBody>
      </p:sp>
      <p:sp>
        <p:nvSpPr>
          <p:cNvPr id="13341" name="Rectangle 7"/>
          <p:cNvSpPr/>
          <p:nvPr/>
        </p:nvSpPr>
        <p:spPr>
          <a:xfrm>
            <a:off x="605077" y="2082158"/>
            <a:ext cx="600164"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区别</a:t>
            </a:r>
          </a:p>
        </p:txBody>
      </p:sp>
      <p:sp>
        <p:nvSpPr>
          <p:cNvPr id="13342" name="Rectangle 7"/>
          <p:cNvSpPr/>
          <p:nvPr/>
        </p:nvSpPr>
        <p:spPr>
          <a:xfrm>
            <a:off x="428625" y="2772967"/>
            <a:ext cx="1144429" cy="345281"/>
          </a:xfrm>
          <a:prstGeom prst="rect">
            <a:avLst/>
          </a:prstGeom>
          <a:noFill/>
          <a:ln w="9525">
            <a:noFill/>
          </a:ln>
        </p:spPr>
        <p:txBody>
          <a:bodyPr wrap="square" lIns="68580" tIns="34290" rIns="68580" bIns="34290" anchor="ctr">
            <a:spAutoFit/>
          </a:bodyPr>
          <a:lstStyle/>
          <a:p>
            <a:r>
              <a:rPr lang="zh-CN" altLang="en-US">
                <a:latin typeface="Arial" panose="020B0604020202020204" pitchFamily="34" charset="0"/>
                <a:ea typeface="黑体" panose="02010609060101010101" pitchFamily="49" charset="-122"/>
              </a:rPr>
              <a:t>性质判断</a:t>
            </a:r>
          </a:p>
        </p:txBody>
      </p:sp>
      <p:sp>
        <p:nvSpPr>
          <p:cNvPr id="13343" name="Rectangle 7"/>
          <p:cNvSpPr/>
          <p:nvPr/>
        </p:nvSpPr>
        <p:spPr>
          <a:xfrm>
            <a:off x="490777" y="4072883"/>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性质内容</a:t>
            </a:r>
          </a:p>
        </p:txBody>
      </p:sp>
      <p:sp>
        <p:nvSpPr>
          <p:cNvPr id="14" name="Rectangle 7"/>
          <p:cNvSpPr/>
          <p:nvPr/>
        </p:nvSpPr>
        <p:spPr>
          <a:xfrm>
            <a:off x="2700814" y="2082643"/>
            <a:ext cx="3794760" cy="345281"/>
          </a:xfrm>
          <a:prstGeom prst="rect">
            <a:avLst/>
          </a:prstGeom>
          <a:noFill/>
          <a:ln w="9525">
            <a:noFill/>
          </a:ln>
        </p:spPr>
        <p:txBody>
          <a:bodyPr wrap="none" lIns="68580" tIns="34290" rIns="68580" bIns="34290" anchor="ctr">
            <a:spAutoFit/>
          </a:bodyPr>
          <a:lstStyle/>
          <a:p>
            <a:r>
              <a:rPr lang="zh-CN" altLang="en-US">
                <a:solidFill>
                  <a:srgbClr val="FF0000"/>
                </a:solidFill>
                <a:latin typeface="Arial" panose="020B0604020202020204" pitchFamily="34" charset="0"/>
                <a:ea typeface="黑体" panose="02010609060101010101" pitchFamily="49" charset="-122"/>
              </a:rPr>
              <a:t>该性质否需要通过化学变化表现出来</a:t>
            </a:r>
          </a:p>
        </p:txBody>
      </p:sp>
      <p:sp>
        <p:nvSpPr>
          <p:cNvPr id="16" name="Rectangle 7"/>
          <p:cNvSpPr/>
          <p:nvPr/>
        </p:nvSpPr>
        <p:spPr>
          <a:xfrm>
            <a:off x="1664970" y="2634616"/>
            <a:ext cx="2880360" cy="622459"/>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直接（眼看、鼻闻、</a:t>
            </a:r>
          </a:p>
          <a:p>
            <a:r>
              <a:rPr lang="zh-CN" altLang="en-US">
                <a:solidFill>
                  <a:srgbClr val="0000FF"/>
                </a:solidFill>
                <a:latin typeface="Arial" panose="020B0604020202020204" pitchFamily="34" charset="0"/>
                <a:ea typeface="黑体" panose="02010609060101010101" pitchFamily="49" charset="-122"/>
              </a:rPr>
              <a:t>耳听等）或由仪器间接观察</a:t>
            </a:r>
          </a:p>
        </p:txBody>
      </p:sp>
      <p:sp>
        <p:nvSpPr>
          <p:cNvPr id="17" name="Rectangle 7"/>
          <p:cNvSpPr/>
          <p:nvPr/>
        </p:nvSpPr>
        <p:spPr>
          <a:xfrm>
            <a:off x="5008245" y="2572226"/>
            <a:ext cx="3436620" cy="899160"/>
          </a:xfrm>
          <a:prstGeom prst="rect">
            <a:avLst/>
          </a:prstGeom>
          <a:noFill/>
          <a:ln w="9525">
            <a:noFill/>
          </a:ln>
        </p:spPr>
        <p:txBody>
          <a:bodyPr wrap="squar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必须通过化学变化判断。在叙述物质的化学性质时，往往有下列字：能、会、可以、易、难等</a:t>
            </a:r>
          </a:p>
        </p:txBody>
      </p:sp>
      <p:sp>
        <p:nvSpPr>
          <p:cNvPr id="18" name="Rectangle 7"/>
          <p:cNvSpPr/>
          <p:nvPr/>
        </p:nvSpPr>
        <p:spPr>
          <a:xfrm>
            <a:off x="1633537" y="3712845"/>
            <a:ext cx="2911793" cy="899160"/>
          </a:xfrm>
          <a:prstGeom prst="rect">
            <a:avLst/>
          </a:prstGeom>
          <a:noFill/>
          <a:ln w="9525">
            <a:noFill/>
          </a:ln>
        </p:spPr>
        <p:txBody>
          <a:bodyPr wrap="squar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颜色、状态、气味、熔点、沸点、硬度、密度、溶解度、挥发性、导电性、导热性等</a:t>
            </a:r>
          </a:p>
        </p:txBody>
      </p:sp>
      <p:sp>
        <p:nvSpPr>
          <p:cNvPr id="19" name="Rectangle 7"/>
          <p:cNvSpPr/>
          <p:nvPr/>
        </p:nvSpPr>
        <p:spPr>
          <a:xfrm>
            <a:off x="5151597" y="3712845"/>
            <a:ext cx="3128486" cy="899160"/>
          </a:xfrm>
          <a:prstGeom prst="rect">
            <a:avLst/>
          </a:prstGeom>
          <a:noFill/>
          <a:ln w="9525">
            <a:noFill/>
          </a:ln>
        </p:spPr>
        <p:txBody>
          <a:bodyPr wrap="squar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根据物质的化学变化判断其化学性质，如可燃性、稳定性（如受热是否易分解）等</a:t>
            </a:r>
          </a:p>
        </p:txBody>
      </p:sp>
      <p:sp>
        <p:nvSpPr>
          <p:cNvPr id="15396" name="Rectangle 7"/>
          <p:cNvSpPr/>
          <p:nvPr/>
        </p:nvSpPr>
        <p:spPr>
          <a:xfrm>
            <a:off x="605077" y="1364926"/>
            <a:ext cx="600164"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概念</a:t>
            </a:r>
          </a:p>
        </p:txBody>
      </p:sp>
      <p:sp>
        <p:nvSpPr>
          <p:cNvPr id="3" name="文本框 2"/>
          <p:cNvSpPr txBox="1"/>
          <p:nvPr/>
        </p:nvSpPr>
        <p:spPr>
          <a:xfrm>
            <a:off x="4908233" y="1366838"/>
            <a:ext cx="3616166" cy="345281"/>
          </a:xfrm>
          <a:prstGeom prst="rect">
            <a:avLst/>
          </a:prstGeom>
          <a:noFill/>
        </p:spPr>
        <p:txBody>
          <a:bodyPr wrap="square" lIns="68580" tIns="34290" rIns="68580" bIns="34290" rtlCol="0" anchor="t">
            <a:spAutoFit/>
          </a:bodyPr>
          <a:lstStyle/>
          <a:p>
            <a:r>
              <a:rPr lang="zh-CN" altLang="en-US"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物质在化学变化中表现出来的性质</a:t>
            </a:r>
          </a:p>
        </p:txBody>
      </p:sp>
      <p:sp>
        <p:nvSpPr>
          <p:cNvPr id="4" name="文本框 3"/>
          <p:cNvSpPr txBox="1"/>
          <p:nvPr/>
        </p:nvSpPr>
        <p:spPr>
          <a:xfrm>
            <a:off x="1664971" y="1364457"/>
            <a:ext cx="3118961" cy="622459"/>
          </a:xfrm>
          <a:prstGeom prst="rect">
            <a:avLst/>
          </a:prstGeom>
          <a:noFill/>
        </p:spPr>
        <p:txBody>
          <a:bodyPr wrap="square" lIns="68580" tIns="34290" rIns="68580" bIns="34290" rtlCol="0" anchor="t">
            <a:spAutoFit/>
          </a:bodyPr>
          <a:lstStyle/>
          <a:p>
            <a:r>
              <a:rPr lang="zh-CN" altLang="en-US"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物质不需要发生化学变化就表现出来的性质</a:t>
            </a:r>
          </a:p>
        </p:txBody>
      </p:sp>
      <p:sp>
        <p:nvSpPr>
          <p:cNvPr id="5" name="文本框 4"/>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Tree>
    <p:extLst>
      <p:ext uri="{BB962C8B-B14F-4D97-AF65-F5344CB8AC3E}">
        <p14:creationId xmlns:p14="http://schemas.microsoft.com/office/powerpoint/2010/main" val="1876242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ppt_x</p:attrName>
                                        </p:attrNameLst>
                                      </p:cBhvr>
                                      <p:tavLst>
                                        <p:tav tm="0">
                                          <p:val>
                                            <p:strVal val="#ppt_x"/>
                                          </p:val>
                                        </p:tav>
                                        <p:tav tm="100000">
                                          <p:val>
                                            <p:strVal val="#ppt_x"/>
                                          </p:val>
                                        </p:tav>
                                      </p:tavLst>
                                    </p:anim>
                                    <p:anim calcmode="lin" valueType="num">
                                      <p:cBhvr>
                                        <p:cTn id="1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after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500" fill="hold"/>
                                        <p:tgtEl>
                                          <p:spTgt spid="16"/>
                                        </p:tgtEl>
                                        <p:attrNameLst>
                                          <p:attrName>ppt_x</p:attrName>
                                        </p:attrNameLst>
                                      </p:cBhvr>
                                      <p:tavLst>
                                        <p:tav tm="0">
                                          <p:val>
                                            <p:strVal val="#ppt_x"/>
                                          </p:val>
                                        </p:tav>
                                        <p:tav tm="100000">
                                          <p:val>
                                            <p:strVal val="#ppt_x"/>
                                          </p:val>
                                        </p:tav>
                                      </p:tavLst>
                                    </p:anim>
                                    <p:anim calcmode="lin" valueType="num">
                                      <p:cBhvr>
                                        <p:cTn id="2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after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500" fill="hold"/>
                                        <p:tgtEl>
                                          <p:spTgt spid="17"/>
                                        </p:tgtEl>
                                        <p:attrNameLst>
                                          <p:attrName>ppt_x</p:attrName>
                                        </p:attrNameLst>
                                      </p:cBhvr>
                                      <p:tavLst>
                                        <p:tav tm="0">
                                          <p:val>
                                            <p:strVal val="#ppt_x"/>
                                          </p:val>
                                        </p:tav>
                                        <p:tav tm="100000">
                                          <p:val>
                                            <p:strVal val="#ppt_x"/>
                                          </p:val>
                                        </p:tav>
                                      </p:tavLst>
                                    </p:anim>
                                    <p:anim calcmode="lin" valueType="num">
                                      <p:cBhvr>
                                        <p:cTn id="3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after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p:cTn id="35" dur="500" fill="hold"/>
                                        <p:tgtEl>
                                          <p:spTgt spid="18"/>
                                        </p:tgtEl>
                                        <p:attrNameLst>
                                          <p:attrName>ppt_x</p:attrName>
                                        </p:attrNameLst>
                                      </p:cBhvr>
                                      <p:tavLst>
                                        <p:tav tm="0">
                                          <p:val>
                                            <p:strVal val="#ppt_x"/>
                                          </p:val>
                                        </p:tav>
                                        <p:tav tm="100000">
                                          <p:val>
                                            <p:strVal val="#ppt_x"/>
                                          </p:val>
                                        </p:tav>
                                      </p:tavLst>
                                    </p:anim>
                                    <p:anim calcmode="lin" valueType="num">
                                      <p:cBhvr>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afterGroup">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 calcmode="lin" valueType="num">
                                      <p:cBhvr>
                                        <p:cTn id="41" dur="500" fill="hold"/>
                                        <p:tgtEl>
                                          <p:spTgt spid="19"/>
                                        </p:tgtEl>
                                        <p:attrNameLst>
                                          <p:attrName>ppt_x</p:attrName>
                                        </p:attrNameLst>
                                      </p:cBhvr>
                                      <p:tavLst>
                                        <p:tav tm="0">
                                          <p:val>
                                            <p:strVal val="#ppt_x"/>
                                          </p:val>
                                        </p:tav>
                                        <p:tav tm="100000">
                                          <p:val>
                                            <p:strVal val="#ppt_x"/>
                                          </p:val>
                                        </p:tav>
                                      </p:tavLst>
                                    </p:anim>
                                    <p:anim calcmode="lin" valueType="num">
                                      <p:cBhvr>
                                        <p:cTn id="4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7" grpId="0"/>
      <p:bldP spid="18" grpId="0"/>
      <p:bldP spid="19" grpId="0"/>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内容占位符 1"/>
          <p:cNvSpPr>
            <a:spLocks noGrp="1"/>
          </p:cNvSpPr>
          <p:nvPr>
            <p:ph idx="1"/>
          </p:nvPr>
        </p:nvSpPr>
        <p:spPr>
          <a:xfrm>
            <a:off x="608171" y="594361"/>
            <a:ext cx="7716203" cy="4079081"/>
          </a:xfrm>
          <a:ln w="12700" cmpd="sng">
            <a:solidFill>
              <a:schemeClr val="accent1">
                <a:shade val="50000"/>
              </a:schemeClr>
            </a:solidFill>
            <a:prstDash val="solid"/>
          </a:ln>
        </p:spPr>
        <p:txBody>
          <a:bodyPr>
            <a:noAutofit/>
          </a:bodyPr>
          <a:lstStyle/>
          <a:p>
            <a:pPr marL="0" indent="0">
              <a:lnSpc>
                <a:spcPct val="150000"/>
              </a:lnSpc>
              <a:buNone/>
            </a:pPr>
            <a:r>
              <a:rPr lang="en-US" altLang="zh-CN" sz="2000"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dirty="0">
                <a:solidFill>
                  <a:srgbClr val="FF0000"/>
                </a:solidFill>
                <a:latin typeface="宋体" panose="02010600030101010101" pitchFamily="2" charset="-122"/>
                <a:ea typeface="宋体" panose="02010600030101010101" pitchFamily="2" charset="-122"/>
                <a:cs typeface="宋体" panose="02010600030101010101" pitchFamily="2" charset="-122"/>
              </a:rPr>
              <a:t>注意</a:t>
            </a:r>
            <a:r>
              <a:rPr lang="en-US" altLang="zh-CN" sz="2000" dirty="0">
                <a:solidFill>
                  <a:srgbClr val="FF0000"/>
                </a:solidFill>
                <a:latin typeface="宋体" panose="02010600030101010101" pitchFamily="2" charset="-122"/>
                <a:ea typeface="宋体" panose="02010600030101010101" pitchFamily="2" charset="-122"/>
                <a:cs typeface="宋体" panose="02010600030101010101" pitchFamily="2" charset="-122"/>
              </a:rPr>
              <a:t>】</a:t>
            </a:r>
          </a:p>
          <a:p>
            <a:pPr marL="0" indent="0">
              <a:lnSpc>
                <a:spcPct val="150000"/>
              </a:lnSpc>
              <a:buNone/>
            </a:pPr>
            <a:r>
              <a:rPr lang="zh-CN" altLang="en-US" sz="2000" dirty="0">
                <a:latin typeface="宋体" panose="02010600030101010101" pitchFamily="2" charset="-122"/>
                <a:ea typeface="宋体" panose="02010600030101010101" pitchFamily="2" charset="-122"/>
                <a:cs typeface="宋体" panose="02010600030101010101" pitchFamily="2" charset="-122"/>
              </a:rPr>
              <a:t>（</a:t>
            </a:r>
            <a:r>
              <a:rPr lang="en-US" altLang="zh-CN" sz="2000" dirty="0">
                <a:latin typeface="宋体" panose="02010600030101010101" pitchFamily="2" charset="-122"/>
                <a:ea typeface="宋体" panose="02010600030101010101" pitchFamily="2" charset="-122"/>
                <a:cs typeface="宋体" panose="02010600030101010101" pitchFamily="2" charset="-122"/>
              </a:rPr>
              <a:t>1</a:t>
            </a:r>
            <a:r>
              <a:rPr lang="zh-CN" altLang="en-US" sz="2000" dirty="0">
                <a:latin typeface="宋体" panose="02010600030101010101" pitchFamily="2" charset="-122"/>
                <a:ea typeface="宋体" panose="02010600030101010101" pitchFamily="2" charset="-122"/>
                <a:cs typeface="宋体" panose="02010600030101010101" pitchFamily="2" charset="-122"/>
              </a:rPr>
              <a:t>）物质的性质和变化的区别：性质是物质本身特有的属性，而变化则是物质运动的过程。</a:t>
            </a:r>
          </a:p>
          <a:p>
            <a:pPr marL="0" indent="0">
              <a:lnSpc>
                <a:spcPct val="150000"/>
              </a:lnSpc>
              <a:buNone/>
            </a:pPr>
            <a:r>
              <a:rPr lang="zh-CN" altLang="en-US" sz="2000" dirty="0">
                <a:latin typeface="宋体" panose="02010600030101010101" pitchFamily="2" charset="-122"/>
                <a:ea typeface="宋体" panose="02010600030101010101" pitchFamily="2" charset="-122"/>
                <a:cs typeface="宋体" panose="02010600030101010101" pitchFamily="2" charset="-122"/>
              </a:rPr>
              <a:t>（</a:t>
            </a:r>
            <a:r>
              <a:rPr lang="en-US" altLang="zh-CN" sz="2000" dirty="0">
                <a:latin typeface="宋体" panose="02010600030101010101" pitchFamily="2" charset="-122"/>
                <a:ea typeface="宋体" panose="02010600030101010101" pitchFamily="2" charset="-122"/>
                <a:cs typeface="宋体" panose="02010600030101010101" pitchFamily="2" charset="-122"/>
              </a:rPr>
              <a:t>2</a:t>
            </a:r>
            <a:r>
              <a:rPr lang="zh-CN" altLang="en-US" sz="2000" dirty="0">
                <a:latin typeface="宋体" panose="02010600030101010101" pitchFamily="2" charset="-122"/>
                <a:ea typeface="宋体" panose="02010600030101010101" pitchFamily="2" charset="-122"/>
                <a:cs typeface="宋体" panose="02010600030101010101" pitchFamily="2" charset="-122"/>
              </a:rPr>
              <a:t>）判断描述的是否属于性质，可以从“能”“可以”“易”或“不能”“不可以”“不易”等字面上考虑。如酒精易燃烧描述的是酒精的化学性质； 酒精燃烧是指一个过程，是化学变化。</a:t>
            </a:r>
            <a:endParaRPr lang="en-US" altLang="zh-CN" sz="2000" dirty="0">
              <a:latin typeface="宋体" panose="02010600030101010101" pitchFamily="2" charset="-122"/>
              <a:ea typeface="宋体" panose="02010600030101010101" pitchFamily="2" charset="-122"/>
              <a:cs typeface="宋体" panose="02010600030101010101" pitchFamily="2" charset="-122"/>
            </a:endParaRPr>
          </a:p>
          <a:p>
            <a:pPr marL="0" indent="0">
              <a:lnSpc>
                <a:spcPct val="150000"/>
              </a:lnSpc>
              <a:buNone/>
            </a:pPr>
            <a:r>
              <a:rPr lang="zh-CN" altLang="en-US" sz="2000" dirty="0">
                <a:latin typeface="宋体" panose="02010600030101010101" pitchFamily="2" charset="-122"/>
                <a:ea typeface="宋体" panose="02010600030101010101" pitchFamily="2" charset="-122"/>
                <a:cs typeface="宋体" panose="02010600030101010101" pitchFamily="2" charset="-122"/>
              </a:rPr>
              <a:t>（</a:t>
            </a:r>
            <a:r>
              <a:rPr lang="en-US" altLang="zh-CN" sz="2000" dirty="0">
                <a:latin typeface="宋体" panose="02010600030101010101" pitchFamily="2" charset="-122"/>
                <a:ea typeface="宋体" panose="02010600030101010101" pitchFamily="2" charset="-122"/>
                <a:cs typeface="宋体" panose="02010600030101010101" pitchFamily="2" charset="-122"/>
              </a:rPr>
              <a:t>3</a:t>
            </a:r>
            <a:r>
              <a:rPr lang="zh-CN" altLang="en-US" sz="2000" dirty="0">
                <a:latin typeface="宋体" panose="02010600030101010101" pitchFamily="2" charset="-122"/>
                <a:ea typeface="宋体" panose="02010600030101010101" pitchFamily="2" charset="-122"/>
                <a:cs typeface="宋体" panose="02010600030101010101" pitchFamily="2" charset="-122"/>
              </a:rPr>
              <a:t>）物质的性质决定物质的用途，物质的用途反映物质的性质。例如：天然气可以用于做饭，利用的是天然气能燃烧的性质。</a:t>
            </a:r>
          </a:p>
          <a:p>
            <a:endParaRPr lang="zh-CN" altLang="en-US" sz="1800" dirty="0">
              <a:latin typeface="宋体" panose="02010600030101010101" pitchFamily="2" charset="-122"/>
              <a:ea typeface="宋体" panose="02010600030101010101" pitchFamily="2" charset="-122"/>
              <a:cs typeface="宋体" panose="02010600030101010101" pitchFamily="2" charset="-122"/>
            </a:endParaRPr>
          </a:p>
        </p:txBody>
      </p:sp>
    </p:spTree>
    <p:extLst>
      <p:ext uri="{BB962C8B-B14F-4D97-AF65-F5344CB8AC3E}">
        <p14:creationId xmlns:p14="http://schemas.microsoft.com/office/powerpoint/2010/main" val="2353471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608171" y="1004888"/>
            <a:ext cx="7743825" cy="2492990"/>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南岸区一模）在抗击新冠肺炎疫情期间，几种常见消毒剂进入了家庭。下列对</a:t>
            </a:r>
            <a:r>
              <a:rPr lang="en-US" sz="2100">
                <a:latin typeface="宋体" panose="02010600030101010101" pitchFamily="2" charset="-122"/>
                <a:ea typeface="宋体" panose="02010600030101010101" pitchFamily="2" charset="-122"/>
                <a:cs typeface="宋体" panose="02010600030101010101" pitchFamily="2" charset="-122"/>
              </a:rPr>
              <a:t>84</a:t>
            </a:r>
            <a:r>
              <a:rPr lang="zh-CN" altLang="en-US" sz="2100">
                <a:latin typeface="宋体" panose="02010600030101010101" pitchFamily="2" charset="-122"/>
                <a:ea typeface="宋体" panose="02010600030101010101" pitchFamily="2" charset="-122"/>
                <a:cs typeface="宋体" panose="02010600030101010101" pitchFamily="2" charset="-122"/>
              </a:rPr>
              <a:t>消毒液的描述属于物理性质的是（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．有强氧化性</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．无色或淡黄色有刺激性气味的液体</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．见光易分解</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．可杀灭多种病原微生物
</a:t>
            </a:r>
            <a:endParaRPr lang="zh-CN" altLang="en-US" sz="2100">
              <a:latin typeface="宋体" panose="02010600030101010101" pitchFamily="2" charset="-122"/>
              <a:cs typeface="宋体" panose="02010600030101010101" pitchFamily="2" charset="-122"/>
            </a:endParaRPr>
          </a:p>
        </p:txBody>
      </p:sp>
      <p:sp>
        <p:nvSpPr>
          <p:cNvPr id="4" name="文本框 3"/>
          <p:cNvSpPr txBox="1"/>
          <p:nvPr/>
        </p:nvSpPr>
        <p:spPr>
          <a:xfrm>
            <a:off x="608171" y="3012282"/>
            <a:ext cx="7867650" cy="2492990"/>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春</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龙凤区校级期中）下列物质在使用过程中与化学性质无关的是（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．用小苏打治疗胃酸过多</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．生石灰做干燥剂</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．用干冰进行人工降雨</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．用熟石灰改良酸性土壤
</a:t>
            </a:r>
            <a:endParaRPr lang="zh-CN" altLang="en-US" sz="2100">
              <a:latin typeface="宋体" panose="02010600030101010101" pitchFamily="2" charset="-122"/>
              <a:cs typeface="宋体" panose="02010600030101010101" pitchFamily="2" charset="-122"/>
            </a:endParaRPr>
          </a:p>
        </p:txBody>
      </p:sp>
      <p:sp>
        <p:nvSpPr>
          <p:cNvPr id="5" name="文本框 4"/>
          <p:cNvSpPr txBox="1"/>
          <p:nvPr/>
        </p:nvSpPr>
        <p:spPr>
          <a:xfrm>
            <a:off x="7844553" y="1608772"/>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B</a:t>
            </a:r>
          </a:p>
        </p:txBody>
      </p:sp>
      <p:sp>
        <p:nvSpPr>
          <p:cNvPr id="6" name="文本框 5"/>
          <p:cNvSpPr txBox="1"/>
          <p:nvPr/>
        </p:nvSpPr>
        <p:spPr>
          <a:xfrm>
            <a:off x="2443878" y="3656647"/>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1941749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9384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考点三：化学是一门以实验为基础的科学</a:t>
            </a:r>
          </a:p>
        </p:txBody>
      </p:sp>
      <p:sp>
        <p:nvSpPr>
          <p:cNvPr id="5" name="文本框 4"/>
          <p:cNvSpPr txBox="1"/>
          <p:nvPr/>
        </p:nvSpPr>
        <p:spPr>
          <a:xfrm>
            <a:off x="441484" y="909162"/>
            <a:ext cx="8260556" cy="1522571"/>
          </a:xfrm>
          <a:prstGeom prst="rect">
            <a:avLst/>
          </a:prstGeom>
          <a:noFill/>
        </p:spPr>
        <p:txBody>
          <a:bodyPr wrap="square" lIns="68580" tIns="34290" rIns="68580" bIns="34290" rtlCol="0" anchor="t">
            <a:spAutoFit/>
          </a:bodyPr>
          <a:lstStyle/>
          <a:p>
            <a:pPr algn="l" fontAlgn="auto">
              <a:lnSpc>
                <a:spcPct val="150000"/>
              </a:lnSpc>
            </a:pPr>
            <a:r>
              <a:rPr lang="en-US" altLang="zh-CN" sz="2100" dirty="0">
                <a:latin typeface="宋体" panose="02010600030101010101" pitchFamily="2" charset="-122"/>
                <a:ea typeface="宋体" panose="02010600030101010101" pitchFamily="2" charset="-122"/>
                <a:cs typeface="宋体" panose="02010600030101010101" pitchFamily="2" charset="-122"/>
                <a:sym typeface="+mn-ea"/>
              </a:rPr>
              <a:t>     </a:t>
            </a:r>
            <a:r>
              <a:rPr lang="en-US" altLang="zh-CN" sz="2100" u="sng"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是学习化学的一条重要途径。通过</a:t>
            </a:r>
            <a:r>
              <a:rPr lang="zh-CN" altLang="en-US" sz="2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实验</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以及对实验现象的</a:t>
            </a:r>
            <a:r>
              <a:rPr lang="zh-CN" altLang="en-US" sz="2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观察</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记录</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和</a:t>
            </a:r>
            <a:r>
              <a:rPr lang="zh-CN" altLang="en-US" sz="2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分析</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等，可以发现和验证</a:t>
            </a:r>
            <a:r>
              <a:rPr lang="zh-CN" altLang="en-US" sz="2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化学的原理</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，学习科学探究的方法并获得新的化学知识。</a:t>
            </a:r>
          </a:p>
        </p:txBody>
      </p:sp>
      <p:sp>
        <p:nvSpPr>
          <p:cNvPr id="6" name="文本框 5"/>
          <p:cNvSpPr txBox="1"/>
          <p:nvPr/>
        </p:nvSpPr>
        <p:spPr>
          <a:xfrm>
            <a:off x="1313974" y="10429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实验</a:t>
            </a:r>
          </a:p>
        </p:txBody>
      </p:sp>
      <p:sp>
        <p:nvSpPr>
          <p:cNvPr id="7" name="文本框 6"/>
          <p:cNvSpPr txBox="1"/>
          <p:nvPr/>
        </p:nvSpPr>
        <p:spPr>
          <a:xfrm>
            <a:off x="441484" y="2526982"/>
            <a:ext cx="3773329" cy="391478"/>
          </a:xfrm>
          <a:prstGeom prst="rect">
            <a:avLst/>
          </a:prstGeom>
          <a:noFill/>
        </p:spPr>
        <p:txBody>
          <a:bodyPr wrap="square" lIns="68580" tIns="34290" rIns="68580" bIns="34290" rtlCol="0">
            <a:spAutoFit/>
          </a:bodyPr>
          <a:lstStyle/>
          <a:p>
            <a:r>
              <a:rPr lang="zh-CN" altLang="en-US" sz="2100" b="1">
                <a:latin typeface="宋体" panose="02010600030101010101" pitchFamily="2" charset="-122"/>
                <a:ea typeface="宋体" panose="02010600030101010101" pitchFamily="2" charset="-122"/>
              </a:rPr>
              <a:t>一、对蜡烛及其燃烧的探究</a:t>
            </a:r>
          </a:p>
        </p:txBody>
      </p:sp>
      <p:sp>
        <p:nvSpPr>
          <p:cNvPr id="8" name="文本框 7"/>
          <p:cNvSpPr txBox="1"/>
          <p:nvPr/>
        </p:nvSpPr>
        <p:spPr>
          <a:xfrm>
            <a:off x="441484" y="2918460"/>
            <a:ext cx="7692866" cy="1037749"/>
          </a:xfrm>
          <a:prstGeom prst="rect">
            <a:avLst/>
          </a:prstGeom>
          <a:noFill/>
        </p:spPr>
        <p:txBody>
          <a:bodyPr wrap="square" lIns="68580" tIns="34290" rIns="68580" bIns="34290" rtlCol="0" anchor="t">
            <a:spAutoFit/>
          </a:bodyPr>
          <a:lstStyle/>
          <a:p>
            <a:pPr fontAlgn="auto">
              <a:lnSpc>
                <a:spcPct val="150000"/>
              </a:lnSpc>
            </a:pPr>
            <a:r>
              <a:rPr lang="en-US" altLang="zh-CN" sz="2100"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蜡烛火焰分</a:t>
            </a:r>
            <a:r>
              <a:rPr lang="zh-CN" altLang="en-US" sz="2100" u="sng"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层，分别为</a:t>
            </a:r>
            <a:r>
              <a:rPr lang="zh-CN" altLang="en-US" sz="2100" u="sng"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a:t>
            </a:r>
            <a:r>
              <a:rPr lang="zh-CN" altLang="en-US" sz="2100" u="sng"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和焰心，其中温度最高的是</a:t>
            </a:r>
            <a:r>
              <a:rPr lang="zh-CN" altLang="en-US" sz="2100" u="sng"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；蜡烛燃烧生成</a:t>
            </a:r>
            <a:r>
              <a:rPr lang="zh-CN" altLang="en-US" sz="2100" u="sng"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和</a:t>
            </a:r>
            <a:r>
              <a:rPr lang="zh-CN" altLang="en-US" sz="2100" u="sng" dirty="0">
                <a:latin typeface="宋体" panose="02010600030101010101" pitchFamily="2" charset="-122"/>
                <a:ea typeface="宋体" panose="02010600030101010101" pitchFamily="2" charset="-122"/>
                <a:sym typeface="+mn-ea"/>
              </a:rPr>
              <a:t>           </a:t>
            </a:r>
            <a:r>
              <a:rPr lang="zh-CN" altLang="en-US" sz="2100" dirty="0">
                <a:latin typeface="宋体" panose="02010600030101010101" pitchFamily="2" charset="-122"/>
                <a:ea typeface="宋体" panose="02010600030101010101" pitchFamily="2" charset="-122"/>
                <a:sym typeface="+mn-ea"/>
              </a:rPr>
              <a:t>。</a:t>
            </a:r>
          </a:p>
        </p:txBody>
      </p:sp>
      <p:sp>
        <p:nvSpPr>
          <p:cNvPr id="9" name="文本框 8"/>
          <p:cNvSpPr txBox="1"/>
          <p:nvPr/>
        </p:nvSpPr>
        <p:spPr>
          <a:xfrm>
            <a:off x="2376964" y="3005138"/>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三</a:t>
            </a:r>
          </a:p>
        </p:txBody>
      </p:sp>
      <p:sp>
        <p:nvSpPr>
          <p:cNvPr id="10" name="文本框 9"/>
          <p:cNvSpPr txBox="1"/>
          <p:nvPr/>
        </p:nvSpPr>
        <p:spPr>
          <a:xfrm>
            <a:off x="4198620" y="300513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外焰</a:t>
            </a:r>
          </a:p>
        </p:txBody>
      </p:sp>
      <p:sp>
        <p:nvSpPr>
          <p:cNvPr id="11" name="文本框 10"/>
          <p:cNvSpPr txBox="1"/>
          <p:nvPr/>
        </p:nvSpPr>
        <p:spPr>
          <a:xfrm>
            <a:off x="5322570" y="300513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内焰</a:t>
            </a:r>
          </a:p>
        </p:txBody>
      </p:sp>
      <p:sp>
        <p:nvSpPr>
          <p:cNvPr id="12" name="文本框 11"/>
          <p:cNvSpPr txBox="1"/>
          <p:nvPr/>
        </p:nvSpPr>
        <p:spPr>
          <a:xfrm>
            <a:off x="1910239" y="3487103"/>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外焰</a:t>
            </a:r>
          </a:p>
        </p:txBody>
      </p:sp>
      <p:sp>
        <p:nvSpPr>
          <p:cNvPr id="14" name="文本框 13"/>
          <p:cNvSpPr txBox="1"/>
          <p:nvPr/>
        </p:nvSpPr>
        <p:spPr>
          <a:xfrm>
            <a:off x="4789646" y="3487103"/>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水</a:t>
            </a:r>
          </a:p>
        </p:txBody>
      </p:sp>
      <p:sp>
        <p:nvSpPr>
          <p:cNvPr id="15" name="文本框 14"/>
          <p:cNvSpPr txBox="1"/>
          <p:nvPr/>
        </p:nvSpPr>
        <p:spPr>
          <a:xfrm>
            <a:off x="5673090" y="3487103"/>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二氧化碳</a:t>
            </a:r>
          </a:p>
        </p:txBody>
      </p:sp>
      <p:sp>
        <p:nvSpPr>
          <p:cNvPr id="16" name="文本框 15"/>
          <p:cNvSpPr txBox="1"/>
          <p:nvPr/>
        </p:nvSpPr>
        <p:spPr>
          <a:xfrm>
            <a:off x="441484" y="3956209"/>
            <a:ext cx="8376285" cy="1037749"/>
          </a:xfrm>
          <a:prstGeom prst="rect">
            <a:avLst/>
          </a:prstGeom>
          <a:noFill/>
        </p:spPr>
        <p:txBody>
          <a:bodyPr wrap="square" lIns="68580" tIns="34290" rIns="68580" bIns="34290" rtlCol="0" anchor="t">
            <a:spAutoFit/>
          </a:bodyPr>
          <a:lstStyle/>
          <a:p>
            <a:pPr algn="l" fontAlgn="auto">
              <a:lnSpc>
                <a:spcPct val="150000"/>
              </a:lnSpc>
            </a:pPr>
            <a:r>
              <a:rPr lang="en-US" altLang="zh-CN" sz="2100">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熄灭蜡烛时，</a:t>
            </a:r>
            <a:r>
              <a:rPr lang="zh-CN" altLang="en-US" sz="2100">
                <a:latin typeface="Times New Roman" panose="02020603050405020304" charset="0"/>
                <a:ea typeface="宋体" panose="02010600030101010101" pitchFamily="2" charset="-122"/>
                <a:sym typeface="+mn-ea"/>
              </a:rPr>
              <a:t>有</a:t>
            </a:r>
            <a:r>
              <a:rPr lang="zh-CN" altLang="en-US" sz="2100" u="sng">
                <a:latin typeface="Times New Roman" panose="02020603050405020304" charset="0"/>
                <a:ea typeface="宋体" panose="02010600030101010101" pitchFamily="2" charset="-122"/>
                <a:sym typeface="+mn-ea"/>
              </a:rPr>
              <a:t>          </a:t>
            </a:r>
            <a:r>
              <a:rPr lang="zh-CN" altLang="en-US" sz="2100">
                <a:latin typeface="Times New Roman" panose="02020603050405020304" charset="0"/>
                <a:ea typeface="宋体" panose="02010600030101010101" pitchFamily="2" charset="-122"/>
                <a:sym typeface="+mn-ea"/>
              </a:rPr>
              <a:t>从烛芯飘出，</a:t>
            </a:r>
            <a:r>
              <a:rPr lang="zh-CN" altLang="en-US" sz="2100">
                <a:latin typeface="宋体" panose="02010600030101010101" pitchFamily="2" charset="-122"/>
                <a:ea typeface="宋体" panose="02010600030101010101" pitchFamily="2" charset="-122"/>
                <a:sym typeface="+mn-ea"/>
              </a:rPr>
              <a:t>用火柴点燃刚熄灭时的白烟，</a:t>
            </a:r>
            <a:r>
              <a:rPr lang="zh-CN" altLang="en-US" sz="2100">
                <a:latin typeface="Times New Roman" panose="02020603050405020304" charset="0"/>
                <a:ea typeface="宋体" panose="02010600030101010101" pitchFamily="2" charset="-122"/>
                <a:sym typeface="+mn-ea"/>
              </a:rPr>
              <a:t>蜡烛重新点燃，即刚熄灭时产生的白烟是</a:t>
            </a:r>
            <a:r>
              <a:rPr lang="zh-CN" altLang="en-US" sz="2100" u="sng">
                <a:latin typeface="Times New Roman" panose="02020603050405020304" charset="0"/>
                <a:ea typeface="宋体" panose="02010600030101010101" pitchFamily="2" charset="-122"/>
                <a:sym typeface="+mn-ea"/>
              </a:rPr>
              <a:t>                   </a:t>
            </a:r>
            <a:r>
              <a:rPr lang="zh-CN" altLang="en-US" sz="2100">
                <a:latin typeface="Times New Roman" panose="02020603050405020304" charset="0"/>
                <a:ea typeface="宋体" panose="02010600030101010101" pitchFamily="2" charset="-122"/>
                <a:sym typeface="+mn-ea"/>
              </a:rPr>
              <a:t>。</a:t>
            </a:r>
            <a:endParaRPr lang="zh-CN" altLang="en-US" sz="2100">
              <a:latin typeface="Times New Roman" panose="02020603050405020304"/>
              <a:ea typeface="宋体" panose="02010600030101010101" pitchFamily="2" charset="-122"/>
            </a:endParaRPr>
          </a:p>
        </p:txBody>
      </p:sp>
      <p:sp>
        <p:nvSpPr>
          <p:cNvPr id="17" name="文本框 16"/>
          <p:cNvSpPr txBox="1"/>
          <p:nvPr/>
        </p:nvSpPr>
        <p:spPr>
          <a:xfrm>
            <a:off x="2988945" y="40909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Times New Roman" panose="02020603050405020304" charset="0"/>
                <a:ea typeface="宋体" panose="02010600030101010101" pitchFamily="2" charset="-122"/>
                <a:sym typeface="+mn-ea"/>
              </a:rPr>
              <a:t>白烟</a:t>
            </a:r>
            <a:endParaRPr lang="zh-CN" altLang="en-US" b="1">
              <a:solidFill>
                <a:srgbClr val="FF0000"/>
              </a:solidFill>
              <a:latin typeface="Times New Roman" panose="02020603050405020304"/>
              <a:ea typeface="宋体" panose="02010600030101010101" pitchFamily="2" charset="-122"/>
              <a:sym typeface="+mn-ea"/>
            </a:endParaRPr>
          </a:p>
        </p:txBody>
      </p:sp>
      <p:sp>
        <p:nvSpPr>
          <p:cNvPr id="18" name="文本框 17"/>
          <p:cNvSpPr txBox="1"/>
          <p:nvPr/>
        </p:nvSpPr>
        <p:spPr>
          <a:xfrm>
            <a:off x="5322570" y="456723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Times New Roman" panose="02020603050405020304" charset="0"/>
                <a:ea typeface="宋体" panose="02010600030101010101" pitchFamily="2" charset="-122"/>
                <a:sym typeface="+mn-ea"/>
              </a:rPr>
              <a:t>石蜡蒸汽</a:t>
            </a:r>
          </a:p>
        </p:txBody>
      </p:sp>
    </p:spTree>
    <p:extLst>
      <p:ext uri="{BB962C8B-B14F-4D97-AF65-F5344CB8AC3E}">
        <p14:creationId xmlns:p14="http://schemas.microsoft.com/office/powerpoint/2010/main" val="2789677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linds(horizontal)">
                                      <p:cBhvr>
                                        <p:cTn id="42" dur="500"/>
                                        <p:tgtEl>
                                          <p:spTgt spid="17"/>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linds(horizontal)">
                                      <p:cBhvr>
                                        <p:cTn id="4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2" grpId="0"/>
      <p:bldP spid="14" grpId="0"/>
      <p:bldP spid="15" grpId="0"/>
      <p:bldP spid="17"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608171" y="584359"/>
            <a:ext cx="5202555" cy="391478"/>
          </a:xfrm>
          <a:prstGeom prst="rect">
            <a:avLst/>
          </a:prstGeom>
          <a:noFill/>
        </p:spPr>
        <p:txBody>
          <a:bodyPr wrap="square" lIns="68580" tIns="34290" rIns="68580" bIns="34290" rtlCol="0">
            <a:spAutoFit/>
          </a:bodyPr>
          <a:lstStyle/>
          <a:p>
            <a:r>
              <a:rPr lang="zh-CN" altLang="en-US" sz="2100" b="1">
                <a:latin typeface="宋体" panose="02010600030101010101" pitchFamily="2" charset="-122"/>
                <a:ea typeface="宋体" panose="02010600030101010101" pitchFamily="2" charset="-122"/>
              </a:rPr>
              <a:t>二、对人体吸入的空气和呼出气体的探究</a:t>
            </a:r>
          </a:p>
        </p:txBody>
      </p:sp>
      <p:graphicFrame>
        <p:nvGraphicFramePr>
          <p:cNvPr id="14377" name="表格 14376"/>
          <p:cNvGraphicFramePr>
            <a:graphicFrameLocks noGrp="1"/>
          </p:cNvGraphicFramePr>
          <p:nvPr>
            <p:custDataLst>
              <p:tags r:id="rId1"/>
            </p:custDataLst>
          </p:nvPr>
        </p:nvGraphicFramePr>
        <p:xfrm>
          <a:off x="717948" y="1541860"/>
          <a:ext cx="7343538" cy="1576387"/>
        </p:xfrm>
        <a:graphic>
          <a:graphicData uri="http://schemas.openxmlformats.org/drawingml/2006/table">
            <a:tbl>
              <a:tblPr/>
              <a:tblGrid>
                <a:gridCol w="2015490"/>
                <a:gridCol w="1776413"/>
                <a:gridCol w="1776413"/>
                <a:gridCol w="1775222"/>
              </a:tblGrid>
              <a:tr h="525065">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r>
                        <a:rPr lang="zh-CN" altLang="en-US" sz="2100">
                          <a:latin typeface="宋体" panose="02010600030101010101" pitchFamily="2" charset="-122"/>
                          <a:ea typeface="宋体" panose="02010600030101010101" pitchFamily="2" charset="-122"/>
                        </a:rPr>
                        <a:t>氧气</a:t>
                      </a: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r>
                        <a:rPr lang="zh-CN" altLang="en-US" sz="2100">
                          <a:latin typeface="宋体" panose="02010600030101010101" pitchFamily="2" charset="-122"/>
                          <a:ea typeface="宋体" panose="02010600030101010101" pitchFamily="2" charset="-122"/>
                        </a:rPr>
                        <a:t>二氧化碳</a:t>
                      </a: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r>
                        <a:rPr lang="zh-CN" altLang="en-US" sz="2100">
                          <a:latin typeface="宋体" panose="02010600030101010101" pitchFamily="2" charset="-122"/>
                          <a:ea typeface="宋体" panose="02010600030101010101" pitchFamily="2" charset="-122"/>
                        </a:rPr>
                        <a:t>水蒸气</a:t>
                      </a:r>
                    </a:p>
                  </a:txBody>
                  <a:tcPr marL="67500" marR="67500" marT="35100" marB="35100" anchor="ctr" anchorCtr="1">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26256">
                <a:tc>
                  <a:txBody>
                    <a:bodyPr/>
                    <a:lstStyle/>
                    <a:p>
                      <a:pPr marL="0" lvl="0" indent="0">
                        <a:buNone/>
                      </a:pPr>
                      <a:r>
                        <a:rPr lang="zh-CN" altLang="en-US" sz="2100">
                          <a:latin typeface="宋体" panose="02010600030101010101" pitchFamily="2" charset="-122"/>
                          <a:ea typeface="宋体" panose="02010600030101010101" pitchFamily="2" charset="-122"/>
                        </a:rPr>
                        <a:t>吸入的空气</a:t>
                      </a: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25066">
                <a:tc>
                  <a:txBody>
                    <a:bodyPr/>
                    <a:lstStyle/>
                    <a:p>
                      <a:pPr marL="0" lvl="0" indent="0">
                        <a:buNone/>
                      </a:pPr>
                      <a:r>
                        <a:rPr lang="zh-CN" altLang="en-US" sz="2100">
                          <a:latin typeface="宋体" panose="02010600030101010101" pitchFamily="2" charset="-122"/>
                          <a:ea typeface="宋体" panose="02010600030101010101" pitchFamily="2" charset="-122"/>
                        </a:rPr>
                        <a:t>呼出的气体</a:t>
                      </a: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c>
                  <a:txBody>
                    <a:bodyPr/>
                    <a:lstStyle/>
                    <a:p>
                      <a:pPr marL="0" lvl="0" indent="0">
                        <a:buNone/>
                      </a:pPr>
                      <a:endParaRPr lang="zh-CN" altLang="zh-CN" sz="2100">
                        <a:latin typeface="宋体" panose="02010600030101010101" pitchFamily="2" charset="-122"/>
                        <a:ea typeface="宋体" panose="02010600030101010101" pitchFamily="2" charset="-122"/>
                      </a:endParaRPr>
                    </a:p>
                  </a:txBody>
                  <a:tcPr marL="67500" marR="67500" marT="35100" marB="35100" anchor="ctr" anchorCtr="1">
                    <a:lnL w="12700" cap="flat" cmpd="sng">
                      <a:solidFill>
                        <a:srgbClr val="000000"/>
                      </a:solidFill>
                      <a:prstDash val="solid"/>
                      <a:headEnd type="none" w="med" len="med"/>
                      <a:tailEnd type="none" w="med" len="med"/>
                    </a:lnL>
                    <a:lnR w="28575"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0211" name="Text Box 35"/>
          <p:cNvSpPr txBox="1"/>
          <p:nvPr/>
        </p:nvSpPr>
        <p:spPr>
          <a:xfrm>
            <a:off x="3012044" y="2685812"/>
            <a:ext cx="1007269" cy="391478"/>
          </a:xfrm>
          <a:prstGeom prst="rect">
            <a:avLst/>
          </a:prstGeom>
          <a:noFill/>
          <a:ln w="9525">
            <a:noFill/>
          </a:ln>
        </p:spPr>
        <p:txBody>
          <a:bodyPr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较少</a:t>
            </a:r>
          </a:p>
        </p:txBody>
      </p:sp>
      <p:sp>
        <p:nvSpPr>
          <p:cNvPr id="50212" name="Text Box 36"/>
          <p:cNvSpPr txBox="1"/>
          <p:nvPr/>
        </p:nvSpPr>
        <p:spPr>
          <a:xfrm>
            <a:off x="3012044" y="2134552"/>
            <a:ext cx="1007269" cy="391478"/>
          </a:xfrm>
          <a:prstGeom prst="rect">
            <a:avLst/>
          </a:prstGeom>
          <a:noFill/>
          <a:ln w="9525">
            <a:noFill/>
          </a:ln>
        </p:spPr>
        <p:txBody>
          <a:bodyPr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较多</a:t>
            </a:r>
          </a:p>
        </p:txBody>
      </p:sp>
      <p:sp>
        <p:nvSpPr>
          <p:cNvPr id="50213" name="Text Box 37"/>
          <p:cNvSpPr txBox="1"/>
          <p:nvPr/>
        </p:nvSpPr>
        <p:spPr>
          <a:xfrm>
            <a:off x="4797981" y="2146459"/>
            <a:ext cx="1007269" cy="391478"/>
          </a:xfrm>
          <a:prstGeom prst="rect">
            <a:avLst/>
          </a:prstGeom>
          <a:noFill/>
          <a:ln w="9525">
            <a:noFill/>
          </a:ln>
        </p:spPr>
        <p:txBody>
          <a:bodyPr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较少</a:t>
            </a:r>
          </a:p>
        </p:txBody>
      </p:sp>
      <p:sp>
        <p:nvSpPr>
          <p:cNvPr id="50214" name="Text Box 38"/>
          <p:cNvSpPr txBox="1"/>
          <p:nvPr/>
        </p:nvSpPr>
        <p:spPr>
          <a:xfrm>
            <a:off x="4790837" y="2685812"/>
            <a:ext cx="942975" cy="391478"/>
          </a:xfrm>
          <a:prstGeom prst="rect">
            <a:avLst/>
          </a:prstGeom>
          <a:noFill/>
          <a:ln w="9525">
            <a:noFill/>
          </a:ln>
        </p:spPr>
        <p:txBody>
          <a:bodyPr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较多</a:t>
            </a:r>
          </a:p>
        </p:txBody>
      </p:sp>
      <p:sp>
        <p:nvSpPr>
          <p:cNvPr id="50215" name="Text Box 39"/>
          <p:cNvSpPr txBox="1"/>
          <p:nvPr/>
        </p:nvSpPr>
        <p:spPr>
          <a:xfrm>
            <a:off x="6662500" y="2146459"/>
            <a:ext cx="962025" cy="391478"/>
          </a:xfrm>
          <a:prstGeom prst="rect">
            <a:avLst/>
          </a:prstGeom>
          <a:noFill/>
          <a:ln w="9525">
            <a:noFill/>
          </a:ln>
        </p:spPr>
        <p:txBody>
          <a:bodyPr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较少</a:t>
            </a:r>
          </a:p>
        </p:txBody>
      </p:sp>
      <p:sp>
        <p:nvSpPr>
          <p:cNvPr id="50216" name="Text Box 40"/>
          <p:cNvSpPr txBox="1"/>
          <p:nvPr/>
        </p:nvSpPr>
        <p:spPr>
          <a:xfrm>
            <a:off x="6662500" y="2666762"/>
            <a:ext cx="942975" cy="391478"/>
          </a:xfrm>
          <a:prstGeom prst="rect">
            <a:avLst/>
          </a:prstGeom>
          <a:noFill/>
          <a:ln w="9525">
            <a:noFill/>
          </a:ln>
        </p:spPr>
        <p:txBody>
          <a:bodyPr lIns="68580" tIns="34290" rIns="68580" bIns="34290">
            <a:spAutoFit/>
          </a:bodyPr>
          <a:lstStyle/>
          <a:p>
            <a:pPr>
              <a:spcBef>
                <a:spcPct val="50000"/>
              </a:spcBef>
            </a:pPr>
            <a:r>
              <a:rPr lang="zh-CN" altLang="en-US" sz="2100" b="1">
                <a:solidFill>
                  <a:srgbClr val="FF0000"/>
                </a:solidFill>
                <a:latin typeface="宋体" panose="02010600030101010101" pitchFamily="2" charset="-122"/>
                <a:ea typeface="宋体" panose="02010600030101010101" pitchFamily="2" charset="-122"/>
              </a:rPr>
              <a:t>较多</a:t>
            </a:r>
          </a:p>
        </p:txBody>
      </p:sp>
      <p:sp>
        <p:nvSpPr>
          <p:cNvPr id="6" name="文本框 5"/>
          <p:cNvSpPr txBox="1"/>
          <p:nvPr/>
        </p:nvSpPr>
        <p:spPr>
          <a:xfrm>
            <a:off x="847249" y="1033462"/>
            <a:ext cx="4937760" cy="391478"/>
          </a:xfrm>
          <a:prstGeom prst="rect">
            <a:avLst/>
          </a:prstGeom>
          <a:noFill/>
        </p:spPr>
        <p:txBody>
          <a:bodyPr wrap="none" lIns="68580" tIns="34290" rIns="68580" bIns="34290" rtlCol="0" anchor="t">
            <a:spAutoFit/>
          </a:bodyPr>
          <a:lstStyle/>
          <a:p>
            <a:r>
              <a:rPr lang="zh-CN" altLang="en-US" sz="2100">
                <a:latin typeface="宋体" panose="02010600030101010101" pitchFamily="2" charset="-122"/>
                <a:ea typeface="宋体" panose="02010600030101010101" pitchFamily="2" charset="-122"/>
                <a:sym typeface="+mn-ea"/>
              </a:rPr>
              <a:t>人体吸入的空气和呼出气体的成分对比：</a:t>
            </a:r>
          </a:p>
        </p:txBody>
      </p:sp>
      <p:sp>
        <p:nvSpPr>
          <p:cNvPr id="7" name="文本框 6"/>
          <p:cNvSpPr txBox="1"/>
          <p:nvPr/>
        </p:nvSpPr>
        <p:spPr>
          <a:xfrm>
            <a:off x="537210" y="3260408"/>
            <a:ext cx="7448074" cy="2008242"/>
          </a:xfrm>
          <a:prstGeom prst="rect">
            <a:avLst/>
          </a:prstGeom>
          <a:noFill/>
          <a:ln w="9525">
            <a:noFill/>
          </a:ln>
        </p:spPr>
        <p:txBody>
          <a:bodyPr wrap="square" lIns="68580" tIns="34290" rIns="68580" bIns="34290">
            <a:spAutoFit/>
          </a:bodyPr>
          <a:lstStyle/>
          <a:p>
            <a:pPr>
              <a:lnSpc>
                <a:spcPct val="150000"/>
              </a:lnSpc>
            </a:pPr>
            <a:r>
              <a:rPr lang="zh-CN" altLang="en-US" sz="2100" b="1" dirty="0">
                <a:ea typeface="宋体" panose="02010600030101010101" pitchFamily="2" charset="-122"/>
              </a:rPr>
              <a:t>三、科学探究的一般步骤：</a:t>
            </a:r>
            <a:r>
              <a:rPr lang="zh-CN" altLang="en-US" sz="2100" dirty="0">
                <a:ea typeface="宋体" panose="02010600030101010101" pitchFamily="2" charset="-122"/>
              </a:rPr>
              <a:t>提出问题</a:t>
            </a:r>
            <a:r>
              <a:rPr lang="en-US" sz="2100" dirty="0">
                <a:latin typeface="宋体" panose="02010600030101010101" pitchFamily="2" charset="-122"/>
                <a:ea typeface="宋体" panose="02010600030101010101" pitchFamily="2" charset="-122"/>
              </a:rPr>
              <a:t>→</a:t>
            </a:r>
            <a:r>
              <a:rPr lang="en-US" sz="2100" u="sng" dirty="0">
                <a:latin typeface="宋体" panose="02010600030101010101" pitchFamily="2" charset="-122"/>
                <a:ea typeface="宋体" panose="02010600030101010101" pitchFamily="2" charset="-122"/>
              </a:rPr>
              <a:t>             </a:t>
            </a:r>
            <a:r>
              <a:rPr lang="zh-CN" altLang="en-US" sz="2100" dirty="0">
                <a:ea typeface="宋体" panose="02010600030101010101" pitchFamily="2" charset="-122"/>
              </a:rPr>
              <a:t>→设计方案→</a:t>
            </a:r>
            <a:r>
              <a:rPr lang="en-US" sz="2100" u="sng" dirty="0">
                <a:latin typeface="宋体" panose="02010600030101010101" pitchFamily="2" charset="-122"/>
                <a:ea typeface="宋体" panose="02010600030101010101" pitchFamily="2" charset="-122"/>
              </a:rPr>
              <a:t>        </a:t>
            </a:r>
            <a:r>
              <a:rPr lang="zh-CN" altLang="en-US" sz="2100" dirty="0">
                <a:ea typeface="宋体" panose="02010600030101010101" pitchFamily="2" charset="-122"/>
              </a:rPr>
              <a:t>→收集证据→解释与结论→反思与评价→表达与交流
</a:t>
            </a:r>
            <a:endParaRPr lang="zh-CN" altLang="en-US" sz="2100" dirty="0"/>
          </a:p>
        </p:txBody>
      </p:sp>
      <p:sp>
        <p:nvSpPr>
          <p:cNvPr id="9" name="文本框 8"/>
          <p:cNvSpPr txBox="1"/>
          <p:nvPr/>
        </p:nvSpPr>
        <p:spPr>
          <a:xfrm>
            <a:off x="5361823" y="3363838"/>
            <a:ext cx="1300677" cy="346249"/>
          </a:xfrm>
          <a:prstGeom prst="rect">
            <a:avLst/>
          </a:prstGeom>
          <a:noFill/>
        </p:spPr>
        <p:txBody>
          <a:bodyPr wrap="none" lIns="68580" tIns="34290" rIns="68580" bIns="34290" rtlCol="0" anchor="t">
            <a:spAutoFit/>
          </a:bodyPr>
          <a:lstStyle/>
          <a:p>
            <a:r>
              <a:rPr lang="zh-CN" altLang="en-US" b="1" dirty="0">
                <a:solidFill>
                  <a:srgbClr val="FF0000"/>
                </a:solidFill>
                <a:ea typeface="宋体" panose="02010600030101010101" pitchFamily="2" charset="-122"/>
                <a:sym typeface="+mn-ea"/>
              </a:rPr>
              <a:t>猜想与假设</a:t>
            </a:r>
          </a:p>
        </p:txBody>
      </p:sp>
      <p:sp>
        <p:nvSpPr>
          <p:cNvPr id="10" name="文本框 9"/>
          <p:cNvSpPr txBox="1"/>
          <p:nvPr/>
        </p:nvSpPr>
        <p:spPr>
          <a:xfrm>
            <a:off x="1475657" y="3939902"/>
            <a:ext cx="1140384" cy="346249"/>
          </a:xfrm>
          <a:prstGeom prst="rect">
            <a:avLst/>
          </a:prstGeom>
          <a:noFill/>
        </p:spPr>
        <p:txBody>
          <a:bodyPr wrap="square" lIns="68580" tIns="34290" rIns="68580" bIns="34290" rtlCol="0" anchor="t">
            <a:spAutoFit/>
          </a:bodyPr>
          <a:lstStyle/>
          <a:p>
            <a:r>
              <a:rPr lang="zh-CN" altLang="en-US" b="1" dirty="0">
                <a:solidFill>
                  <a:srgbClr val="FF0000"/>
                </a:solidFill>
                <a:ea typeface="宋体" panose="02010600030101010101" pitchFamily="2" charset="-122"/>
                <a:sym typeface="+mn-ea"/>
              </a:rPr>
              <a:t>进行实验</a:t>
            </a:r>
          </a:p>
        </p:txBody>
      </p:sp>
    </p:spTree>
    <p:extLst>
      <p:ext uri="{BB962C8B-B14F-4D97-AF65-F5344CB8AC3E}">
        <p14:creationId xmlns:p14="http://schemas.microsoft.com/office/powerpoint/2010/main" val="2460797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nodeType="clickEffect">
                                  <p:stCondLst>
                                    <p:cond delay="0"/>
                                  </p:stCondLst>
                                  <p:childTnLst>
                                    <p:set>
                                      <p:cBhvr>
                                        <p:cTn id="6" dur="1" fill="hold">
                                          <p:stCondLst>
                                            <p:cond delay="0"/>
                                          </p:stCondLst>
                                        </p:cTn>
                                        <p:tgtEl>
                                          <p:spTgt spid="14377"/>
                                        </p:tgtEl>
                                        <p:attrNameLst>
                                          <p:attrName>style.visibility</p:attrName>
                                        </p:attrNameLst>
                                      </p:cBhvr>
                                      <p:to>
                                        <p:strVal val="visible"/>
                                      </p:to>
                                    </p:set>
                                    <p:anim calcmode="lin" valueType="num">
                                      <p:cBhvr additive="base">
                                        <p:cTn id="7" dur="500" fill="hold"/>
                                        <p:tgtEl>
                                          <p:spTgt spid="14377"/>
                                        </p:tgtEl>
                                        <p:attrNameLst>
                                          <p:attrName>ppt_x</p:attrName>
                                        </p:attrNameLst>
                                      </p:cBhvr>
                                      <p:tavLst>
                                        <p:tav tm="0">
                                          <p:val>
                                            <p:strVal val="0-#ppt_w/2"/>
                                          </p:val>
                                        </p:tav>
                                        <p:tav tm="100000">
                                          <p:val>
                                            <p:strVal val="#ppt_x"/>
                                          </p:val>
                                        </p:tav>
                                      </p:tavLst>
                                    </p:anim>
                                    <p:anim calcmode="lin" valueType="num">
                                      <p:cBhvr additive="base">
                                        <p:cTn id="8" dur="500" fill="hold"/>
                                        <p:tgtEl>
                                          <p:spTgt spid="1437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212"/>
                                        </p:tgtEl>
                                        <p:attrNameLst>
                                          <p:attrName>style.visibility</p:attrName>
                                        </p:attrNameLst>
                                      </p:cBhvr>
                                      <p:to>
                                        <p:strVal val="visible"/>
                                      </p:to>
                                    </p:set>
                                    <p:anim calcmode="lin" valueType="num">
                                      <p:cBhvr additive="base">
                                        <p:cTn id="13" dur="500" fill="hold"/>
                                        <p:tgtEl>
                                          <p:spTgt spid="50212"/>
                                        </p:tgtEl>
                                        <p:attrNameLst>
                                          <p:attrName>ppt_x</p:attrName>
                                        </p:attrNameLst>
                                      </p:cBhvr>
                                      <p:tavLst>
                                        <p:tav tm="0">
                                          <p:val>
                                            <p:strVal val="0-#ppt_w/2"/>
                                          </p:val>
                                        </p:tav>
                                        <p:tav tm="100000">
                                          <p:val>
                                            <p:strVal val="#ppt_x"/>
                                          </p:val>
                                        </p:tav>
                                      </p:tavLst>
                                    </p:anim>
                                    <p:anim calcmode="lin" valueType="num">
                                      <p:cBhvr additive="base">
                                        <p:cTn id="14" dur="500" fill="hold"/>
                                        <p:tgtEl>
                                          <p:spTgt spid="5021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213"/>
                                        </p:tgtEl>
                                        <p:attrNameLst>
                                          <p:attrName>style.visibility</p:attrName>
                                        </p:attrNameLst>
                                      </p:cBhvr>
                                      <p:to>
                                        <p:strVal val="visible"/>
                                      </p:to>
                                    </p:set>
                                    <p:anim calcmode="lin" valueType="num">
                                      <p:cBhvr additive="base">
                                        <p:cTn id="19" dur="500" fill="hold"/>
                                        <p:tgtEl>
                                          <p:spTgt spid="50213"/>
                                        </p:tgtEl>
                                        <p:attrNameLst>
                                          <p:attrName>ppt_x</p:attrName>
                                        </p:attrNameLst>
                                      </p:cBhvr>
                                      <p:tavLst>
                                        <p:tav tm="0">
                                          <p:val>
                                            <p:strVal val="0-#ppt_w/2"/>
                                          </p:val>
                                        </p:tav>
                                        <p:tav tm="100000">
                                          <p:val>
                                            <p:strVal val="#ppt_x"/>
                                          </p:val>
                                        </p:tav>
                                      </p:tavLst>
                                    </p:anim>
                                    <p:anim calcmode="lin" valueType="num">
                                      <p:cBhvr additive="base">
                                        <p:cTn id="20" dur="500" fill="hold"/>
                                        <p:tgtEl>
                                          <p:spTgt spid="5021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0215"/>
                                        </p:tgtEl>
                                        <p:attrNameLst>
                                          <p:attrName>style.visibility</p:attrName>
                                        </p:attrNameLst>
                                      </p:cBhvr>
                                      <p:to>
                                        <p:strVal val="visible"/>
                                      </p:to>
                                    </p:set>
                                    <p:anim calcmode="lin" valueType="num">
                                      <p:cBhvr additive="base">
                                        <p:cTn id="25" dur="500" fill="hold"/>
                                        <p:tgtEl>
                                          <p:spTgt spid="50215"/>
                                        </p:tgtEl>
                                        <p:attrNameLst>
                                          <p:attrName>ppt_x</p:attrName>
                                        </p:attrNameLst>
                                      </p:cBhvr>
                                      <p:tavLst>
                                        <p:tav tm="0">
                                          <p:val>
                                            <p:strVal val="0-#ppt_w/2"/>
                                          </p:val>
                                        </p:tav>
                                        <p:tav tm="100000">
                                          <p:val>
                                            <p:strVal val="#ppt_x"/>
                                          </p:val>
                                        </p:tav>
                                      </p:tavLst>
                                    </p:anim>
                                    <p:anim calcmode="lin" valueType="num">
                                      <p:cBhvr additive="base">
                                        <p:cTn id="26" dur="500" fill="hold"/>
                                        <p:tgtEl>
                                          <p:spTgt spid="5021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0211"/>
                                        </p:tgtEl>
                                        <p:attrNameLst>
                                          <p:attrName>style.visibility</p:attrName>
                                        </p:attrNameLst>
                                      </p:cBhvr>
                                      <p:to>
                                        <p:strVal val="visible"/>
                                      </p:to>
                                    </p:set>
                                    <p:anim calcmode="lin" valueType="num">
                                      <p:cBhvr additive="base">
                                        <p:cTn id="31" dur="500" fill="hold"/>
                                        <p:tgtEl>
                                          <p:spTgt spid="50211"/>
                                        </p:tgtEl>
                                        <p:attrNameLst>
                                          <p:attrName>ppt_x</p:attrName>
                                        </p:attrNameLst>
                                      </p:cBhvr>
                                      <p:tavLst>
                                        <p:tav tm="0">
                                          <p:val>
                                            <p:strVal val="0-#ppt_w/2"/>
                                          </p:val>
                                        </p:tav>
                                        <p:tav tm="100000">
                                          <p:val>
                                            <p:strVal val="#ppt_x"/>
                                          </p:val>
                                        </p:tav>
                                      </p:tavLst>
                                    </p:anim>
                                    <p:anim calcmode="lin" valueType="num">
                                      <p:cBhvr additive="base">
                                        <p:cTn id="32" dur="500" fill="hold"/>
                                        <p:tgtEl>
                                          <p:spTgt spid="5021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0214"/>
                                        </p:tgtEl>
                                        <p:attrNameLst>
                                          <p:attrName>style.visibility</p:attrName>
                                        </p:attrNameLst>
                                      </p:cBhvr>
                                      <p:to>
                                        <p:strVal val="visible"/>
                                      </p:to>
                                    </p:set>
                                    <p:anim calcmode="lin" valueType="num">
                                      <p:cBhvr additive="base">
                                        <p:cTn id="37" dur="500" fill="hold"/>
                                        <p:tgtEl>
                                          <p:spTgt spid="50214"/>
                                        </p:tgtEl>
                                        <p:attrNameLst>
                                          <p:attrName>ppt_x</p:attrName>
                                        </p:attrNameLst>
                                      </p:cBhvr>
                                      <p:tavLst>
                                        <p:tav tm="0">
                                          <p:val>
                                            <p:strVal val="0-#ppt_w/2"/>
                                          </p:val>
                                        </p:tav>
                                        <p:tav tm="100000">
                                          <p:val>
                                            <p:strVal val="#ppt_x"/>
                                          </p:val>
                                        </p:tav>
                                      </p:tavLst>
                                    </p:anim>
                                    <p:anim calcmode="lin" valueType="num">
                                      <p:cBhvr additive="base">
                                        <p:cTn id="38" dur="500" fill="hold"/>
                                        <p:tgtEl>
                                          <p:spTgt spid="5021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0216"/>
                                        </p:tgtEl>
                                        <p:attrNameLst>
                                          <p:attrName>style.visibility</p:attrName>
                                        </p:attrNameLst>
                                      </p:cBhvr>
                                      <p:to>
                                        <p:strVal val="visible"/>
                                      </p:to>
                                    </p:set>
                                    <p:anim calcmode="lin" valueType="num">
                                      <p:cBhvr additive="base">
                                        <p:cTn id="43" dur="500" fill="hold"/>
                                        <p:tgtEl>
                                          <p:spTgt spid="50216"/>
                                        </p:tgtEl>
                                        <p:attrNameLst>
                                          <p:attrName>ppt_x</p:attrName>
                                        </p:attrNameLst>
                                      </p:cBhvr>
                                      <p:tavLst>
                                        <p:tav tm="0">
                                          <p:val>
                                            <p:strVal val="0-#ppt_w/2"/>
                                          </p:val>
                                        </p:tav>
                                        <p:tav tm="100000">
                                          <p:val>
                                            <p:strVal val="#ppt_x"/>
                                          </p:val>
                                        </p:tav>
                                      </p:tavLst>
                                    </p:anim>
                                    <p:anim calcmode="lin" valueType="num">
                                      <p:cBhvr additive="base">
                                        <p:cTn id="44" dur="500" fill="hold"/>
                                        <p:tgtEl>
                                          <p:spTgt spid="50216"/>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after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blinds(horizontal)">
                                      <p:cBhvr>
                                        <p:cTn id="49" dur="500"/>
                                        <p:tgtEl>
                                          <p:spTgt spid="7"/>
                                        </p:tgtEl>
                                      </p:cBhvr>
                                    </p:animEffect>
                                  </p:childTnLst>
                                </p:cTn>
                              </p:par>
                            </p:childTnLst>
                          </p:cTn>
                        </p:par>
                      </p:childTnLst>
                    </p:cTn>
                  </p:par>
                  <p:par>
                    <p:cTn id="50" fill="hold" nodeType="clickPar">
                      <p:stCondLst>
                        <p:cond delay="indefinite"/>
                      </p:stCondLst>
                      <p:childTnLst>
                        <p:par>
                          <p:cTn id="51" fill="hold" nodeType="after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blinds(horizontal)">
                                      <p:cBhvr>
                                        <p:cTn id="54" dur="500"/>
                                        <p:tgtEl>
                                          <p:spTgt spid="9"/>
                                        </p:tgtEl>
                                      </p:cBhvr>
                                    </p:animEffect>
                                  </p:childTnLst>
                                </p:cTn>
                              </p:par>
                            </p:childTnLst>
                          </p:cTn>
                        </p:par>
                      </p:childTnLst>
                    </p:cTn>
                  </p:par>
                  <p:par>
                    <p:cTn id="55" fill="hold" nodeType="clickPar">
                      <p:stCondLst>
                        <p:cond delay="indefinite"/>
                      </p:stCondLst>
                      <p:childTnLst>
                        <p:par>
                          <p:cTn id="56" fill="hold" nodeType="after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blinds(horizontal)">
                                      <p:cBhvr>
                                        <p:cTn id="5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11" grpId="0"/>
      <p:bldP spid="50212" grpId="0"/>
      <p:bldP spid="50213" grpId="0"/>
      <p:bldP spid="50214" grpId="0"/>
      <p:bldP spid="50215" grpId="0"/>
      <p:bldP spid="50216" grpId="0"/>
      <p:bldP spid="7"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608172" y="3497104"/>
            <a:ext cx="7771924"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春</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罗湖区校级月考）你认为确定一瓶标签残缺的试液是否是氯化铁溶液的最佳方法是（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．调查</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．讨论</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．实验</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．上网
</a:t>
            </a:r>
          </a:p>
        </p:txBody>
      </p:sp>
      <p:sp>
        <p:nvSpPr>
          <p:cNvPr id="4" name="文本框 3"/>
          <p:cNvSpPr txBox="1"/>
          <p:nvPr/>
        </p:nvSpPr>
        <p:spPr>
          <a:xfrm>
            <a:off x="608172" y="1004888"/>
            <a:ext cx="7771924" cy="2977738"/>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新抚区一模）通过探究实验“我们吸入的空气和呼出的气体有什么不同”以下结论正确的是（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．我们呼出的气体不含氮气   </a:t>
            </a: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．我们呼出的气体极易溶于水</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．我们呼出的气体能使木条燃烧更旺</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．我们呼出的气体能使澄清石灰水变浑浊
</a:t>
            </a:r>
          </a:p>
        </p:txBody>
      </p:sp>
      <p:sp>
        <p:nvSpPr>
          <p:cNvPr id="6" name="文本框 5"/>
          <p:cNvSpPr txBox="1"/>
          <p:nvPr/>
        </p:nvSpPr>
        <p:spPr>
          <a:xfrm>
            <a:off x="5682378" y="1589722"/>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D</a:t>
            </a:r>
          </a:p>
        </p:txBody>
      </p:sp>
      <p:sp>
        <p:nvSpPr>
          <p:cNvPr id="5" name="文本框 4"/>
          <p:cNvSpPr txBox="1"/>
          <p:nvPr/>
        </p:nvSpPr>
        <p:spPr>
          <a:xfrm>
            <a:off x="4863228" y="4132897"/>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4160142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9384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考点四：化学实验常用仪器</a:t>
            </a:r>
          </a:p>
        </p:txBody>
      </p:sp>
      <p:sp>
        <p:nvSpPr>
          <p:cNvPr id="100" name="文本框 99"/>
          <p:cNvSpPr txBox="1"/>
          <p:nvPr/>
        </p:nvSpPr>
        <p:spPr>
          <a:xfrm>
            <a:off x="408146" y="909161"/>
            <a:ext cx="8153400" cy="4223385"/>
          </a:xfrm>
          <a:prstGeom prst="rect">
            <a:avLst/>
          </a:prstGeom>
          <a:noFill/>
          <a:ln w="9525">
            <a:noFill/>
          </a:ln>
        </p:spPr>
        <p:txBody>
          <a:bodyPr wrap="square" lIns="68580" tIns="34290" rIns="68580" bIns="34290">
            <a:spAutoFit/>
          </a:bodyPr>
          <a:lstStyle/>
          <a:p>
            <a:pPr>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可以直接加热的仪器是－－</a:t>
            </a:r>
            <a:r>
              <a:rPr lang="zh-CN" altLang="en-US" u="sng">
                <a:latin typeface="宋体" panose="02010600030101010101" pitchFamily="2" charset="-122"/>
                <a:ea typeface="宋体" panose="02010600030101010101" pitchFamily="2" charset="-122"/>
                <a:cs typeface="宋体" panose="02010600030101010101" pitchFamily="2" charset="-122"/>
              </a:rPr>
              <a:t>      、       、      </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r>
              <a:rPr lang="en-US" altLang="zh-CN">
                <a:latin typeface="宋体" panose="02010600030101010101" pitchFamily="2" charset="-122"/>
                <a:ea typeface="宋体" panose="02010600030101010101" pitchFamily="2" charset="-122"/>
                <a:cs typeface="宋体" panose="02010600030101010101" pitchFamily="2" charset="-122"/>
              </a:rPr>
              <a:t>2.</a:t>
            </a:r>
            <a:r>
              <a:rPr lang="zh-CN" altLang="en-US">
                <a:latin typeface="宋体" panose="02010600030101010101" pitchFamily="2" charset="-122"/>
                <a:ea typeface="宋体" panose="02010600030101010101" pitchFamily="2" charset="-122"/>
                <a:cs typeface="宋体" panose="02010600030101010101" pitchFamily="2" charset="-122"/>
              </a:rPr>
              <a:t>只能间接加热的仪器是－－</a:t>
            </a:r>
            <a:r>
              <a:rPr lang="zh-CN" altLang="en-US" u="sng">
                <a:latin typeface="宋体" panose="02010600030101010101" pitchFamily="2" charset="-122"/>
                <a:ea typeface="宋体" panose="02010600030101010101" pitchFamily="2" charset="-122"/>
                <a:cs typeface="宋体" panose="02010600030101010101" pitchFamily="2" charset="-122"/>
              </a:rPr>
              <a:t>      、     </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rPr>
              <a:t>（应垫</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以受热均匀）</a:t>
            </a:r>
            <a:r>
              <a:rPr lang="en-US" altLang="zh-CN">
                <a:latin typeface="宋体" panose="02010600030101010101" pitchFamily="2" charset="-122"/>
                <a:ea typeface="宋体" panose="02010600030101010101" pitchFamily="2" charset="-122"/>
                <a:cs typeface="宋体" panose="02010600030101010101" pitchFamily="2" charset="-122"/>
              </a:rPr>
              <a:t>3.</a:t>
            </a:r>
            <a:r>
              <a:rPr lang="zh-CN" altLang="en-US">
                <a:latin typeface="宋体" panose="02010600030101010101" pitchFamily="2" charset="-122"/>
                <a:ea typeface="宋体" panose="02010600030101010101" pitchFamily="2" charset="-122"/>
                <a:cs typeface="宋体" panose="02010600030101010101" pitchFamily="2" charset="-122"/>
              </a:rPr>
              <a:t>测体积－－量筒（一般能精确到</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毫升）</a:t>
            </a:r>
            <a:r>
              <a:rPr lang="en-US">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量取液体体积时，量筒必须放</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。视线与量筒内液体</a:t>
            </a:r>
            <a:r>
              <a:rPr lang="zh-CN" altLang="en-US" b="1">
                <a:solidFill>
                  <a:srgbClr val="C00000"/>
                </a:solidFill>
                <a:latin typeface="宋体" panose="02010600030101010101" pitchFamily="2" charset="-122"/>
                <a:ea typeface="宋体" panose="02010600030101010101" pitchFamily="2" charset="-122"/>
                <a:cs typeface="宋体" panose="02010600030101010101" pitchFamily="2" charset="-122"/>
              </a:rPr>
              <a:t>凹液面的最低处</a:t>
            </a:r>
            <a:r>
              <a:rPr lang="zh-CN" altLang="en-US">
                <a:latin typeface="宋体" panose="02010600030101010101" pitchFamily="2" charset="-122"/>
                <a:ea typeface="宋体" panose="02010600030101010101" pitchFamily="2" charset="-122"/>
                <a:cs typeface="宋体" panose="02010600030101010101" pitchFamily="2" charset="-122"/>
              </a:rPr>
              <a:t>保持水平。仰视读数偏</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；俯视读数偏</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tLang="zh-CN">
                <a:latin typeface="宋体" panose="02010600030101010101" pitchFamily="2" charset="-122"/>
                <a:ea typeface="宋体" panose="02010600030101010101" pitchFamily="2" charset="-122"/>
                <a:cs typeface="宋体" panose="02010600030101010101" pitchFamily="2" charset="-122"/>
              </a:rPr>
              <a:t>4.</a:t>
            </a:r>
            <a:r>
              <a:rPr lang="zh-CN" altLang="en-US">
                <a:latin typeface="宋体" panose="02010600030101010101" pitchFamily="2" charset="-122"/>
                <a:ea typeface="宋体" panose="02010600030101010101" pitchFamily="2" charset="-122"/>
                <a:cs typeface="宋体" panose="02010600030101010101" pitchFamily="2" charset="-122"/>
              </a:rPr>
              <a:t>测质量－－</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（用于粗略的称量，一般能精确到</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克。）</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注意</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称量物和砝码的位置为</a:t>
            </a:r>
            <a:r>
              <a:rPr lang="en-US">
                <a:latin typeface="宋体" panose="02010600030101010101" pitchFamily="2" charset="-122"/>
                <a:ea typeface="宋体" panose="02010600030101010101" pitchFamily="2" charset="-122"/>
                <a:cs typeface="宋体" panose="02010600030101010101" pitchFamily="2" charset="-122"/>
              </a:rPr>
              <a:t>“</a:t>
            </a:r>
            <a:r>
              <a:rPr 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。称量物不能直接放在托盘上：一般在两边托盘中各放</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，在纸上称量；易</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的药品（如氢氧化钠），放在小烧杯中称量。★称量一定质量的药品时：指针右偏，应</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。指针左偏，应</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
</a:t>
            </a:r>
            <a:endParaRPr lang="zh-CN" altLang="en-US">
              <a:latin typeface="宋体" panose="02010600030101010101" pitchFamily="2" charset="-122"/>
              <a:cs typeface="宋体" panose="02010600030101010101" pitchFamily="2" charset="-122"/>
            </a:endParaRPr>
          </a:p>
        </p:txBody>
      </p:sp>
      <p:sp>
        <p:nvSpPr>
          <p:cNvPr id="4" name="文本框 3"/>
          <p:cNvSpPr txBox="1"/>
          <p:nvPr/>
        </p:nvSpPr>
        <p:spPr>
          <a:xfrm>
            <a:off x="3960019" y="1833563"/>
            <a:ext cx="489558"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0.1</a:t>
            </a:r>
            <a:endPar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5" name="文本框 4"/>
          <p:cNvSpPr txBox="1"/>
          <p:nvPr/>
        </p:nvSpPr>
        <p:spPr>
          <a:xfrm>
            <a:off x="3494723" y="909162"/>
            <a:ext cx="613410" cy="345281"/>
          </a:xfrm>
          <a:prstGeom prst="rect">
            <a:avLst/>
          </a:prstGeom>
          <a:noFill/>
        </p:spPr>
        <p:txBody>
          <a:bodyPr wrap="squar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试管</a:t>
            </a:r>
          </a:p>
        </p:txBody>
      </p:sp>
      <p:sp>
        <p:nvSpPr>
          <p:cNvPr id="6" name="文本框 5"/>
          <p:cNvSpPr txBox="1"/>
          <p:nvPr/>
        </p:nvSpPr>
        <p:spPr>
          <a:xfrm>
            <a:off x="4244816" y="909162"/>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蒸发皿</a:t>
            </a:r>
          </a:p>
        </p:txBody>
      </p:sp>
      <p:sp>
        <p:nvSpPr>
          <p:cNvPr id="7" name="文本框 6"/>
          <p:cNvSpPr txBox="1"/>
          <p:nvPr/>
        </p:nvSpPr>
        <p:spPr>
          <a:xfrm>
            <a:off x="5327333" y="909162"/>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rPr>
              <a:t>坩埚</a:t>
            </a:r>
          </a:p>
        </p:txBody>
      </p:sp>
      <p:sp>
        <p:nvSpPr>
          <p:cNvPr id="8" name="文本框 7"/>
          <p:cNvSpPr txBox="1"/>
          <p:nvPr/>
        </p:nvSpPr>
        <p:spPr>
          <a:xfrm>
            <a:off x="6246495" y="909162"/>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燃烧匙</a:t>
            </a:r>
          </a:p>
        </p:txBody>
      </p:sp>
      <p:sp>
        <p:nvSpPr>
          <p:cNvPr id="9" name="文本框 8"/>
          <p:cNvSpPr txBox="1"/>
          <p:nvPr/>
        </p:nvSpPr>
        <p:spPr>
          <a:xfrm>
            <a:off x="3511868" y="13858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烧杯</a:t>
            </a:r>
          </a:p>
        </p:txBody>
      </p:sp>
      <p:sp>
        <p:nvSpPr>
          <p:cNvPr id="10" name="文本框 9"/>
          <p:cNvSpPr txBox="1"/>
          <p:nvPr/>
        </p:nvSpPr>
        <p:spPr>
          <a:xfrm flipH="1">
            <a:off x="4259580" y="1385888"/>
            <a:ext cx="883920" cy="345281"/>
          </a:xfrm>
          <a:prstGeom prst="rect">
            <a:avLst/>
          </a:prstGeom>
          <a:noFill/>
        </p:spPr>
        <p:txBody>
          <a:bodyPr wrap="squar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锥形瓶</a:t>
            </a:r>
          </a:p>
        </p:txBody>
      </p:sp>
      <p:sp>
        <p:nvSpPr>
          <p:cNvPr id="11" name="文本框 10"/>
          <p:cNvSpPr txBox="1"/>
          <p:nvPr/>
        </p:nvSpPr>
        <p:spPr>
          <a:xfrm>
            <a:off x="6369367" y="1385888"/>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石棉网</a:t>
            </a:r>
          </a:p>
        </p:txBody>
      </p:sp>
      <p:sp>
        <p:nvSpPr>
          <p:cNvPr id="12" name="文本框 11"/>
          <p:cNvSpPr txBox="1"/>
          <p:nvPr/>
        </p:nvSpPr>
        <p:spPr>
          <a:xfrm>
            <a:off x="5143500" y="13858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烧瓶</a:t>
            </a:r>
          </a:p>
        </p:txBody>
      </p:sp>
      <p:sp>
        <p:nvSpPr>
          <p:cNvPr id="13" name="文本框 12"/>
          <p:cNvSpPr txBox="1"/>
          <p:nvPr/>
        </p:nvSpPr>
        <p:spPr>
          <a:xfrm>
            <a:off x="3663315" y="2178844"/>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平稳</a:t>
            </a:r>
          </a:p>
        </p:txBody>
      </p:sp>
      <p:sp>
        <p:nvSpPr>
          <p:cNvPr id="14" name="文本框 13"/>
          <p:cNvSpPr txBox="1"/>
          <p:nvPr/>
        </p:nvSpPr>
        <p:spPr>
          <a:xfrm>
            <a:off x="2307431" y="2614613"/>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小</a:t>
            </a:r>
          </a:p>
        </p:txBody>
      </p:sp>
      <p:sp>
        <p:nvSpPr>
          <p:cNvPr id="15" name="文本框 14"/>
          <p:cNvSpPr txBox="1"/>
          <p:nvPr/>
        </p:nvSpPr>
        <p:spPr>
          <a:xfrm>
            <a:off x="4134326" y="2614613"/>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大</a:t>
            </a:r>
          </a:p>
        </p:txBody>
      </p:sp>
      <p:sp>
        <p:nvSpPr>
          <p:cNvPr id="16" name="文本框 15"/>
          <p:cNvSpPr txBox="1"/>
          <p:nvPr/>
        </p:nvSpPr>
        <p:spPr>
          <a:xfrm>
            <a:off x="1903095" y="304323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托盘天平</a:t>
            </a:r>
          </a:p>
        </p:txBody>
      </p:sp>
      <p:sp>
        <p:nvSpPr>
          <p:cNvPr id="17" name="文本框 16"/>
          <p:cNvSpPr txBox="1"/>
          <p:nvPr/>
        </p:nvSpPr>
        <p:spPr>
          <a:xfrm>
            <a:off x="6369367" y="3043238"/>
            <a:ext cx="517208" cy="345281"/>
          </a:xfrm>
          <a:prstGeom prst="rect">
            <a:avLst/>
          </a:prstGeom>
          <a:noFill/>
        </p:spPr>
        <p:txBody>
          <a:bodyPr wrap="squar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0.1</a:t>
            </a:r>
            <a:endPar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8" name="文本框 17"/>
          <p:cNvSpPr txBox="1"/>
          <p:nvPr/>
        </p:nvSpPr>
        <p:spPr>
          <a:xfrm>
            <a:off x="3789998" y="346233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左物右码</a:t>
            </a:r>
          </a:p>
        </p:txBody>
      </p:sp>
      <p:sp>
        <p:nvSpPr>
          <p:cNvPr id="19" name="文本框 18"/>
          <p:cNvSpPr txBox="1"/>
          <p:nvPr/>
        </p:nvSpPr>
        <p:spPr>
          <a:xfrm>
            <a:off x="5739765" y="3807619"/>
            <a:ext cx="1997983"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一张质量相同的纸</a:t>
            </a:r>
          </a:p>
        </p:txBody>
      </p:sp>
      <p:sp>
        <p:nvSpPr>
          <p:cNvPr id="20" name="文本框 19"/>
          <p:cNvSpPr txBox="1"/>
          <p:nvPr/>
        </p:nvSpPr>
        <p:spPr>
          <a:xfrm>
            <a:off x="1407795" y="4262438"/>
            <a:ext cx="1765548"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潮解或有腐蚀性</a:t>
            </a:r>
          </a:p>
        </p:txBody>
      </p:sp>
      <p:sp>
        <p:nvSpPr>
          <p:cNvPr id="21" name="文本框 20"/>
          <p:cNvSpPr txBox="1"/>
          <p:nvPr/>
        </p:nvSpPr>
        <p:spPr>
          <a:xfrm>
            <a:off x="4646295" y="468153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增加药品</a:t>
            </a:r>
          </a:p>
        </p:txBody>
      </p:sp>
      <p:sp>
        <p:nvSpPr>
          <p:cNvPr id="22" name="文本框 21"/>
          <p:cNvSpPr txBox="1"/>
          <p:nvPr/>
        </p:nvSpPr>
        <p:spPr>
          <a:xfrm>
            <a:off x="7399020" y="468153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减少药品</a:t>
            </a:r>
          </a:p>
        </p:txBody>
      </p:sp>
    </p:spTree>
    <p:extLst>
      <p:ext uri="{BB962C8B-B14F-4D97-AF65-F5344CB8AC3E}">
        <p14:creationId xmlns:p14="http://schemas.microsoft.com/office/powerpoint/2010/main" val="75962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linds(horizontal)">
                                      <p:cBhvr>
                                        <p:cTn id="24" dur="500"/>
                                        <p:tgtEl>
                                          <p:spTgt spid="10"/>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linds(horizontal)">
                                      <p:cBhvr>
                                        <p:cTn id="37" dur="500"/>
                                        <p:tgtEl>
                                          <p:spTgt spid="4"/>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childTnLst>
                          </p:cTn>
                        </p:par>
                      </p:childTnLst>
                    </p:cTn>
                  </p:par>
                  <p:par>
                    <p:cTn id="41" fill="hold" nodeType="clickPar">
                      <p:stCondLst>
                        <p:cond delay="indefinite"/>
                      </p:stCondLst>
                      <p:childTnLst>
                        <p:par>
                          <p:cTn id="42" fill="hold" nodeType="after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blinds(horizontal)">
                                      <p:cBhvr>
                                        <p:cTn id="45" dur="500"/>
                                        <p:tgtEl>
                                          <p:spTgt spid="14"/>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blinds(horizontal)">
                                      <p:cBhvr>
                                        <p:cTn id="48" dur="500"/>
                                        <p:tgtEl>
                                          <p:spTgt spid="15"/>
                                        </p:tgtEl>
                                      </p:cBhvr>
                                    </p:animEffect>
                                  </p:childTnLst>
                                </p:cTn>
                              </p:par>
                            </p:childTnLst>
                          </p:cTn>
                        </p:par>
                      </p:childTnLst>
                    </p:cTn>
                  </p:par>
                  <p:par>
                    <p:cTn id="49" fill="hold" nodeType="clickPar">
                      <p:stCondLst>
                        <p:cond delay="indefinite"/>
                      </p:stCondLst>
                      <p:childTnLst>
                        <p:par>
                          <p:cTn id="50" fill="hold" nodeType="after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blinds(horizontal)">
                                      <p:cBhvr>
                                        <p:cTn id="53" dur="500"/>
                                        <p:tgtEl>
                                          <p:spTgt spid="16"/>
                                        </p:tgtEl>
                                      </p:cBhvr>
                                    </p:animEffect>
                                  </p:childTnLst>
                                </p:cTn>
                              </p:par>
                            </p:childTnLst>
                          </p:cTn>
                        </p:par>
                      </p:childTnLst>
                    </p:cTn>
                  </p:par>
                  <p:par>
                    <p:cTn id="54" fill="hold" nodeType="clickPar">
                      <p:stCondLst>
                        <p:cond delay="indefinite"/>
                      </p:stCondLst>
                      <p:childTnLst>
                        <p:par>
                          <p:cTn id="55" fill="hold" nodeType="after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blinds(horizontal)">
                                      <p:cBhvr>
                                        <p:cTn id="58" dur="500"/>
                                        <p:tgtEl>
                                          <p:spTgt spid="17"/>
                                        </p:tgtEl>
                                      </p:cBhvr>
                                    </p:animEffect>
                                  </p:childTnLst>
                                </p:cTn>
                              </p:par>
                            </p:childTnLst>
                          </p:cTn>
                        </p:par>
                      </p:childTnLst>
                    </p:cTn>
                  </p:par>
                  <p:par>
                    <p:cTn id="59" fill="hold" nodeType="clickPar">
                      <p:stCondLst>
                        <p:cond delay="indefinite"/>
                      </p:stCondLst>
                      <p:childTnLst>
                        <p:par>
                          <p:cTn id="60" fill="hold" nodeType="after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blinds(horizontal)">
                                      <p:cBhvr>
                                        <p:cTn id="63" dur="500"/>
                                        <p:tgtEl>
                                          <p:spTgt spid="18"/>
                                        </p:tgtEl>
                                      </p:cBhvr>
                                    </p:animEffect>
                                  </p:childTnLst>
                                </p:cTn>
                              </p:par>
                            </p:childTnLst>
                          </p:cTn>
                        </p:par>
                      </p:childTnLst>
                    </p:cTn>
                  </p:par>
                  <p:par>
                    <p:cTn id="64" fill="hold" nodeType="clickPar">
                      <p:stCondLst>
                        <p:cond delay="indefinite"/>
                      </p:stCondLst>
                      <p:childTnLst>
                        <p:par>
                          <p:cTn id="65" fill="hold" nodeType="after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blinds(horizontal)">
                                      <p:cBhvr>
                                        <p:cTn id="68" dur="500"/>
                                        <p:tgtEl>
                                          <p:spTgt spid="19"/>
                                        </p:tgtEl>
                                      </p:cBhvr>
                                    </p:animEffect>
                                  </p:childTnLst>
                                </p:cTn>
                              </p:par>
                              <p:par>
                                <p:cTn id="69" presetID="3" presetClass="entr" presetSubtype="10" fill="hold" grpId="0" nodeType="with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blinds(horizontal)">
                                      <p:cBhvr>
                                        <p:cTn id="71" dur="500"/>
                                        <p:tgtEl>
                                          <p:spTgt spid="20"/>
                                        </p:tgtEl>
                                      </p:cBhvr>
                                    </p:animEffect>
                                  </p:childTnLst>
                                </p:cTn>
                              </p:par>
                            </p:childTnLst>
                          </p:cTn>
                        </p:par>
                      </p:childTnLst>
                    </p:cTn>
                  </p:par>
                  <p:par>
                    <p:cTn id="72" fill="hold" nodeType="clickPar">
                      <p:stCondLst>
                        <p:cond delay="indefinite"/>
                      </p:stCondLst>
                      <p:childTnLst>
                        <p:par>
                          <p:cTn id="73" fill="hold" nodeType="afterGroup">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blinds(horizontal)">
                                      <p:cBhvr>
                                        <p:cTn id="76" dur="500"/>
                                        <p:tgtEl>
                                          <p:spTgt spid="21"/>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blinds(horizontal)">
                                      <p:cBhvr>
                                        <p:cTn id="7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4" name="文本框 3"/>
          <p:cNvSpPr txBox="1"/>
          <p:nvPr/>
        </p:nvSpPr>
        <p:spPr>
          <a:xfrm>
            <a:off x="493395" y="550545"/>
            <a:ext cx="56461610" cy="900246"/>
          </a:xfrm>
          <a:prstGeom prst="rect">
            <a:avLst/>
          </a:prstGeom>
          <a:noFill/>
        </p:spPr>
        <p:txBody>
          <a:bodyPr wrap="none" lIns="68580" tIns="34290" rIns="68580" bIns="34290" rtlCol="0" anchor="t">
            <a:spAutoFit/>
          </a:bodyPr>
          <a:lstStyle/>
          <a:p>
            <a:pPr>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sym typeface="+mn-ea"/>
              </a:rPr>
              <a:t>5.</a:t>
            </a:r>
            <a:r>
              <a:rPr lang="zh-CN" altLang="en-US">
                <a:latin typeface="宋体" panose="02010600030101010101" pitchFamily="2" charset="-122"/>
                <a:ea typeface="宋体" panose="02010600030101010101" pitchFamily="2" charset="-122"/>
                <a:cs typeface="宋体" panose="02010600030101010101" pitchFamily="2" charset="-122"/>
                <a:sym typeface="+mn-ea"/>
              </a:rPr>
              <a:t>实验热源－－酒精灯 酒精灯内的酒精量不可超过酒精灯容积的</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也不应少于</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 酒精灯的火焰分为三层：</a:t>
            </a:r>
            <a:r>
              <a:rPr lang="zh-CN" altLang="en-US" u="sng">
                <a:latin typeface="宋体" panose="02010600030101010101" pitchFamily="2" charset="-122"/>
                <a:ea typeface="宋体" panose="02010600030101010101" pitchFamily="2" charset="-122"/>
                <a:cs typeface="宋体" panose="02010600030101010101" pitchFamily="2" charset="-122"/>
                <a:sym typeface="+mn-ea"/>
              </a:rPr>
              <a:t>     、      、      </a:t>
            </a:r>
            <a:r>
              <a:rPr lang="zh-CN" altLang="en-US">
                <a:latin typeface="宋体" panose="02010600030101010101" pitchFamily="2" charset="-122"/>
                <a:ea typeface="宋体" panose="02010600030101010101" pitchFamily="2" charset="-122"/>
                <a:cs typeface="宋体" panose="02010600030101010101" pitchFamily="2" charset="-122"/>
                <a:sym typeface="+mn-ea"/>
              </a:rPr>
              <a:t>。用酒精灯的</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加热物体。 熄灭酒精灯应用</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盖熄，不可用嘴吹。 不用酒精灯时，要盖好灯帽，以防止</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，无法点燃。 酒精在实验台上燃烧，应及时用</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盖灭火焰，不能用水冲。</a:t>
            </a:r>
            <a:r>
              <a:rPr lang="en-US" altLang="zh-CN">
                <a:latin typeface="宋体" panose="02010600030101010101" pitchFamily="2" charset="-122"/>
                <a:ea typeface="宋体" panose="02010600030101010101" pitchFamily="2" charset="-122"/>
                <a:cs typeface="宋体" panose="02010600030101010101" pitchFamily="2" charset="-122"/>
                <a:sym typeface="+mn-ea"/>
              </a:rPr>
              <a:t>6.</a:t>
            </a:r>
            <a:r>
              <a:rPr lang="zh-CN" altLang="en-US">
                <a:latin typeface="宋体" panose="02010600030101010101" pitchFamily="2" charset="-122"/>
                <a:ea typeface="宋体" panose="02010600030101010101" pitchFamily="2" charset="-122"/>
                <a:cs typeface="宋体" panose="02010600030101010101" pitchFamily="2" charset="-122"/>
                <a:sym typeface="+mn-ea"/>
              </a:rPr>
              <a:t>夹持器－－铁夹、试管夹 夹持试管的位置应在</a:t>
            </a:r>
            <a:r>
              <a:rPr lang="zh-CN" altLang="en-US" u="sng">
                <a:latin typeface="宋体" panose="02010600030101010101" pitchFamily="2" charset="-122"/>
                <a:ea typeface="宋体" panose="02010600030101010101" pitchFamily="2" charset="-122"/>
                <a:cs typeface="宋体" panose="02010600030101010101" pitchFamily="2" charset="-122"/>
                <a:sym typeface="+mn-ea"/>
              </a:rPr>
              <a:t>               （或试管      部）</a:t>
            </a:r>
            <a:r>
              <a:rPr lang="zh-CN" altLang="en-US">
                <a:latin typeface="宋体" panose="02010600030101010101" pitchFamily="2" charset="-122"/>
                <a:ea typeface="宋体" panose="02010600030101010101" pitchFamily="2" charset="-122"/>
                <a:cs typeface="宋体" panose="02010600030101010101" pitchFamily="2" charset="-122"/>
                <a:sym typeface="+mn-ea"/>
              </a:rPr>
              <a:t>。 试管夹夹持试管时，应将试管夹从</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 用手拿住试管夹的</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，不要把拇指按在短柄上。
</a:t>
            </a:r>
            <a:endParaRPr lang="zh-CN" altLang="en-US"/>
          </a:p>
        </p:txBody>
      </p:sp>
      <p:sp>
        <p:nvSpPr>
          <p:cNvPr id="5" name="文本框 4"/>
          <p:cNvSpPr txBox="1"/>
          <p:nvPr/>
        </p:nvSpPr>
        <p:spPr>
          <a:xfrm>
            <a:off x="4822507" y="1033463"/>
            <a:ext cx="48955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2/3</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文本框 5"/>
          <p:cNvSpPr txBox="1"/>
          <p:nvPr/>
        </p:nvSpPr>
        <p:spPr>
          <a:xfrm>
            <a:off x="6422707" y="1033463"/>
            <a:ext cx="48955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1/3</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7" name="文本框 6"/>
          <p:cNvSpPr txBox="1"/>
          <p:nvPr/>
        </p:nvSpPr>
        <p:spPr>
          <a:xfrm>
            <a:off x="3169920" y="14620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外焰</a:t>
            </a:r>
          </a:p>
        </p:txBody>
      </p:sp>
      <p:sp>
        <p:nvSpPr>
          <p:cNvPr id="8" name="文本框 7"/>
          <p:cNvSpPr txBox="1"/>
          <p:nvPr/>
        </p:nvSpPr>
        <p:spPr>
          <a:xfrm>
            <a:off x="3922395" y="14620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内焰</a:t>
            </a:r>
          </a:p>
        </p:txBody>
      </p:sp>
      <p:sp>
        <p:nvSpPr>
          <p:cNvPr id="9" name="文本框 8"/>
          <p:cNvSpPr txBox="1"/>
          <p:nvPr/>
        </p:nvSpPr>
        <p:spPr>
          <a:xfrm>
            <a:off x="4825365" y="14620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焰心</a:t>
            </a:r>
          </a:p>
        </p:txBody>
      </p:sp>
      <p:sp>
        <p:nvSpPr>
          <p:cNvPr id="10" name="文本框 9"/>
          <p:cNvSpPr txBox="1"/>
          <p:nvPr/>
        </p:nvSpPr>
        <p:spPr>
          <a:xfrm>
            <a:off x="7008495" y="1378744"/>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外焰</a:t>
            </a:r>
          </a:p>
        </p:txBody>
      </p:sp>
      <p:sp>
        <p:nvSpPr>
          <p:cNvPr id="11" name="文本框 10"/>
          <p:cNvSpPr txBox="1"/>
          <p:nvPr/>
        </p:nvSpPr>
        <p:spPr>
          <a:xfrm>
            <a:off x="2303145" y="1890713"/>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灯帽</a:t>
            </a:r>
          </a:p>
        </p:txBody>
      </p:sp>
      <p:sp>
        <p:nvSpPr>
          <p:cNvPr id="12" name="文本框 11"/>
          <p:cNvSpPr txBox="1"/>
          <p:nvPr/>
        </p:nvSpPr>
        <p:spPr>
          <a:xfrm>
            <a:off x="4379595" y="2290763"/>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酒精挥发</a:t>
            </a:r>
          </a:p>
        </p:txBody>
      </p:sp>
      <p:sp>
        <p:nvSpPr>
          <p:cNvPr id="13" name="文本框 12"/>
          <p:cNvSpPr txBox="1"/>
          <p:nvPr/>
        </p:nvSpPr>
        <p:spPr>
          <a:xfrm>
            <a:off x="3922395" y="2690813"/>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湿抹布</a:t>
            </a:r>
          </a:p>
        </p:txBody>
      </p:sp>
      <p:sp>
        <p:nvSpPr>
          <p:cNvPr id="14" name="文本框 13"/>
          <p:cNvSpPr txBox="1"/>
          <p:nvPr/>
        </p:nvSpPr>
        <p:spPr>
          <a:xfrm>
            <a:off x="2616041" y="433863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长柄</a:t>
            </a:r>
          </a:p>
        </p:txBody>
      </p:sp>
      <p:sp>
        <p:nvSpPr>
          <p:cNvPr id="15" name="文本框 14"/>
          <p:cNvSpPr txBox="1"/>
          <p:nvPr/>
        </p:nvSpPr>
        <p:spPr>
          <a:xfrm>
            <a:off x="4179570" y="3948113"/>
            <a:ext cx="1765548"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试管底部往上套</a:t>
            </a:r>
          </a:p>
        </p:txBody>
      </p:sp>
      <p:sp>
        <p:nvSpPr>
          <p:cNvPr id="16" name="文本框 15"/>
          <p:cNvSpPr txBox="1"/>
          <p:nvPr/>
        </p:nvSpPr>
        <p:spPr>
          <a:xfrm>
            <a:off x="2783205" y="3514726"/>
            <a:ext cx="1651734"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距试管口</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1/3</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处</a:t>
            </a:r>
          </a:p>
        </p:txBody>
      </p:sp>
      <p:sp>
        <p:nvSpPr>
          <p:cNvPr id="17" name="文本框 16"/>
          <p:cNvSpPr txBox="1"/>
          <p:nvPr/>
        </p:nvSpPr>
        <p:spPr>
          <a:xfrm>
            <a:off x="5421630" y="3514726"/>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中上</a:t>
            </a:r>
          </a:p>
        </p:txBody>
      </p:sp>
    </p:spTree>
    <p:extLst>
      <p:ext uri="{BB962C8B-B14F-4D97-AF65-F5344CB8AC3E}">
        <p14:creationId xmlns:p14="http://schemas.microsoft.com/office/powerpoint/2010/main" val="3427478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childTnLst>
                          </p:cTn>
                        </p:par>
                      </p:childTnLst>
                    </p:cTn>
                  </p:par>
                  <p:par>
                    <p:cTn id="29" fill="hold" nodeType="clickPar">
                      <p:stCondLst>
                        <p:cond delay="indefinite"/>
                      </p:stCondLst>
                      <p:childTnLst>
                        <p:par>
                          <p:cTn id="30" fill="hold" nodeType="after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linds(horizontal)">
                                      <p:cBhvr>
                                        <p:cTn id="33" dur="500"/>
                                        <p:tgtEl>
                                          <p:spTgt spid="11"/>
                                        </p:tgtEl>
                                      </p:cBhvr>
                                    </p:animEffect>
                                  </p:childTnLst>
                                </p:cTn>
                              </p:par>
                            </p:childTnLst>
                          </p:cTn>
                        </p:par>
                      </p:childTnLst>
                    </p:cTn>
                  </p:par>
                  <p:par>
                    <p:cTn id="34" fill="hold" nodeType="clickPar">
                      <p:stCondLst>
                        <p:cond delay="indefinite"/>
                      </p:stCondLst>
                      <p:childTnLst>
                        <p:par>
                          <p:cTn id="35" fill="hold" nodeType="after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linds(horizontal)">
                                      <p:cBhvr>
                                        <p:cTn id="38" dur="500"/>
                                        <p:tgtEl>
                                          <p:spTgt spid="12"/>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linds(horizontal)">
                                      <p:cBhvr>
                                        <p:cTn id="43" dur="500"/>
                                        <p:tgtEl>
                                          <p:spTgt spid="13"/>
                                        </p:tgtEl>
                                      </p:cBhvr>
                                    </p:animEffect>
                                  </p:childTnLst>
                                </p:cTn>
                              </p:par>
                            </p:childTnLst>
                          </p:cTn>
                        </p:par>
                      </p:childTnLst>
                    </p:cTn>
                  </p:par>
                  <p:par>
                    <p:cTn id="44" fill="hold" nodeType="clickPar">
                      <p:stCondLst>
                        <p:cond delay="indefinite"/>
                      </p:stCondLst>
                      <p:childTnLst>
                        <p:par>
                          <p:cTn id="45" fill="hold" nodeType="after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blinds(horizontal)">
                                      <p:cBhvr>
                                        <p:cTn id="48" dur="500"/>
                                        <p:tgtEl>
                                          <p:spTgt spid="16"/>
                                        </p:tgtEl>
                                      </p:cBhvr>
                                    </p:animEffect>
                                  </p:childTnLst>
                                </p:cTn>
                              </p:par>
                            </p:childTnLst>
                          </p:cTn>
                        </p:par>
                      </p:childTnLst>
                    </p:cTn>
                  </p:par>
                  <p:par>
                    <p:cTn id="49" fill="hold" nodeType="clickPar">
                      <p:stCondLst>
                        <p:cond delay="indefinite"/>
                      </p:stCondLst>
                      <p:childTnLst>
                        <p:par>
                          <p:cTn id="50" fill="hold" nodeType="after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linds(horizontal)">
                                      <p:cBhvr>
                                        <p:cTn id="53" dur="500"/>
                                        <p:tgtEl>
                                          <p:spTgt spid="17"/>
                                        </p:tgtEl>
                                      </p:cBhvr>
                                    </p:animEffect>
                                  </p:childTnLst>
                                </p:cTn>
                              </p:par>
                            </p:childTnLst>
                          </p:cTn>
                        </p:par>
                      </p:childTnLst>
                    </p:cTn>
                  </p:par>
                  <p:par>
                    <p:cTn id="54" fill="hold" nodeType="clickPar">
                      <p:stCondLst>
                        <p:cond delay="indefinite"/>
                      </p:stCondLst>
                      <p:childTnLst>
                        <p:par>
                          <p:cTn id="55" fill="hold" nodeType="after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nodeType="clickPar">
                      <p:stCondLst>
                        <p:cond delay="indefinite"/>
                      </p:stCondLst>
                      <p:childTnLst>
                        <p:par>
                          <p:cTn id="60" fill="hold" nodeType="after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linds(horizontal)">
                                      <p:cBhvr>
                                        <p:cTn id="6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608171" y="1086327"/>
            <a:ext cx="7448550" cy="1037749"/>
          </a:xfrm>
          <a:prstGeom prst="rect">
            <a:avLst/>
          </a:prstGeom>
          <a:noFill/>
          <a:ln w="9525">
            <a:noFill/>
          </a:ln>
        </p:spPr>
        <p:txBody>
          <a:bodyPr wrap="square" lIns="68580" tIns="34290" rIns="68580" bIns="34290">
            <a:spAutoFit/>
          </a:bodyPr>
          <a:lstStyle/>
          <a:p>
            <a:pPr marL="130016" indent="-130016">
              <a:lnSpc>
                <a:spcPct val="150000"/>
              </a:lnSpc>
            </a:pPr>
            <a:r>
              <a:rPr lang="zh-CN" altLang="en-US" sz="2100">
                <a:ea typeface="宋体" panose="02010600030101010101" pitchFamily="2" charset="-122"/>
              </a:rPr>
              <a:t>（</a:t>
            </a:r>
            <a:r>
              <a:rPr lang="en-US" altLang="zh-CN" sz="2100">
                <a:ea typeface="宋体" panose="02010600030101010101" pitchFamily="2" charset="-122"/>
              </a:rPr>
              <a:t>2019•</a:t>
            </a:r>
            <a:r>
              <a:rPr lang="zh-CN" altLang="en-US" sz="2100">
                <a:ea typeface="宋体" panose="02010600030101010101" pitchFamily="2" charset="-122"/>
              </a:rPr>
              <a:t>桂林二模）能直接在酒精灯火焰上加热的玻璃仪器是（　　）</a:t>
            </a:r>
          </a:p>
        </p:txBody>
      </p:sp>
      <p:sp>
        <p:nvSpPr>
          <p:cNvPr id="7" name="文本框 6"/>
          <p:cNvSpPr txBox="1"/>
          <p:nvPr/>
        </p:nvSpPr>
        <p:spPr>
          <a:xfrm>
            <a:off x="1180386" y="1637347"/>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D</a:t>
            </a:r>
          </a:p>
        </p:txBody>
      </p:sp>
      <p:pic>
        <p:nvPicPr>
          <p:cNvPr id="8" name="图片 7" descr="QQ截图20200710002944"/>
          <p:cNvPicPr>
            <a:picLocks noChangeAspect="1"/>
          </p:cNvPicPr>
          <p:nvPr/>
        </p:nvPicPr>
        <p:blipFill>
          <a:blip r:embed="rId2"/>
          <a:stretch>
            <a:fillRect/>
          </a:stretch>
        </p:blipFill>
        <p:spPr>
          <a:xfrm>
            <a:off x="474822" y="2277428"/>
            <a:ext cx="8409146" cy="1454944"/>
          </a:xfrm>
          <a:prstGeom prst="rect">
            <a:avLst/>
          </a:prstGeom>
        </p:spPr>
      </p:pic>
    </p:spTree>
    <p:extLst>
      <p:ext uri="{BB962C8B-B14F-4D97-AF65-F5344CB8AC3E}">
        <p14:creationId xmlns:p14="http://schemas.microsoft.com/office/powerpoint/2010/main" val="1466826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19859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考点五：药品的取用</a:t>
            </a:r>
          </a:p>
        </p:txBody>
      </p:sp>
      <p:sp>
        <p:nvSpPr>
          <p:cNvPr id="4" name="文本框 3"/>
          <p:cNvSpPr txBox="1"/>
          <p:nvPr/>
        </p:nvSpPr>
        <p:spPr>
          <a:xfrm>
            <a:off x="361950" y="909162"/>
            <a:ext cx="8371999" cy="1314926"/>
          </a:xfrm>
          <a:prstGeom prst="rect">
            <a:avLst/>
          </a:prstGeom>
          <a:noFill/>
        </p:spPr>
        <p:txBody>
          <a:bodyPr wrap="square" lIns="68580" tIns="34290" rIns="68580" bIns="34290" rtlCol="0" anchor="t">
            <a:spAutoFit/>
          </a:bodyPr>
          <a:lstStyle/>
          <a:p>
            <a:pPr>
              <a:lnSpc>
                <a:spcPct val="150000"/>
              </a:lnSpc>
              <a:defRPr/>
            </a:pPr>
            <a:r>
              <a:rPr lang="en-US" altLang="zh-CN" b="1">
                <a:latin typeface="宋体" panose="02010600030101010101" pitchFamily="2" charset="-122"/>
                <a:ea typeface="宋体" panose="02010600030101010101" pitchFamily="2" charset="-122"/>
                <a:cs typeface="宋体" panose="02010600030101010101" pitchFamily="2" charset="-122"/>
                <a:sym typeface="+mn-ea"/>
              </a:rPr>
              <a:t>1.</a:t>
            </a:r>
            <a:r>
              <a:rPr lang="zh-CN" altLang="en-US" b="1">
                <a:latin typeface="宋体" panose="02010600030101010101" pitchFamily="2" charset="-122"/>
                <a:ea typeface="宋体" panose="02010600030101010101" pitchFamily="2" charset="-122"/>
                <a:cs typeface="宋体" panose="02010600030101010101" pitchFamily="2" charset="-122"/>
                <a:sym typeface="+mn-ea"/>
              </a:rPr>
              <a:t>取用原则</a:t>
            </a:r>
            <a:endParaRPr lang="zh-CN" altLang="en-US" b="1">
              <a:latin typeface="宋体" panose="02010600030101010101" pitchFamily="2" charset="-122"/>
              <a:ea typeface="宋体" panose="02010600030101010101" pitchFamily="2" charset="-122"/>
              <a:cs typeface="宋体" panose="02010600030101010101" pitchFamily="2" charset="-122"/>
            </a:endParaRPr>
          </a:p>
          <a:p>
            <a:pPr>
              <a:lnSpc>
                <a:spcPct val="150000"/>
              </a:lnSpc>
              <a:defRPr/>
            </a:pPr>
            <a:r>
              <a:rPr lang="zh-CN" altLang="en-US">
                <a:latin typeface="宋体" panose="02010600030101010101" pitchFamily="2" charset="-122"/>
                <a:ea typeface="宋体" panose="02010600030101010101" pitchFamily="2" charset="-122"/>
                <a:cs typeface="宋体" panose="02010600030101010101" pitchFamily="2" charset="-122"/>
                <a:sym typeface="+mn-ea"/>
              </a:rPr>
              <a:t> ①</a:t>
            </a:r>
            <a:r>
              <a:rPr lang="zh-CN" altLang="en-US" b="1">
                <a:latin typeface="宋体" panose="02010600030101010101" pitchFamily="2" charset="-122"/>
                <a:ea typeface="宋体" panose="02010600030101010101" pitchFamily="2" charset="-122"/>
                <a:cs typeface="宋体" panose="02010600030101010101" pitchFamily="2" charset="-122"/>
                <a:sym typeface="+mn-ea"/>
              </a:rPr>
              <a:t>三不原则：</a:t>
            </a:r>
            <a:r>
              <a:rPr lang="zh-CN" altLang="en-US">
                <a:latin typeface="宋体" panose="02010600030101010101" pitchFamily="2" charset="-122"/>
                <a:ea typeface="宋体" panose="02010600030101010101" pitchFamily="2" charset="-122"/>
                <a:cs typeface="宋体" panose="02010600030101010101" pitchFamily="2" charset="-122"/>
                <a:sym typeface="+mn-ea"/>
              </a:rPr>
              <a:t>不能</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；不要</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_______________________________(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特别是气体</a:t>
            </a:r>
            <a:r>
              <a:rPr lang="en-US" altLang="zh-CN">
                <a:latin typeface="宋体" panose="02010600030101010101" pitchFamily="2" charset="-122"/>
                <a:ea typeface="宋体" panose="02010600030101010101" pitchFamily="2" charset="-122"/>
                <a:cs typeface="宋体" panose="02010600030101010101" pitchFamily="2" charset="-122"/>
                <a:sym typeface="+mn-ea"/>
              </a:rPr>
              <a:t>)</a:t>
            </a:r>
            <a:r>
              <a:rPr lang="zh-CN" altLang="en-US">
                <a:latin typeface="宋体" panose="02010600030101010101" pitchFamily="2" charset="-122"/>
                <a:ea typeface="宋体" panose="02010600030101010101" pitchFamily="2" charset="-122"/>
                <a:cs typeface="宋体" panose="02010600030101010101" pitchFamily="2" charset="-122"/>
                <a:sym typeface="+mn-ea"/>
              </a:rPr>
              <a:t>；不得</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 </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a:spLocks noChangeArrowheads="1"/>
          </p:cNvSpPr>
          <p:nvPr/>
        </p:nvSpPr>
        <p:spPr bwMode="auto">
          <a:xfrm>
            <a:off x="2387697" y="1366732"/>
            <a:ext cx="1533112"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用手接触药品</a:t>
            </a:r>
          </a:p>
        </p:txBody>
      </p:sp>
      <p:sp>
        <p:nvSpPr>
          <p:cNvPr id="6" name="矩形 5"/>
          <p:cNvSpPr>
            <a:spLocks noChangeArrowheads="1"/>
          </p:cNvSpPr>
          <p:nvPr/>
        </p:nvSpPr>
        <p:spPr bwMode="auto">
          <a:xfrm>
            <a:off x="4627642" y="1366697"/>
            <a:ext cx="4089902"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把鼻孔直接凑到容器口去闻药品的气味</a:t>
            </a:r>
          </a:p>
        </p:txBody>
      </p:sp>
      <p:sp>
        <p:nvSpPr>
          <p:cNvPr id="7" name="矩形 6"/>
          <p:cNvSpPr>
            <a:spLocks noChangeArrowheads="1"/>
          </p:cNvSpPr>
          <p:nvPr/>
        </p:nvSpPr>
        <p:spPr bwMode="auto">
          <a:xfrm>
            <a:off x="2228392" y="1797227"/>
            <a:ext cx="1997983"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尝任何药品的味道</a:t>
            </a:r>
          </a:p>
        </p:txBody>
      </p:sp>
      <p:sp>
        <p:nvSpPr>
          <p:cNvPr id="21505" name="Rectangle 1"/>
          <p:cNvSpPr>
            <a:spLocks noChangeArrowheads="1"/>
          </p:cNvSpPr>
          <p:nvPr/>
        </p:nvSpPr>
        <p:spPr bwMode="auto">
          <a:xfrm>
            <a:off x="361951" y="2142412"/>
            <a:ext cx="8226266" cy="1730216"/>
          </a:xfrm>
          <a:prstGeom prst="rect">
            <a:avLst/>
          </a:prstGeom>
          <a:noFill/>
          <a:ln w="9525">
            <a:noFill/>
            <a:miter lim="800000"/>
          </a:ln>
          <a:effectLst/>
        </p:spPr>
        <p:txBody>
          <a:bodyPr wrap="square" lIns="68580" tIns="34290" rIns="68580" bIns="34290" anchor="ctr">
            <a:spAutoFit/>
          </a:bodyPr>
          <a:lstStyle/>
          <a:p>
            <a:pPr>
              <a:lnSpc>
                <a:spcPct val="150000"/>
              </a:lnSpc>
              <a:defRPr/>
            </a:pPr>
            <a:r>
              <a:rPr lang="en-US" altLang="zh-CN">
                <a:latin typeface="宋体" panose="02010600030101010101" pitchFamily="2" charset="-122"/>
                <a:ea typeface="宋体" panose="02010600030101010101" pitchFamily="2" charset="-122"/>
                <a:cs typeface="宋体" panose="02010600030101010101" pitchFamily="2" charset="-122"/>
              </a:rPr>
              <a:t> </a:t>
            </a:r>
            <a:r>
              <a:rPr lang="zh-CN" altLang="zh-CN">
                <a:latin typeface="宋体" panose="02010600030101010101" pitchFamily="2" charset="-122"/>
                <a:ea typeface="宋体" panose="02010600030101010101" pitchFamily="2" charset="-122"/>
                <a:cs typeface="宋体" panose="02010600030101010101" pitchFamily="2" charset="-122"/>
              </a:rPr>
              <a:t>②</a:t>
            </a:r>
            <a:r>
              <a:rPr lang="zh-CN" altLang="zh-CN" b="1">
                <a:latin typeface="宋体" panose="02010600030101010101" pitchFamily="2" charset="-122"/>
                <a:ea typeface="宋体" panose="02010600030101010101" pitchFamily="2" charset="-122"/>
                <a:cs typeface="宋体" panose="02010600030101010101" pitchFamily="2" charset="-122"/>
              </a:rPr>
              <a:t>节约原则：</a:t>
            </a:r>
            <a:r>
              <a:rPr lang="zh-CN" altLang="zh-CN">
                <a:latin typeface="宋体" panose="02010600030101010101" pitchFamily="2" charset="-122"/>
                <a:ea typeface="宋体" panose="02010600030101010101" pitchFamily="2" charset="-122"/>
                <a:cs typeface="宋体" panose="02010600030101010101" pitchFamily="2" charset="-122"/>
              </a:rPr>
              <a:t>严格按实验规定的用量取用药品。如果没有说明用量，一般取最少量：液体</a:t>
            </a:r>
            <a:r>
              <a:rPr lang="en-US" altLang="zh-CN">
                <a:latin typeface="宋体" panose="02010600030101010101" pitchFamily="2" charset="-122"/>
                <a:ea typeface="宋体" panose="02010600030101010101" pitchFamily="2" charset="-122"/>
                <a:cs typeface="宋体" panose="02010600030101010101" pitchFamily="2" charset="-122"/>
              </a:rPr>
              <a:t>_________</a:t>
            </a:r>
            <a:r>
              <a:rPr lang="zh-CN" altLang="en-US">
                <a:latin typeface="宋体" panose="02010600030101010101" pitchFamily="2" charset="-122"/>
                <a:ea typeface="宋体" panose="02010600030101010101" pitchFamily="2" charset="-122"/>
                <a:cs typeface="宋体" panose="02010600030101010101" pitchFamily="2" charset="-122"/>
              </a:rPr>
              <a:t>，固体只要</a:t>
            </a:r>
            <a:r>
              <a:rPr lang="en-US" altLang="zh-CN">
                <a:latin typeface="宋体" panose="02010600030101010101" pitchFamily="2" charset="-122"/>
                <a:ea typeface="宋体" panose="02010600030101010101" pitchFamily="2" charset="-122"/>
                <a:cs typeface="宋体" panose="02010600030101010101" pitchFamily="2" charset="-122"/>
              </a:rPr>
              <a:t>______________</a:t>
            </a:r>
            <a:r>
              <a:rPr lang="zh-CN" altLang="en-US">
                <a:latin typeface="宋体" panose="02010600030101010101" pitchFamily="2" charset="-122"/>
                <a:ea typeface="宋体" panose="02010600030101010101" pitchFamily="2" charset="-122"/>
                <a:sym typeface="+mn-ea"/>
              </a:rPr>
              <a:t>即可</a:t>
            </a:r>
            <a:r>
              <a:rPr lang="zh-CN" altLang="en-US">
                <a:latin typeface="宋体" panose="02010600030101010101" pitchFamily="2" charset="-122"/>
                <a:ea typeface="宋体" panose="02010600030101010101" pitchFamily="2" charset="-122"/>
                <a:cs typeface="宋体" panose="02010600030101010101" pitchFamily="2" charset="-122"/>
              </a:rPr>
              <a:t>。</a:t>
            </a:r>
          </a:p>
          <a:p>
            <a:pPr>
              <a:lnSpc>
                <a:spcPct val="150000"/>
              </a:lnSpc>
              <a:defRPr/>
            </a:pPr>
            <a:r>
              <a:rPr lang="zh-CN" altLang="en-US">
                <a:latin typeface="宋体" panose="02010600030101010101" pitchFamily="2" charset="-122"/>
                <a:ea typeface="宋体" panose="02010600030101010101" pitchFamily="2" charset="-122"/>
                <a:cs typeface="宋体" panose="02010600030101010101" pitchFamily="2" charset="-122"/>
              </a:rPr>
              <a:t>③</a:t>
            </a:r>
            <a:r>
              <a:rPr lang="zh-CN" altLang="en-US" b="1">
                <a:latin typeface="宋体" panose="02010600030101010101" pitchFamily="2" charset="-122"/>
                <a:ea typeface="宋体" panose="02010600030101010101" pitchFamily="2" charset="-122"/>
                <a:cs typeface="宋体" panose="02010600030101010101" pitchFamily="2" charset="-122"/>
              </a:rPr>
              <a:t>处理原则：</a:t>
            </a:r>
            <a:r>
              <a:rPr lang="zh-CN" altLang="en-US">
                <a:latin typeface="宋体" panose="02010600030101010101" pitchFamily="2" charset="-122"/>
                <a:ea typeface="宋体" panose="02010600030101010101" pitchFamily="2" charset="-122"/>
                <a:cs typeface="宋体" panose="02010600030101010101" pitchFamily="2" charset="-122"/>
              </a:rPr>
              <a:t>实验时剩余的药品既不要</a:t>
            </a:r>
            <a:r>
              <a:rPr lang="en-US" altLang="zh-CN">
                <a:latin typeface="宋体" panose="02010600030101010101" pitchFamily="2" charset="-122"/>
                <a:ea typeface="宋体" panose="02010600030101010101" pitchFamily="2" charset="-122"/>
                <a:cs typeface="宋体" panose="02010600030101010101" pitchFamily="2" charset="-122"/>
              </a:rPr>
              <a:t>__________</a:t>
            </a:r>
            <a:r>
              <a:rPr lang="zh-CN" altLang="en-US">
                <a:latin typeface="宋体" panose="02010600030101010101" pitchFamily="2" charset="-122"/>
                <a:ea typeface="宋体" panose="02010600030101010101" pitchFamily="2" charset="-122"/>
                <a:cs typeface="宋体" panose="02010600030101010101" pitchFamily="2" charset="-122"/>
              </a:rPr>
              <a:t>；也不要随意丢弃；更不能拿出实验室，要放入</a:t>
            </a:r>
            <a:r>
              <a:rPr lang="en-US" altLang="zh-CN">
                <a:latin typeface="宋体" panose="02010600030101010101" pitchFamily="2" charset="-122"/>
                <a:ea typeface="宋体" panose="02010600030101010101" pitchFamily="2" charset="-122"/>
                <a:cs typeface="宋体" panose="02010600030101010101" pitchFamily="2" charset="-122"/>
              </a:rPr>
              <a:t>_______________</a:t>
            </a:r>
            <a:r>
              <a:rPr lang="zh-CN" altLang="en-US">
                <a:latin typeface="宋体" panose="02010600030101010101" pitchFamily="2" charset="-122"/>
                <a:ea typeface="宋体" panose="02010600030101010101" pitchFamily="2" charset="-122"/>
                <a:cs typeface="宋体" panose="02010600030101010101" pitchFamily="2" charset="-122"/>
              </a:rPr>
              <a:t>。 </a:t>
            </a:r>
          </a:p>
        </p:txBody>
      </p:sp>
      <p:sp>
        <p:nvSpPr>
          <p:cNvPr id="8" name="矩形 7"/>
          <p:cNvSpPr>
            <a:spLocks noChangeArrowheads="1"/>
          </p:cNvSpPr>
          <p:nvPr/>
        </p:nvSpPr>
        <p:spPr bwMode="auto">
          <a:xfrm>
            <a:off x="1565416" y="2623132"/>
            <a:ext cx="956031" cy="346249"/>
          </a:xfrm>
          <a:prstGeom prst="rect">
            <a:avLst/>
          </a:prstGeom>
          <a:noFill/>
          <a:ln w="9525">
            <a:noFill/>
            <a:miter lim="800000"/>
          </a:ln>
        </p:spPr>
        <p:txBody>
          <a:bodyPr wrap="none" lIns="68580" tIns="34290" rIns="68580" bIns="34290">
            <a:spAutoFit/>
          </a:bodyPr>
          <a:lstStyle/>
          <a:p>
            <a:pPr eaLnBrk="0" hangingPunct="0"/>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2 mL</a:t>
            </a:r>
            <a:endPar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9" name="矩形 8"/>
          <p:cNvSpPr>
            <a:spLocks noChangeArrowheads="1"/>
          </p:cNvSpPr>
          <p:nvPr/>
        </p:nvSpPr>
        <p:spPr bwMode="auto">
          <a:xfrm>
            <a:off x="3788693" y="2623097"/>
            <a:ext cx="1533112"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盖满试管底部</a:t>
            </a:r>
          </a:p>
        </p:txBody>
      </p:sp>
      <p:sp>
        <p:nvSpPr>
          <p:cNvPr id="10" name="矩形 9"/>
          <p:cNvSpPr>
            <a:spLocks noChangeArrowheads="1"/>
          </p:cNvSpPr>
          <p:nvPr/>
        </p:nvSpPr>
        <p:spPr bwMode="auto">
          <a:xfrm>
            <a:off x="4311042" y="3056503"/>
            <a:ext cx="1068241"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放回原瓶</a:t>
            </a:r>
          </a:p>
        </p:txBody>
      </p:sp>
      <p:sp>
        <p:nvSpPr>
          <p:cNvPr id="11" name="矩形 10"/>
          <p:cNvSpPr>
            <a:spLocks noChangeArrowheads="1"/>
          </p:cNvSpPr>
          <p:nvPr/>
        </p:nvSpPr>
        <p:spPr bwMode="auto">
          <a:xfrm>
            <a:off x="2228374" y="3401854"/>
            <a:ext cx="1744504" cy="345281"/>
          </a:xfrm>
          <a:prstGeom prst="rect">
            <a:avLst/>
          </a:prstGeom>
          <a:noFill/>
          <a:ln w="9525">
            <a:noFill/>
            <a:miter lim="800000"/>
          </a:ln>
        </p:spPr>
        <p:txBody>
          <a:bodyPr wrap="squar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指定的容器内</a:t>
            </a:r>
          </a:p>
        </p:txBody>
      </p:sp>
    </p:spTree>
    <p:extLst>
      <p:ext uri="{BB962C8B-B14F-4D97-AF65-F5344CB8AC3E}">
        <p14:creationId xmlns:p14="http://schemas.microsoft.com/office/powerpoint/2010/main" val="817207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linds(horizontal)">
                                      <p:cBhvr>
                                        <p:cTn id="11" dur="500"/>
                                        <p:tgtEl>
                                          <p:spTgt spid="6"/>
                                        </p:tgtEl>
                                      </p:cBhvr>
                                    </p:animEffect>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1505"/>
                                        </p:tgtEl>
                                        <p:attrNameLst>
                                          <p:attrName>style.visibility</p:attrName>
                                        </p:attrNameLst>
                                      </p:cBhvr>
                                      <p:to>
                                        <p:strVal val="visible"/>
                                      </p:to>
                                    </p:set>
                                    <p:animEffect transition="in" filter="blinds(horizontal)">
                                      <p:cBhvr>
                                        <p:cTn id="20" dur="500"/>
                                        <p:tgtEl>
                                          <p:spTgt spid="2150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childTnLst>
                          </p:cTn>
                        </p:par>
                        <p:par>
                          <p:cTn id="26" fill="hold" nodeType="afterGroup">
                            <p:stCondLst>
                              <p:cond delay="500"/>
                            </p:stCondLst>
                            <p:childTnLst>
                              <p:par>
                                <p:cTn id="27" presetID="3" presetClass="entr" presetSubtype="10"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500"/>
                                        <p:tgtEl>
                                          <p:spTgt spid="9"/>
                                        </p:tgtEl>
                                      </p:cBhvr>
                                    </p:animEffect>
                                  </p:childTnLst>
                                </p:cTn>
                              </p:par>
                            </p:childTnLst>
                          </p:cTn>
                        </p:par>
                      </p:childTnLst>
                    </p:cTn>
                  </p:par>
                  <p:par>
                    <p:cTn id="30" fill="hold" nodeType="clickPar">
                      <p:stCondLst>
                        <p:cond delay="indefinite"/>
                      </p:stCondLst>
                      <p:childTnLst>
                        <p:par>
                          <p:cTn id="31" fill="hold" nodeType="after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linds(horizontal)">
                                      <p:cBhvr>
                                        <p:cTn id="34" dur="500"/>
                                        <p:tgtEl>
                                          <p:spTgt spid="10"/>
                                        </p:tgtEl>
                                      </p:cBhvr>
                                    </p:animEffect>
                                  </p:childTnLst>
                                </p:cTn>
                              </p:par>
                            </p:childTnLst>
                          </p:cTn>
                        </p:par>
                        <p:par>
                          <p:cTn id="35" fill="hold" nodeType="afterGroup">
                            <p:stCondLst>
                              <p:cond delay="500"/>
                            </p:stCondLst>
                            <p:childTnLst>
                              <p:par>
                                <p:cTn id="36" presetID="3" presetClass="entr" presetSubtype="10"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linds(horizontal)">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21505" grpId="0"/>
      <p:bldP spid="8" grpId="0"/>
      <p:bldP spid="9"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2675193" y="999325"/>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知识框架</a:t>
            </a:r>
          </a:p>
        </p:txBody>
      </p:sp>
      <p:cxnSp>
        <p:nvCxnSpPr>
          <p:cNvPr id="12" name="直接连接符 11"/>
          <p:cNvCxnSpPr/>
          <p:nvPr/>
        </p:nvCxnSpPr>
        <p:spPr>
          <a:xfrm>
            <a:off x="2573223" y="1367198"/>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5" name="文本框 14"/>
          <p:cNvSpPr txBox="1"/>
          <p:nvPr/>
        </p:nvSpPr>
        <p:spPr>
          <a:xfrm>
            <a:off x="2669002" y="2006117"/>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考点讲练</a:t>
            </a:r>
          </a:p>
        </p:txBody>
      </p:sp>
      <p:cxnSp>
        <p:nvCxnSpPr>
          <p:cNvPr id="16" name="直接连接符 15"/>
          <p:cNvCxnSpPr/>
          <p:nvPr/>
        </p:nvCxnSpPr>
        <p:spPr>
          <a:xfrm>
            <a:off x="2560840" y="2373990"/>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8" name="椭圆 7"/>
          <p:cNvSpPr/>
          <p:nvPr/>
        </p:nvSpPr>
        <p:spPr>
          <a:xfrm>
            <a:off x="1858800" y="843450"/>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01</a:t>
            </a:r>
            <a:endParaRPr lang="zh-CN" altLang="en-US" sz="2700" b="1">
              <a:solidFill>
                <a:srgbClr val="0070C0"/>
              </a:solidFill>
            </a:endParaRPr>
          </a:p>
        </p:txBody>
      </p:sp>
      <p:sp>
        <p:nvSpPr>
          <p:cNvPr id="4" name="文本框 3"/>
          <p:cNvSpPr txBox="1"/>
          <p:nvPr/>
        </p:nvSpPr>
        <p:spPr>
          <a:xfrm>
            <a:off x="2669002" y="3024816"/>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难点突破</a:t>
            </a:r>
          </a:p>
        </p:txBody>
      </p:sp>
      <p:cxnSp>
        <p:nvCxnSpPr>
          <p:cNvPr id="5" name="直接连接符 4"/>
          <p:cNvCxnSpPr/>
          <p:nvPr/>
        </p:nvCxnSpPr>
        <p:spPr>
          <a:xfrm>
            <a:off x="2560840" y="3392689"/>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7" name="文本框 6"/>
          <p:cNvSpPr txBox="1"/>
          <p:nvPr/>
        </p:nvSpPr>
        <p:spPr>
          <a:xfrm>
            <a:off x="2669002" y="4068756"/>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趁热打铁</a:t>
            </a:r>
          </a:p>
        </p:txBody>
      </p:sp>
      <p:cxnSp>
        <p:nvCxnSpPr>
          <p:cNvPr id="9" name="直接连接符 8"/>
          <p:cNvCxnSpPr/>
          <p:nvPr/>
        </p:nvCxnSpPr>
        <p:spPr>
          <a:xfrm>
            <a:off x="2560840" y="4436629"/>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3" name="椭圆 12"/>
          <p:cNvSpPr/>
          <p:nvPr/>
        </p:nvSpPr>
        <p:spPr>
          <a:xfrm>
            <a:off x="1858800" y="1850243"/>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a:t>
            </a:r>
            <a:r>
              <a:rPr lang="en-US" sz="2700" b="1">
                <a:solidFill>
                  <a:srgbClr val="0070C0"/>
                </a:solidFill>
              </a:rPr>
              <a:t>2</a:t>
            </a:r>
          </a:p>
        </p:txBody>
      </p:sp>
      <p:sp>
        <p:nvSpPr>
          <p:cNvPr id="14" name="椭圆 13"/>
          <p:cNvSpPr/>
          <p:nvPr/>
        </p:nvSpPr>
        <p:spPr>
          <a:xfrm>
            <a:off x="1858800" y="2868941"/>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03</a:t>
            </a:r>
            <a:endParaRPr lang="zh-CN" altLang="en-US" sz="2700" b="1">
              <a:solidFill>
                <a:srgbClr val="0070C0"/>
              </a:solidFill>
            </a:endParaRPr>
          </a:p>
        </p:txBody>
      </p:sp>
      <p:sp>
        <p:nvSpPr>
          <p:cNvPr id="17" name="椭圆 16"/>
          <p:cNvSpPr/>
          <p:nvPr/>
        </p:nvSpPr>
        <p:spPr>
          <a:xfrm>
            <a:off x="1858800" y="3912881"/>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04</a:t>
            </a:r>
            <a:endParaRPr lang="zh-CN" altLang="en-US" sz="2700" b="1">
              <a:solidFill>
                <a:srgbClr val="0070C0"/>
              </a:solidFill>
            </a:endParaRPr>
          </a:p>
        </p:txBody>
      </p:sp>
    </p:spTree>
    <p:extLst>
      <p:ext uri="{BB962C8B-B14F-4D97-AF65-F5344CB8AC3E}">
        <p14:creationId xmlns:p14="http://schemas.microsoft.com/office/powerpoint/2010/main" val="18973711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对象 16"/>
          <p:cNvGraphicFramePr>
            <a:graphicFrameLocks noChangeAspect="1"/>
          </p:cNvGraphicFramePr>
          <p:nvPr/>
        </p:nvGraphicFramePr>
        <p:xfrm>
          <a:off x="1663542" y="1560671"/>
          <a:ext cx="5863114" cy="936308"/>
        </p:xfrm>
        <a:graphic>
          <a:graphicData uri="http://schemas.openxmlformats.org/presentationml/2006/ole">
            <mc:AlternateContent xmlns:mc="http://schemas.openxmlformats.org/markup-compatibility/2006">
              <mc:Choice xmlns:v="urn:schemas-microsoft-com:vml" Requires="v">
                <p:oleObj spid="_x0000_s3080" name="文档" r:id="rId3" imgW="3841115" imgH="614680" progId="Word.Document.12">
                  <p:embed/>
                </p:oleObj>
              </mc:Choice>
              <mc:Fallback>
                <p:oleObj name="文档" r:id="rId3" imgW="3841115" imgH="614680" progId="Word.Document.12">
                  <p:embed/>
                  <p:pic>
                    <p:nvPicPr>
                      <p:cNvPr id="0" name=""/>
                      <p:cNvPicPr/>
                      <p:nvPr/>
                    </p:nvPicPr>
                    <p:blipFill>
                      <a:blip r:embed="rId4"/>
                      <a:stretch>
                        <a:fillRect/>
                      </a:stretch>
                    </p:blipFill>
                    <p:spPr>
                      <a:xfrm>
                        <a:off x="1663542" y="1560671"/>
                        <a:ext cx="5863114" cy="936308"/>
                      </a:xfrm>
                      <a:prstGeom prst="rect">
                        <a:avLst/>
                      </a:prstGeom>
                    </p:spPr>
                  </p:pic>
                </p:oleObj>
              </mc:Fallback>
            </mc:AlternateContent>
          </a:graphicData>
        </a:graphic>
      </p:graphicFrame>
      <p:graphicFrame>
        <p:nvGraphicFramePr>
          <p:cNvPr id="18" name="对象 17"/>
          <p:cNvGraphicFramePr>
            <a:graphicFrameLocks noChangeAspect="1"/>
          </p:cNvGraphicFramePr>
          <p:nvPr/>
        </p:nvGraphicFramePr>
        <p:xfrm>
          <a:off x="665321" y="3512344"/>
          <a:ext cx="6686550" cy="1566386"/>
        </p:xfrm>
        <a:graphic>
          <a:graphicData uri="http://schemas.openxmlformats.org/presentationml/2006/ole">
            <mc:AlternateContent xmlns:mc="http://schemas.openxmlformats.org/markup-compatibility/2006">
              <mc:Choice xmlns:v="urn:schemas-microsoft-com:vml" Requires="v">
                <p:oleObj spid="_x0000_s3081" name="文档" r:id="rId5" imgW="3841115" imgH="900430" progId="Word.Document.12">
                  <p:embed/>
                </p:oleObj>
              </mc:Choice>
              <mc:Fallback>
                <p:oleObj name="文档" r:id="rId5" imgW="3841115" imgH="900430" progId="Word.Document.12">
                  <p:embed/>
                  <p:pic>
                    <p:nvPicPr>
                      <p:cNvPr id="0" name=""/>
                      <p:cNvPicPr/>
                      <p:nvPr/>
                    </p:nvPicPr>
                    <p:blipFill>
                      <a:blip r:embed="rId6"/>
                      <a:stretch>
                        <a:fillRect/>
                      </a:stretch>
                    </p:blipFill>
                    <p:spPr>
                      <a:xfrm>
                        <a:off x="665321" y="3512344"/>
                        <a:ext cx="6686550" cy="1566386"/>
                      </a:xfrm>
                      <a:prstGeom prst="rect">
                        <a:avLst/>
                      </a:prstGeom>
                    </p:spPr>
                  </p:pic>
                </p:oleObj>
              </mc:Fallback>
            </mc:AlternateContent>
          </a:graphicData>
        </a:graphic>
      </p:graphicFrame>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20481" name="Rectangle 1"/>
          <p:cNvSpPr>
            <a:spLocks noChangeArrowheads="1"/>
          </p:cNvSpPr>
          <p:nvPr/>
        </p:nvSpPr>
        <p:spPr bwMode="auto">
          <a:xfrm>
            <a:off x="390525" y="423863"/>
            <a:ext cx="8373904" cy="1314926"/>
          </a:xfrm>
          <a:prstGeom prst="rect">
            <a:avLst/>
          </a:prstGeom>
          <a:noFill/>
          <a:ln w="9525">
            <a:noFill/>
            <a:miter lim="800000"/>
          </a:ln>
          <a:effectLst/>
        </p:spPr>
        <p:txBody>
          <a:bodyPr wrap="square" lIns="68580" tIns="34290" rIns="68580" bIns="34290" anchor="ctr">
            <a:spAutoFit/>
          </a:bodyPr>
          <a:lstStyle/>
          <a:p>
            <a:pPr>
              <a:lnSpc>
                <a:spcPct val="150000"/>
              </a:lnSpc>
              <a:defRPr/>
            </a:pPr>
            <a:r>
              <a:rPr lang="en-US" altLang="zh-CN" b="1">
                <a:latin typeface="宋体" panose="02010600030101010101" pitchFamily="2" charset="-122"/>
                <a:ea typeface="宋体" panose="02010600030101010101" pitchFamily="2" charset="-122"/>
                <a:cs typeface="宋体" panose="02010600030101010101" pitchFamily="2" charset="-122"/>
              </a:rPr>
              <a:t>2.</a:t>
            </a:r>
            <a:r>
              <a:rPr lang="zh-CN" altLang="en-US" b="1">
                <a:latin typeface="宋体" panose="02010600030101010101" pitchFamily="2" charset="-122"/>
                <a:ea typeface="宋体" panose="02010600030101010101" pitchFamily="2" charset="-122"/>
                <a:cs typeface="宋体" panose="02010600030101010101" pitchFamily="2" charset="-122"/>
              </a:rPr>
              <a:t>取用粉末状固体药品：</a:t>
            </a:r>
            <a:r>
              <a:rPr lang="zh-CN" altLang="en-US">
                <a:latin typeface="宋体" panose="02010600030101010101" pitchFamily="2" charset="-122"/>
                <a:ea typeface="宋体" panose="02010600030101010101" pitchFamily="2" charset="-122"/>
                <a:cs typeface="宋体" panose="02010600030101010101" pitchFamily="2" charset="-122"/>
              </a:rPr>
              <a:t>一般用</a:t>
            </a:r>
            <a:r>
              <a:rPr lang="en-US" altLang="zh-CN">
                <a:latin typeface="宋体" panose="02010600030101010101" pitchFamily="2" charset="-122"/>
                <a:ea typeface="宋体" panose="02010600030101010101" pitchFamily="2" charset="-122"/>
                <a:cs typeface="宋体" panose="02010600030101010101" pitchFamily="2" charset="-122"/>
              </a:rPr>
              <a:t>______</a:t>
            </a:r>
            <a:r>
              <a:rPr lang="zh-CN" altLang="en-US">
                <a:latin typeface="宋体" panose="02010600030101010101" pitchFamily="2" charset="-122"/>
                <a:ea typeface="宋体" panose="02010600030101010101" pitchFamily="2" charset="-122"/>
                <a:cs typeface="宋体" panose="02010600030101010101" pitchFamily="2" charset="-122"/>
              </a:rPr>
              <a:t>或</a:t>
            </a:r>
            <a:r>
              <a:rPr lang="en-US" altLang="zh-CN">
                <a:latin typeface="宋体" panose="02010600030101010101" pitchFamily="2" charset="-122"/>
                <a:ea typeface="宋体" panose="02010600030101010101" pitchFamily="2" charset="-122"/>
                <a:cs typeface="宋体" panose="02010600030101010101" pitchFamily="2" charset="-122"/>
              </a:rPr>
              <a:t>_______</a:t>
            </a:r>
            <a:r>
              <a:rPr lang="zh-CN" altLang="en-US">
                <a:latin typeface="宋体" panose="02010600030101010101" pitchFamily="2" charset="-122"/>
                <a:ea typeface="宋体" panose="02010600030101010101" pitchFamily="2" charset="-122"/>
                <a:cs typeface="宋体" panose="02010600030101010101" pitchFamily="2" charset="-122"/>
              </a:rPr>
              <a:t>；</a:t>
            </a:r>
          </a:p>
          <a:p>
            <a:pPr>
              <a:lnSpc>
                <a:spcPct val="150000"/>
              </a:lnSpc>
              <a:defRPr/>
            </a:pPr>
            <a:r>
              <a:rPr lang="zh-CN" altLang="en-US">
                <a:latin typeface="宋体" panose="02010600030101010101" pitchFamily="2" charset="-122"/>
                <a:ea typeface="宋体" panose="02010600030101010101" pitchFamily="2" charset="-122"/>
                <a:cs typeface="宋体" panose="02010600030101010101" pitchFamily="2" charset="-122"/>
              </a:rPr>
              <a:t> </a:t>
            </a:r>
            <a:r>
              <a:rPr lang="zh-CN" altLang="en-US" b="1">
                <a:latin typeface="宋体" panose="02010600030101010101" pitchFamily="2" charset="-122"/>
                <a:ea typeface="宋体" panose="02010600030101010101" pitchFamily="2" charset="-122"/>
                <a:cs typeface="宋体" panose="02010600030101010101" pitchFamily="2" charset="-122"/>
              </a:rPr>
              <a:t>操作要点：</a:t>
            </a:r>
            <a:r>
              <a:rPr lang="zh-CN" altLang="en-US">
                <a:latin typeface="宋体" panose="02010600030101010101" pitchFamily="2" charset="-122"/>
                <a:ea typeface="宋体" panose="02010600030101010101" pitchFamily="2" charset="-122"/>
                <a:cs typeface="宋体" panose="02010600030101010101" pitchFamily="2" charset="-122"/>
              </a:rPr>
              <a:t>把固体放进试管时，先将试管</a:t>
            </a:r>
            <a:r>
              <a:rPr lang="en-US" altLang="zh-CN">
                <a:latin typeface="宋体" panose="02010600030101010101" pitchFamily="2" charset="-122"/>
                <a:ea typeface="宋体" panose="02010600030101010101" pitchFamily="2" charset="-122"/>
                <a:cs typeface="宋体" panose="02010600030101010101" pitchFamily="2" charset="-122"/>
              </a:rPr>
              <a:t>_______</a:t>
            </a:r>
            <a:r>
              <a:rPr lang="zh-CN" altLang="en-US">
                <a:latin typeface="宋体" panose="02010600030101010101" pitchFamily="2" charset="-122"/>
                <a:ea typeface="宋体" panose="02010600030101010101" pitchFamily="2" charset="-122"/>
                <a:cs typeface="宋体" panose="02010600030101010101" pitchFamily="2" charset="-122"/>
              </a:rPr>
              <a:t>，将药品</a:t>
            </a:r>
            <a:r>
              <a:rPr lang="zh-CN" altLang="en-US">
                <a:latin typeface="Tahoma" panose="020B0604030504040204" pitchFamily="34" charset="0"/>
                <a:ea typeface="宋体" panose="02010600030101010101" pitchFamily="2" charset="-122"/>
                <a:sym typeface="+mn-ea"/>
              </a:rPr>
              <a:t>用药匙送</a:t>
            </a:r>
            <a:r>
              <a:rPr lang="zh-CN" altLang="en-US">
                <a:latin typeface="宋体" panose="02010600030101010101" pitchFamily="2" charset="-122"/>
                <a:ea typeface="宋体" panose="02010600030101010101" pitchFamily="2" charset="-122"/>
                <a:cs typeface="宋体" panose="02010600030101010101" pitchFamily="2" charset="-122"/>
              </a:rPr>
              <a:t>入</a:t>
            </a:r>
            <a:r>
              <a:rPr lang="en-US" altLang="zh-CN">
                <a:latin typeface="宋体" panose="02010600030101010101" pitchFamily="2" charset="-122"/>
                <a:ea typeface="宋体" panose="02010600030101010101" pitchFamily="2" charset="-122"/>
                <a:cs typeface="宋体" panose="02010600030101010101" pitchFamily="2" charset="-122"/>
              </a:rPr>
              <a:t>____________</a:t>
            </a:r>
            <a:r>
              <a:rPr lang="zh-CN" altLang="en-US">
                <a:latin typeface="宋体" panose="02010600030101010101" pitchFamily="2" charset="-122"/>
                <a:ea typeface="宋体" panose="02010600030101010101" pitchFamily="2" charset="-122"/>
                <a:cs typeface="宋体" panose="02010600030101010101" pitchFamily="2" charset="-122"/>
              </a:rPr>
              <a:t>，再</a:t>
            </a:r>
            <a:r>
              <a:rPr lang="en-US" altLang="zh-CN">
                <a:latin typeface="宋体" panose="02010600030101010101" pitchFamily="2" charset="-122"/>
                <a:ea typeface="宋体" panose="02010600030101010101" pitchFamily="2" charset="-122"/>
                <a:cs typeface="宋体" panose="02010600030101010101" pitchFamily="2" charset="-122"/>
              </a:rPr>
              <a:t>____________</a:t>
            </a:r>
            <a:r>
              <a:rPr lang="zh-CN" altLang="en-US">
                <a:latin typeface="宋体" panose="02010600030101010101" pitchFamily="2" charset="-122"/>
                <a:ea typeface="宋体" panose="02010600030101010101" pitchFamily="2" charset="-122"/>
                <a:cs typeface="宋体" panose="02010600030101010101" pitchFamily="2" charset="-122"/>
              </a:rPr>
              <a:t>起来。 </a:t>
            </a:r>
          </a:p>
        </p:txBody>
      </p:sp>
      <p:sp>
        <p:nvSpPr>
          <p:cNvPr id="5" name="矩形 4"/>
          <p:cNvSpPr>
            <a:spLocks noChangeArrowheads="1"/>
          </p:cNvSpPr>
          <p:nvPr/>
        </p:nvSpPr>
        <p:spPr bwMode="auto">
          <a:xfrm>
            <a:off x="3710508" y="508512"/>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药匙</a:t>
            </a:r>
          </a:p>
        </p:txBody>
      </p:sp>
      <p:sp>
        <p:nvSpPr>
          <p:cNvPr id="6" name="矩形 5"/>
          <p:cNvSpPr>
            <a:spLocks noChangeArrowheads="1"/>
          </p:cNvSpPr>
          <p:nvPr/>
        </p:nvSpPr>
        <p:spPr bwMode="auto">
          <a:xfrm>
            <a:off x="4633913" y="508636"/>
            <a:ext cx="710565" cy="345281"/>
          </a:xfrm>
          <a:prstGeom prst="rect">
            <a:avLst/>
          </a:prstGeom>
          <a:noFill/>
          <a:ln w="9525">
            <a:noFill/>
            <a:miter lim="800000"/>
          </a:ln>
        </p:spPr>
        <p:txBody>
          <a:bodyPr wrap="squar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纸槽</a:t>
            </a:r>
          </a:p>
        </p:txBody>
      </p:sp>
      <p:sp>
        <p:nvSpPr>
          <p:cNvPr id="8" name="矩形 7"/>
          <p:cNvSpPr>
            <a:spLocks noChangeArrowheads="1"/>
          </p:cNvSpPr>
          <p:nvPr/>
        </p:nvSpPr>
        <p:spPr bwMode="auto">
          <a:xfrm>
            <a:off x="4748063" y="908597"/>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倾斜</a:t>
            </a:r>
          </a:p>
        </p:txBody>
      </p:sp>
      <p:sp>
        <p:nvSpPr>
          <p:cNvPr id="9" name="矩形 8"/>
          <p:cNvSpPr>
            <a:spLocks noChangeArrowheads="1"/>
          </p:cNvSpPr>
          <p:nvPr/>
        </p:nvSpPr>
        <p:spPr bwMode="auto">
          <a:xfrm>
            <a:off x="608057" y="1256207"/>
            <a:ext cx="1068241"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试管底部</a:t>
            </a:r>
          </a:p>
        </p:txBody>
      </p:sp>
      <p:sp>
        <p:nvSpPr>
          <p:cNvPr id="10" name="矩形 9"/>
          <p:cNvSpPr>
            <a:spLocks noChangeArrowheads="1"/>
          </p:cNvSpPr>
          <p:nvPr/>
        </p:nvSpPr>
        <p:spPr bwMode="auto">
          <a:xfrm>
            <a:off x="2436769" y="1334824"/>
            <a:ext cx="1068241"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慢慢竖立</a:t>
            </a:r>
          </a:p>
        </p:txBody>
      </p:sp>
      <p:sp>
        <p:nvSpPr>
          <p:cNvPr id="7" name="文本框 6"/>
          <p:cNvSpPr txBox="1"/>
          <p:nvPr/>
        </p:nvSpPr>
        <p:spPr>
          <a:xfrm>
            <a:off x="381000" y="2658904"/>
            <a:ext cx="6888004" cy="344329"/>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34289" tIns="34289" rIns="34289" bIns="34289" numCol="1" spcCol="28575" rtlCol="0" anchor="t" forceAA="0">
            <a:spAutoFit/>
          </a:bodyPr>
          <a:lstStyle/>
          <a:p>
            <a:pPr defTabSz="685800" latinLnBrk="1" hangingPunct="0">
              <a:spcBef>
                <a:spcPct val="0"/>
              </a:spcBef>
              <a:spcAft>
                <a:spcPct val="0"/>
              </a:spcAft>
            </a:pPr>
            <a:r>
              <a:rPr lang="en-US" altLang="zh-CN" b="1">
                <a:latin typeface="宋体" panose="02010600030101010101" pitchFamily="2" charset="-122"/>
                <a:ea typeface="宋体" panose="02010600030101010101" pitchFamily="2" charset="-122"/>
                <a:cs typeface="宋体" panose="02010600030101010101" pitchFamily="2" charset="-122"/>
                <a:sym typeface="+mn-ea"/>
              </a:rPr>
              <a:t>3.</a:t>
            </a:r>
            <a:r>
              <a:rPr lang="zh-CN" altLang="en-US" b="1">
                <a:latin typeface="宋体" panose="02010600030101010101" pitchFamily="2" charset="-122"/>
                <a:ea typeface="宋体" panose="02010600030101010101" pitchFamily="2" charset="-122"/>
                <a:cs typeface="宋体" panose="02010600030101010101" pitchFamily="2" charset="-122"/>
                <a:sym typeface="+mn-ea"/>
              </a:rPr>
              <a:t>取用块状固体药品：</a:t>
            </a:r>
            <a:r>
              <a:rPr lang="zh-CN" altLang="en-US">
                <a:latin typeface="宋体" panose="02010600030101010101" pitchFamily="2" charset="-122"/>
                <a:ea typeface="宋体" panose="02010600030101010101" pitchFamily="2" charset="-122"/>
                <a:cs typeface="宋体" panose="02010600030101010101" pitchFamily="2" charset="-122"/>
                <a:sym typeface="+mn-ea"/>
              </a:rPr>
              <a:t>可用</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夹取。</a:t>
            </a:r>
            <a:endPar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sym typeface="Arial"/>
            </a:endParaRPr>
          </a:p>
        </p:txBody>
      </p:sp>
      <p:sp>
        <p:nvSpPr>
          <p:cNvPr id="11" name="文本框 10"/>
          <p:cNvSpPr txBox="1"/>
          <p:nvPr/>
        </p:nvSpPr>
        <p:spPr>
          <a:xfrm>
            <a:off x="608171" y="2961799"/>
            <a:ext cx="7539990" cy="89820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34289" tIns="34289" rIns="34289" bIns="34289" numCol="1" spcCol="28575" rtlCol="0" anchor="t" forceAA="0">
            <a:spAutoFit/>
          </a:bodyPr>
          <a:lstStyle/>
          <a:p>
            <a:pPr>
              <a:lnSpc>
                <a:spcPct val="150000"/>
              </a:lnSpc>
              <a:defRPr/>
            </a:pPr>
            <a:r>
              <a:rPr lang="zh-CN" altLang="en-US" b="1">
                <a:latin typeface="宋体" panose="02010600030101010101" pitchFamily="2" charset="-122"/>
                <a:ea typeface="宋体" panose="02010600030101010101" pitchFamily="2" charset="-122"/>
                <a:cs typeface="宋体" panose="02010600030101010101" pitchFamily="2" charset="-122"/>
                <a:sym typeface="+mn-ea"/>
              </a:rPr>
              <a:t>要点：</a:t>
            </a:r>
            <a:r>
              <a:rPr lang="zh-CN" altLang="en-US">
                <a:latin typeface="宋体" panose="02010600030101010101" pitchFamily="2" charset="-122"/>
                <a:ea typeface="宋体" panose="02010600030101010101" pitchFamily="2" charset="-122"/>
                <a:cs typeface="宋体" panose="02010600030101010101" pitchFamily="2" charset="-122"/>
                <a:sym typeface="+mn-ea"/>
              </a:rPr>
              <a:t>把块状固体放进试管时，先将试管</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，将药品放入</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，再</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起来。 </a:t>
            </a:r>
            <a:endPar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sym typeface="Arial"/>
            </a:endParaRPr>
          </a:p>
        </p:txBody>
      </p:sp>
      <p:sp>
        <p:nvSpPr>
          <p:cNvPr id="12" name="矩形 11"/>
          <p:cNvSpPr>
            <a:spLocks noChangeArrowheads="1"/>
          </p:cNvSpPr>
          <p:nvPr/>
        </p:nvSpPr>
        <p:spPr bwMode="auto">
          <a:xfrm>
            <a:off x="3348752" y="2616518"/>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镊子</a:t>
            </a:r>
          </a:p>
        </p:txBody>
      </p:sp>
      <p:sp>
        <p:nvSpPr>
          <p:cNvPr id="13" name="矩形 12"/>
          <p:cNvSpPr>
            <a:spLocks noChangeArrowheads="1"/>
          </p:cNvSpPr>
          <p:nvPr/>
        </p:nvSpPr>
        <p:spPr bwMode="auto">
          <a:xfrm>
            <a:off x="4925140" y="3003233"/>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横放</a:t>
            </a:r>
          </a:p>
        </p:txBody>
      </p:sp>
      <p:sp>
        <p:nvSpPr>
          <p:cNvPr id="14" name="矩形 13"/>
          <p:cNvSpPr>
            <a:spLocks noChangeArrowheads="1"/>
          </p:cNvSpPr>
          <p:nvPr/>
        </p:nvSpPr>
        <p:spPr bwMode="auto">
          <a:xfrm>
            <a:off x="899046" y="3450291"/>
            <a:ext cx="835806"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试管口</a:t>
            </a:r>
          </a:p>
        </p:txBody>
      </p:sp>
      <p:sp>
        <p:nvSpPr>
          <p:cNvPr id="15" name="矩形 14"/>
          <p:cNvSpPr>
            <a:spLocks noChangeArrowheads="1"/>
          </p:cNvSpPr>
          <p:nvPr/>
        </p:nvSpPr>
        <p:spPr bwMode="auto">
          <a:xfrm>
            <a:off x="2615839" y="3450326"/>
            <a:ext cx="1068241"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慢慢竖立</a:t>
            </a:r>
          </a:p>
        </p:txBody>
      </p:sp>
    </p:spTree>
    <p:extLst>
      <p:ext uri="{BB962C8B-B14F-4D97-AF65-F5344CB8AC3E}">
        <p14:creationId xmlns:p14="http://schemas.microsoft.com/office/powerpoint/2010/main" val="1330343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blinds(horizontal)">
                                      <p:cBhvr>
                                        <p:cTn id="7" dur="500"/>
                                        <p:tgtEl>
                                          <p:spTgt spid="20481"/>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par>
                          <p:cTn id="17" fill="hold" nodeType="afterGroup">
                            <p:stCondLst>
                              <p:cond delay="1000"/>
                            </p:stCondLst>
                            <p:childTnLst>
                              <p:par>
                                <p:cTn id="18" presetID="3" presetClass="entr" presetSubtype="1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par>
                          <p:cTn id="21" fill="hold" nodeType="afterGroup">
                            <p:stCondLst>
                              <p:cond delay="1500"/>
                            </p:stCondLst>
                            <p:childTnLst>
                              <p:par>
                                <p:cTn id="22" presetID="3" presetClass="entr" presetSubtype="1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500"/>
                                        <p:tgtEl>
                                          <p:spTgt spid="9"/>
                                        </p:tgtEl>
                                      </p:cBhvr>
                                    </p:animEffect>
                                  </p:childTnLst>
                                </p:cTn>
                              </p:par>
                            </p:childTnLst>
                          </p:cTn>
                        </p:par>
                        <p:par>
                          <p:cTn id="25" fill="hold" nodeType="afterGroup">
                            <p:stCondLst>
                              <p:cond delay="2000"/>
                            </p:stCondLst>
                            <p:childTnLst>
                              <p:par>
                                <p:cTn id="26" presetID="3" presetClass="entr" presetSubtype="10"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childTnLst>
                          </p:cTn>
                        </p:par>
                      </p:childTnLst>
                    </p:cTn>
                  </p:par>
                  <p:par>
                    <p:cTn id="29" fill="hold" nodeType="clickPar">
                      <p:stCondLst>
                        <p:cond delay="indefinite"/>
                        <p:cond evt="onBegin" delay="0">
                          <p:tn val="28"/>
                        </p:cond>
                      </p:stCondLst>
                      <p:childTnLst>
                        <p:par>
                          <p:cTn id="30" fill="hold" nodeType="after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blinds(horizontal)">
                                      <p:cBhvr>
                                        <p:cTn id="33" dur="500"/>
                                        <p:tgtEl>
                                          <p:spTgt spid="12"/>
                                        </p:tgtEl>
                                      </p:cBhvr>
                                    </p:animEffect>
                                  </p:childTnLst>
                                </p:cTn>
                              </p:par>
                            </p:childTnLst>
                          </p:cTn>
                        </p:par>
                        <p:par>
                          <p:cTn id="34" fill="hold" nodeType="afterGroup">
                            <p:stCondLst>
                              <p:cond delay="500"/>
                            </p:stCondLst>
                            <p:childTnLst>
                              <p:par>
                                <p:cTn id="35" presetID="3" presetClass="entr" presetSubtype="10" fill="hold" grpId="0" nodeType="after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childTnLst>
                          </p:cTn>
                        </p:par>
                        <p:par>
                          <p:cTn id="38" fill="hold" nodeType="afterGroup">
                            <p:stCondLst>
                              <p:cond delay="1000"/>
                            </p:stCondLst>
                            <p:childTnLst>
                              <p:par>
                                <p:cTn id="39" presetID="3" presetClass="entr" presetSubtype="10" fill="hold" grpId="0"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linds(horizontal)">
                                      <p:cBhvr>
                                        <p:cTn id="41" dur="500"/>
                                        <p:tgtEl>
                                          <p:spTgt spid="14"/>
                                        </p:tgtEl>
                                      </p:cBhvr>
                                    </p:animEffect>
                                  </p:childTnLst>
                                </p:cTn>
                              </p:par>
                            </p:childTnLst>
                          </p:cTn>
                        </p:par>
                        <p:par>
                          <p:cTn id="42" fill="hold" nodeType="afterGroup">
                            <p:stCondLst>
                              <p:cond delay="1500"/>
                            </p:stCondLst>
                            <p:childTnLst>
                              <p:par>
                                <p:cTn id="43" presetID="3" presetClass="entr" presetSubtype="10" fill="hold" grpId="0" nodeType="after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blinds(horizontal)">
                                      <p:cBhvr>
                                        <p:cTn id="4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5" grpId="0"/>
      <p:bldP spid="6" grpId="0"/>
      <p:bldP spid="8" grpId="0"/>
      <p:bldP spid="9" grpId="0"/>
      <p:bldP spid="10" grpId="0"/>
      <p:bldP spid="12" grpId="0"/>
      <p:bldP spid="13" grpId="0"/>
      <p:bldP spid="14"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470535" y="2101692"/>
            <a:ext cx="8202930" cy="1314926"/>
          </a:xfrm>
          <a:prstGeom prst="rect">
            <a:avLst/>
          </a:prstGeom>
          <a:noFill/>
        </p:spPr>
        <p:txBody>
          <a:bodyPr wrap="square" lIns="68580" tIns="34290" rIns="68580" bIns="34290" rtlCol="0" anchor="t">
            <a:spAutoFit/>
          </a:bodyPr>
          <a:lstStyle/>
          <a:p>
            <a:pPr fontAlgn="auto">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sym typeface="+mn-ea"/>
              </a:rPr>
              <a:t>量取一定量液体：量取一定量液体用</a:t>
            </a:r>
            <a:r>
              <a:rPr lang="en-US" altLang="zh-CN">
                <a:latin typeface="宋体" panose="02010600030101010101" pitchFamily="2" charset="-122"/>
                <a:ea typeface="宋体" panose="02010600030101010101" pitchFamily="2" charset="-122"/>
                <a:cs typeface="宋体" panose="02010600030101010101" pitchFamily="2" charset="-122"/>
                <a:sym typeface="+mn-ea"/>
              </a:rPr>
              <a:t>______</a:t>
            </a:r>
            <a:r>
              <a:rPr lang="zh-CN" altLang="en-US">
                <a:latin typeface="宋体" panose="02010600030101010101" pitchFamily="2" charset="-122"/>
                <a:ea typeface="宋体" panose="02010600030101010101" pitchFamily="2" charset="-122"/>
                <a:cs typeface="宋体" panose="02010600030101010101" pitchFamily="2" charset="-122"/>
                <a:sym typeface="+mn-ea"/>
              </a:rPr>
              <a:t>。读数时量筒须放平，视线</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。若俯视导致读数偏</a:t>
            </a:r>
            <a:r>
              <a:rPr lang="en-US" altLang="zh-CN">
                <a:latin typeface="宋体" panose="02010600030101010101" pitchFamily="2" charset="-122"/>
                <a:ea typeface="宋体" panose="02010600030101010101" pitchFamily="2" charset="-122"/>
                <a:cs typeface="宋体" panose="02010600030101010101" pitchFamily="2" charset="-122"/>
                <a:sym typeface="+mn-ea"/>
              </a:rPr>
              <a:t>______</a:t>
            </a:r>
            <a:r>
              <a:rPr lang="zh-CN" altLang="en-US">
                <a:latin typeface="宋体" panose="02010600030101010101" pitchFamily="2" charset="-122"/>
                <a:ea typeface="宋体" panose="02010600030101010101" pitchFamily="2" charset="-122"/>
                <a:cs typeface="宋体" panose="02010600030101010101" pitchFamily="2" charset="-122"/>
                <a:sym typeface="+mn-ea"/>
              </a:rPr>
              <a:t>，仰视读数偏</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endParaRPr lang="zh-CN" altLang="en-US"/>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pic>
        <p:nvPicPr>
          <p:cNvPr id="19458" name="图片 19457" descr="pic_31795"/>
          <p:cNvPicPr>
            <a:picLocks noChangeAspect="1"/>
          </p:cNvPicPr>
          <p:nvPr/>
        </p:nvPicPr>
        <p:blipFill>
          <a:blip r:embed="rId2"/>
          <a:stretch>
            <a:fillRect/>
          </a:stretch>
        </p:blipFill>
        <p:spPr>
          <a:xfrm>
            <a:off x="6789420" y="521018"/>
            <a:ext cx="2064068" cy="1651635"/>
          </a:xfrm>
          <a:prstGeom prst="rect">
            <a:avLst/>
          </a:prstGeom>
          <a:noFill/>
          <a:ln w="9525">
            <a:noFill/>
          </a:ln>
        </p:spPr>
      </p:pic>
      <p:sp>
        <p:nvSpPr>
          <p:cNvPr id="3" name="文本框 2"/>
          <p:cNvSpPr txBox="1"/>
          <p:nvPr/>
        </p:nvSpPr>
        <p:spPr>
          <a:xfrm>
            <a:off x="457676" y="1273493"/>
            <a:ext cx="5861209" cy="899160"/>
          </a:xfrm>
          <a:prstGeom prst="rect">
            <a:avLst/>
          </a:prstGeom>
          <a:noFill/>
        </p:spPr>
        <p:txBody>
          <a:bodyPr wrap="square" lIns="68580" tIns="34290" rIns="68580" bIns="34290" rtlCol="0" anchor="t">
            <a:spAutoFit/>
          </a:bodyPr>
          <a:lstStyle/>
          <a:p>
            <a:pPr fontAlgn="auto">
              <a:lnSpc>
                <a:spcPct val="150000"/>
              </a:lnSpc>
            </a:pPr>
            <a:r>
              <a:rPr lang="zh-CN" altLang="zh-CN" b="1">
                <a:latin typeface="宋体" panose="02010600030101010101" pitchFamily="2" charset="-122"/>
                <a:ea typeface="宋体" panose="02010600030101010101" pitchFamily="2" charset="-122"/>
                <a:cs typeface="宋体" panose="02010600030101010101" pitchFamily="2" charset="-122"/>
                <a:sym typeface="+mn-ea"/>
              </a:rPr>
              <a:t>要点：</a:t>
            </a:r>
            <a:r>
              <a:rPr lang="zh-CN" altLang="zh-CN">
                <a:latin typeface="宋体" panose="02010600030101010101" pitchFamily="2" charset="-122"/>
                <a:ea typeface="宋体" panose="02010600030101010101" pitchFamily="2" charset="-122"/>
                <a:cs typeface="宋体" panose="02010600030101010101" pitchFamily="2" charset="-122"/>
                <a:sym typeface="+mn-ea"/>
              </a:rPr>
              <a:t>瓶塞要</a:t>
            </a:r>
            <a:r>
              <a:rPr lang="en-US" altLang="zh-CN">
                <a:latin typeface="宋体" panose="02010600030101010101" pitchFamily="2" charset="-122"/>
                <a:ea typeface="宋体" panose="02010600030101010101" pitchFamily="2" charset="-122"/>
                <a:cs typeface="宋体" panose="02010600030101010101" pitchFamily="2" charset="-122"/>
                <a:sym typeface="+mn-ea"/>
              </a:rPr>
              <a:t>___</a:t>
            </a:r>
            <a:r>
              <a:rPr lang="zh-CN" altLang="en-US">
                <a:latin typeface="宋体" panose="02010600030101010101" pitchFamily="2" charset="-122"/>
                <a:ea typeface="宋体" panose="02010600030101010101" pitchFamily="2" charset="-122"/>
                <a:cs typeface="宋体" panose="02010600030101010101" pitchFamily="2" charset="-122"/>
                <a:sym typeface="+mn-ea"/>
              </a:rPr>
              <a:t>放，标签要向着</a:t>
            </a:r>
            <a:r>
              <a:rPr lang="en-US" altLang="zh-CN">
                <a:latin typeface="宋体" panose="02010600030101010101" pitchFamily="2" charset="-122"/>
                <a:ea typeface="宋体" panose="02010600030101010101" pitchFamily="2" charset="-122"/>
                <a:cs typeface="宋体" panose="02010600030101010101" pitchFamily="2" charset="-122"/>
                <a:sym typeface="+mn-ea"/>
              </a:rPr>
              <a:t>______</a:t>
            </a:r>
            <a:r>
              <a:rPr lang="zh-CN" altLang="en-US">
                <a:latin typeface="宋体" panose="02010600030101010101" pitchFamily="2" charset="-122"/>
                <a:ea typeface="宋体" panose="02010600030101010101" pitchFamily="2" charset="-122"/>
                <a:cs typeface="宋体" panose="02010600030101010101" pitchFamily="2" charset="-122"/>
                <a:sym typeface="+mn-ea"/>
              </a:rPr>
              <a:t>，瓶口要</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着试管口。</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a:spLocks noChangeArrowheads="1"/>
          </p:cNvSpPr>
          <p:nvPr/>
        </p:nvSpPr>
        <p:spPr bwMode="auto">
          <a:xfrm>
            <a:off x="1871036" y="1377086"/>
            <a:ext cx="370935"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倒</a:t>
            </a:r>
          </a:p>
        </p:txBody>
      </p:sp>
      <p:sp>
        <p:nvSpPr>
          <p:cNvPr id="6" name="矩形 5"/>
          <p:cNvSpPr>
            <a:spLocks noChangeArrowheads="1"/>
          </p:cNvSpPr>
          <p:nvPr/>
        </p:nvSpPr>
        <p:spPr bwMode="auto">
          <a:xfrm>
            <a:off x="3810450" y="1377475"/>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手心</a:t>
            </a:r>
          </a:p>
        </p:txBody>
      </p:sp>
      <p:sp>
        <p:nvSpPr>
          <p:cNvPr id="7" name="矩形 6"/>
          <p:cNvSpPr>
            <a:spLocks noChangeArrowheads="1"/>
          </p:cNvSpPr>
          <p:nvPr/>
        </p:nvSpPr>
        <p:spPr bwMode="auto">
          <a:xfrm>
            <a:off x="5509463" y="1377545"/>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紧挨</a:t>
            </a:r>
          </a:p>
        </p:txBody>
      </p:sp>
      <p:sp>
        <p:nvSpPr>
          <p:cNvPr id="8" name="矩形 7"/>
          <p:cNvSpPr>
            <a:spLocks noChangeArrowheads="1"/>
          </p:cNvSpPr>
          <p:nvPr/>
        </p:nvSpPr>
        <p:spPr bwMode="auto">
          <a:xfrm>
            <a:off x="4273930" y="2172865"/>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量筒</a:t>
            </a:r>
          </a:p>
        </p:txBody>
      </p:sp>
      <p:sp>
        <p:nvSpPr>
          <p:cNvPr id="9" name="矩形 8"/>
          <p:cNvSpPr>
            <a:spLocks noChangeArrowheads="1"/>
          </p:cNvSpPr>
          <p:nvPr/>
        </p:nvSpPr>
        <p:spPr bwMode="auto">
          <a:xfrm>
            <a:off x="494700" y="2518111"/>
            <a:ext cx="4322337"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与量筒内的液体凹液面的最低处保持水平</a:t>
            </a:r>
          </a:p>
        </p:txBody>
      </p:sp>
      <p:sp>
        <p:nvSpPr>
          <p:cNvPr id="10" name="矩形 9"/>
          <p:cNvSpPr>
            <a:spLocks noChangeArrowheads="1"/>
          </p:cNvSpPr>
          <p:nvPr/>
        </p:nvSpPr>
        <p:spPr bwMode="auto">
          <a:xfrm>
            <a:off x="1590454" y="2994820"/>
            <a:ext cx="370935"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大</a:t>
            </a:r>
          </a:p>
        </p:txBody>
      </p:sp>
      <p:sp>
        <p:nvSpPr>
          <p:cNvPr id="11" name="矩形 10"/>
          <p:cNvSpPr>
            <a:spLocks noChangeArrowheads="1"/>
          </p:cNvSpPr>
          <p:nvPr/>
        </p:nvSpPr>
        <p:spPr bwMode="auto">
          <a:xfrm>
            <a:off x="7399099" y="2586638"/>
            <a:ext cx="370935"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小</a:t>
            </a:r>
          </a:p>
        </p:txBody>
      </p:sp>
      <p:sp>
        <p:nvSpPr>
          <p:cNvPr id="12" name="文本框 11"/>
          <p:cNvSpPr txBox="1"/>
          <p:nvPr/>
        </p:nvSpPr>
        <p:spPr>
          <a:xfrm>
            <a:off x="370523" y="3339942"/>
            <a:ext cx="7475696" cy="1730216"/>
          </a:xfrm>
          <a:prstGeom prst="rect">
            <a:avLst/>
          </a:prstGeom>
          <a:noFill/>
        </p:spPr>
        <p:txBody>
          <a:bodyPr wrap="square" lIns="68580" tIns="34290" rIns="68580" bIns="34290" rtlCol="0" anchor="t">
            <a:spAutoFit/>
          </a:bodyPr>
          <a:lstStyle/>
          <a:p>
            <a:pPr>
              <a:lnSpc>
                <a:spcPct val="150000"/>
              </a:lnSpc>
              <a:defRPr/>
            </a:pPr>
            <a:r>
              <a:rPr lang="zh-CN" altLang="en-US" b="1">
                <a:latin typeface="宋体" panose="02010600030101010101" pitchFamily="2" charset="-122"/>
                <a:ea typeface="宋体" panose="02010600030101010101" pitchFamily="2" charset="-122"/>
                <a:cs typeface="宋体" panose="02010600030101010101" pitchFamily="2" charset="-122"/>
                <a:sym typeface="+mn-ea"/>
              </a:rPr>
              <a:t>（</a:t>
            </a:r>
            <a:r>
              <a:rPr lang="en-US" altLang="zh-CN" b="1">
                <a:latin typeface="宋体" panose="02010600030101010101" pitchFamily="2" charset="-122"/>
                <a:ea typeface="宋体" panose="02010600030101010101" pitchFamily="2" charset="-122"/>
                <a:cs typeface="宋体" panose="02010600030101010101" pitchFamily="2" charset="-122"/>
                <a:sym typeface="+mn-ea"/>
              </a:rPr>
              <a:t>2</a:t>
            </a:r>
            <a:r>
              <a:rPr lang="zh-CN" altLang="en-US" b="1">
                <a:latin typeface="宋体" panose="02010600030101010101" pitchFamily="2" charset="-122"/>
                <a:ea typeface="宋体" panose="02010600030101010101" pitchFamily="2" charset="-122"/>
                <a:cs typeface="宋体" panose="02010600030101010101" pitchFamily="2" charset="-122"/>
                <a:sym typeface="+mn-ea"/>
              </a:rPr>
              <a:t>）吸取少量液体：</a:t>
            </a:r>
            <a:r>
              <a:rPr lang="zh-CN" altLang="en-US">
                <a:latin typeface="宋体" panose="02010600030101010101" pitchFamily="2" charset="-122"/>
                <a:ea typeface="宋体" panose="02010600030101010101" pitchFamily="2" charset="-122"/>
                <a:cs typeface="宋体" panose="02010600030101010101" pitchFamily="2" charset="-122"/>
                <a:sym typeface="+mn-ea"/>
              </a:rPr>
              <a:t>需用</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p>
          <a:p>
            <a:pPr>
              <a:lnSpc>
                <a:spcPct val="150000"/>
              </a:lnSpc>
              <a:defRPr/>
            </a:pPr>
            <a:r>
              <a:rPr lang="zh-CN" altLang="en-US" b="1">
                <a:latin typeface="宋体" panose="02010600030101010101" pitchFamily="2" charset="-122"/>
                <a:ea typeface="宋体" panose="02010600030101010101" pitchFamily="2" charset="-122"/>
                <a:cs typeface="宋体" panose="02010600030101010101" pitchFamily="2" charset="-122"/>
                <a:sym typeface="+mn-ea"/>
              </a:rPr>
              <a:t>  操作要点：</a:t>
            </a:r>
            <a:r>
              <a:rPr lang="zh-CN" altLang="en-US">
                <a:latin typeface="宋体" panose="02010600030101010101" pitchFamily="2" charset="-122"/>
                <a:ea typeface="宋体" panose="02010600030101010101" pitchFamily="2" charset="-122"/>
                <a:cs typeface="宋体" panose="02010600030101010101" pitchFamily="2" charset="-122"/>
                <a:sym typeface="+mn-ea"/>
              </a:rPr>
              <a:t>滴加时一般要求保持滴管</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在试管口上方，不可将滴管伸入试管内，原因是</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；放置胶头滴管时注意不能</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13" name="矩形 12"/>
          <p:cNvSpPr>
            <a:spLocks noChangeArrowheads="1"/>
          </p:cNvSpPr>
          <p:nvPr/>
        </p:nvSpPr>
        <p:spPr bwMode="auto">
          <a:xfrm>
            <a:off x="3114878" y="3416724"/>
            <a:ext cx="1068241"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胶头滴管</a:t>
            </a:r>
          </a:p>
        </p:txBody>
      </p:sp>
      <p:sp>
        <p:nvSpPr>
          <p:cNvPr id="14" name="矩形 13"/>
          <p:cNvSpPr>
            <a:spLocks noChangeArrowheads="1"/>
          </p:cNvSpPr>
          <p:nvPr/>
        </p:nvSpPr>
        <p:spPr bwMode="auto">
          <a:xfrm>
            <a:off x="4317286" y="3762040"/>
            <a:ext cx="1068241"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垂直悬空</a:t>
            </a:r>
          </a:p>
        </p:txBody>
      </p:sp>
      <p:sp>
        <p:nvSpPr>
          <p:cNvPr id="15" name="矩形 14"/>
          <p:cNvSpPr>
            <a:spLocks noChangeArrowheads="1"/>
          </p:cNvSpPr>
          <p:nvPr/>
        </p:nvSpPr>
        <p:spPr bwMode="auto">
          <a:xfrm>
            <a:off x="2982939" y="4231641"/>
            <a:ext cx="1765548"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防止试剂被污染</a:t>
            </a:r>
          </a:p>
        </p:txBody>
      </p:sp>
      <p:sp>
        <p:nvSpPr>
          <p:cNvPr id="16" name="矩形 15"/>
          <p:cNvSpPr>
            <a:spLocks noChangeArrowheads="1"/>
          </p:cNvSpPr>
          <p:nvPr/>
        </p:nvSpPr>
        <p:spPr bwMode="auto">
          <a:xfrm>
            <a:off x="457817" y="4576904"/>
            <a:ext cx="1300677"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横放或倒持</a:t>
            </a:r>
          </a:p>
        </p:txBody>
      </p:sp>
      <p:pic>
        <p:nvPicPr>
          <p:cNvPr id="17" name="图片 16" descr="QQ截图20200709224641"/>
          <p:cNvPicPr>
            <a:picLocks noChangeAspect="1"/>
          </p:cNvPicPr>
          <p:nvPr/>
        </p:nvPicPr>
        <p:blipFill>
          <a:blip r:embed="rId3"/>
          <a:stretch>
            <a:fillRect/>
          </a:stretch>
        </p:blipFill>
        <p:spPr>
          <a:xfrm>
            <a:off x="7912894" y="3235643"/>
            <a:ext cx="671513" cy="1607344"/>
          </a:xfrm>
          <a:prstGeom prst="rect">
            <a:avLst/>
          </a:prstGeom>
        </p:spPr>
      </p:pic>
      <p:sp>
        <p:nvSpPr>
          <p:cNvPr id="26626" name="Text Box 5"/>
          <p:cNvSpPr txBox="1"/>
          <p:nvPr/>
        </p:nvSpPr>
        <p:spPr>
          <a:xfrm>
            <a:off x="370284" y="516018"/>
            <a:ext cx="4769575" cy="346249"/>
          </a:xfrm>
          <a:prstGeom prst="rect">
            <a:avLst/>
          </a:prstGeom>
          <a:noFill/>
          <a:ln w="9525">
            <a:noFill/>
          </a:ln>
        </p:spPr>
        <p:txBody>
          <a:bodyPr wrap="none" lIns="68580" tIns="34290" rIns="68580" bIns="34290">
            <a:spAutoFit/>
          </a:bodyPr>
          <a:lstStyle/>
          <a:p>
            <a:pPr algn="l"/>
            <a:r>
              <a:rPr lang="en-US" altLang="zh-CN" b="1">
                <a:solidFill>
                  <a:srgbClr val="006666"/>
                </a:solidFill>
                <a:latin typeface="宋体" panose="02010600030101010101" pitchFamily="2" charset="-122"/>
                <a:ea typeface="宋体" panose="02010600030101010101" pitchFamily="2" charset="-122"/>
                <a:cs typeface="宋体" panose="02010600030101010101" pitchFamily="2" charset="-122"/>
              </a:rPr>
              <a:t>4.</a:t>
            </a:r>
            <a:r>
              <a:rPr lang="zh-CN" altLang="en-US" b="1">
                <a:solidFill>
                  <a:srgbClr val="006666"/>
                </a:solidFill>
                <a:latin typeface="宋体" panose="02010600030101010101" pitchFamily="2" charset="-122"/>
                <a:ea typeface="宋体" panose="02010600030101010101" pitchFamily="2" charset="-122"/>
                <a:cs typeface="宋体" panose="02010600030101010101" pitchFamily="2" charset="-122"/>
              </a:rPr>
              <a:t>液体药品的取用</a:t>
            </a:r>
            <a:r>
              <a:rPr lang="zh-CN" altLang="en-US">
                <a:solidFill>
                  <a:srgbClr val="006666"/>
                </a:solidFill>
                <a:latin typeface="宋体" panose="02010600030101010101" pitchFamily="2" charset="-122"/>
                <a:ea typeface="宋体" panose="02010600030101010101" pitchFamily="2" charset="-122"/>
                <a:cs typeface="宋体" panose="02010600030101010101" pitchFamily="2" charset="-122"/>
              </a:rPr>
              <a:t>（</a:t>
            </a:r>
            <a:r>
              <a:rPr lang="zh-CN" altLang="en-US">
                <a:solidFill>
                  <a:schemeClr val="tx2"/>
                </a:solidFill>
                <a:latin typeface="宋体" panose="02010600030101010101" pitchFamily="2" charset="-122"/>
                <a:ea typeface="宋体" panose="02010600030101010101" pitchFamily="2" charset="-122"/>
                <a:cs typeface="宋体" panose="02010600030101010101" pitchFamily="2" charset="-122"/>
                <a:sym typeface="+mn-ea"/>
              </a:rPr>
              <a:t>通常保存在</a:t>
            </a:r>
            <a:r>
              <a:rPr lang="zh-CN" altLang="en-US" u="sng">
                <a:solidFill>
                  <a:schemeClr val="tx2"/>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a:solidFill>
                  <a:schemeClr val="tx2"/>
                </a:solidFill>
                <a:latin typeface="宋体" panose="02010600030101010101" pitchFamily="2" charset="-122"/>
                <a:ea typeface="宋体" panose="02010600030101010101" pitchFamily="2" charset="-122"/>
                <a:cs typeface="宋体" panose="02010600030101010101" pitchFamily="2" charset="-122"/>
                <a:sym typeface="+mn-ea"/>
              </a:rPr>
              <a:t>中）</a:t>
            </a:r>
            <a:endParaRPr lang="zh-CN" altLang="en-US" b="1">
              <a:solidFill>
                <a:srgbClr val="006666"/>
              </a:solidFill>
              <a:latin typeface="宋体" panose="02010600030101010101" pitchFamily="2" charset="-122"/>
              <a:ea typeface="宋体" panose="02010600030101010101" pitchFamily="2" charset="-122"/>
              <a:cs typeface="宋体" panose="02010600030101010101" pitchFamily="2" charset="-122"/>
            </a:endParaRPr>
          </a:p>
        </p:txBody>
      </p:sp>
      <p:sp>
        <p:nvSpPr>
          <p:cNvPr id="97287" name="Rectangle 7"/>
          <p:cNvSpPr/>
          <p:nvPr/>
        </p:nvSpPr>
        <p:spPr>
          <a:xfrm>
            <a:off x="3694986" y="377666"/>
            <a:ext cx="835806" cy="484748"/>
          </a:xfrm>
          <a:prstGeom prst="rect">
            <a:avLst/>
          </a:prstGeom>
          <a:noFill/>
          <a:ln w="9525">
            <a:noFill/>
          </a:ln>
        </p:spPr>
        <p:txBody>
          <a:bodyPr wrap="none" lIns="68580" tIns="34290" rIns="68580" bIns="34290">
            <a:spAutoFit/>
          </a:bodyPr>
          <a:lstStyle/>
          <a:p>
            <a:pPr>
              <a:lnSpc>
                <a:spcPct val="150000"/>
              </a:lnSpc>
            </a:pPr>
            <a:r>
              <a:rPr lang="zh-CN" altLang="en-US" b="1">
                <a:solidFill>
                  <a:srgbClr val="FF0000"/>
                </a:solidFill>
                <a:latin typeface="宋体" panose="02010600030101010101" pitchFamily="2" charset="-122"/>
                <a:ea typeface="宋体" panose="02010600030101010101" pitchFamily="2" charset="-122"/>
              </a:rPr>
              <a:t>细口瓶</a:t>
            </a:r>
          </a:p>
        </p:txBody>
      </p:sp>
      <p:sp>
        <p:nvSpPr>
          <p:cNvPr id="19466" name="文本框 19465"/>
          <p:cNvSpPr txBox="1"/>
          <p:nvPr/>
        </p:nvSpPr>
        <p:spPr>
          <a:xfrm>
            <a:off x="282416" y="928212"/>
            <a:ext cx="6719888" cy="345281"/>
          </a:xfrm>
          <a:prstGeom prst="rect">
            <a:avLst/>
          </a:prstGeom>
          <a:noFill/>
          <a:ln w="9525">
            <a:noFill/>
          </a:ln>
          <a:effectLst>
            <a:outerShdw dist="35921" dir="2699999" algn="ctr" rotWithShape="0">
              <a:schemeClr val="bg2"/>
            </a:outerShdw>
          </a:effectLst>
        </p:spPr>
        <p:txBody>
          <a:bodyPr wrap="square" lIns="68580" tIns="34290" rIns="68580" bIns="34290">
            <a:spAutoFit/>
          </a:bodyPr>
          <a:lstStyle/>
          <a:p>
            <a:pPr>
              <a:spcBef>
                <a:spcPct val="50000"/>
              </a:spcBef>
              <a:buFont typeface="Arial" panose="020B0604020202020204" pitchFamily="34" charset="0"/>
            </a:pPr>
            <a:r>
              <a:rPr lang="zh-CN" altLang="en-US" b="1" noProof="1">
                <a:latin typeface="宋体" panose="02010600030101010101" pitchFamily="2" charset="-122"/>
                <a:ea typeface="宋体" panose="02010600030101010101" pitchFamily="2" charset="-122"/>
                <a:cs typeface="宋体" panose="02010600030101010101" pitchFamily="2" charset="-122"/>
              </a:rPr>
              <a:t>（</a:t>
            </a:r>
            <a:r>
              <a:rPr lang="en-US" altLang="zh-CN" b="1" noProof="1">
                <a:latin typeface="宋体" panose="02010600030101010101" pitchFamily="2" charset="-122"/>
                <a:ea typeface="宋体" panose="02010600030101010101" pitchFamily="2" charset="-122"/>
                <a:cs typeface="宋体" panose="02010600030101010101" pitchFamily="2" charset="-122"/>
              </a:rPr>
              <a:t>1</a:t>
            </a:r>
            <a:r>
              <a:rPr lang="zh-CN" altLang="en-US" b="1" noProof="1">
                <a:latin typeface="宋体" panose="02010600030101010101" pitchFamily="2" charset="-122"/>
                <a:ea typeface="宋体" panose="02010600030101010101" pitchFamily="2" charset="-122"/>
                <a:cs typeface="宋体" panose="02010600030101010101" pitchFamily="2" charset="-122"/>
              </a:rPr>
              <a:t>）取用较大量液体药品</a:t>
            </a:r>
            <a:r>
              <a:rPr lang="en-US" altLang="zh-CN" b="1" noProof="1">
                <a:latin typeface="宋体" panose="02010600030101010101" pitchFamily="2" charset="-122"/>
                <a:ea typeface="宋体" panose="02010600030101010101" pitchFamily="2" charset="-122"/>
                <a:cs typeface="宋体" panose="02010600030101010101" pitchFamily="2" charset="-122"/>
              </a:rPr>
              <a:t>——</a:t>
            </a:r>
            <a:r>
              <a:rPr lang="zh-CN" altLang="en-US" b="1" noProof="1">
                <a:latin typeface="宋体" panose="02010600030101010101" pitchFamily="2" charset="-122"/>
                <a:ea typeface="宋体" panose="02010600030101010101" pitchFamily="2" charset="-122"/>
                <a:cs typeface="宋体" panose="02010600030101010101" pitchFamily="2" charset="-122"/>
              </a:rPr>
              <a:t>常用</a:t>
            </a:r>
            <a:r>
              <a:rPr lang="zh-CN" altLang="en-US" b="1" u="sng" noProof="1">
                <a:latin typeface="宋体" panose="02010600030101010101" pitchFamily="2" charset="-122"/>
                <a:ea typeface="宋体" panose="02010600030101010101" pitchFamily="2" charset="-122"/>
                <a:cs typeface="宋体" panose="02010600030101010101" pitchFamily="2" charset="-122"/>
              </a:rPr>
              <a:t>       </a:t>
            </a:r>
            <a:r>
              <a:rPr lang="zh-CN" altLang="en-US" b="1" noProof="1">
                <a:latin typeface="宋体" panose="02010600030101010101" pitchFamily="2" charset="-122"/>
                <a:ea typeface="宋体" panose="02010600030101010101" pitchFamily="2" charset="-122"/>
                <a:cs typeface="宋体" panose="02010600030101010101" pitchFamily="2" charset="-122"/>
              </a:rPr>
              <a:t>法取用</a:t>
            </a:r>
          </a:p>
        </p:txBody>
      </p:sp>
      <p:sp>
        <p:nvSpPr>
          <p:cNvPr id="19" name="文本框 18"/>
          <p:cNvSpPr txBox="1"/>
          <p:nvPr/>
        </p:nvSpPr>
        <p:spPr>
          <a:xfrm>
            <a:off x="3924776" y="861537"/>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倾倒</a:t>
            </a:r>
          </a:p>
        </p:txBody>
      </p:sp>
    </p:spTree>
    <p:extLst>
      <p:ext uri="{BB962C8B-B14F-4D97-AF65-F5344CB8AC3E}">
        <p14:creationId xmlns:p14="http://schemas.microsoft.com/office/powerpoint/2010/main" val="27258927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7287"/>
                                        </p:tgtEl>
                                        <p:attrNameLst>
                                          <p:attrName>style.visibility</p:attrName>
                                        </p:attrNameLst>
                                      </p:cBhvr>
                                      <p:to>
                                        <p:strVal val="visible"/>
                                      </p:to>
                                    </p:set>
                                    <p:animEffect transition="in" filter="blinds(horizontal)">
                                      <p:cBhvr>
                                        <p:cTn id="7" dur="500"/>
                                        <p:tgtEl>
                                          <p:spTgt spid="9728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9458"/>
                                        </p:tgtEl>
                                        <p:attrNameLst>
                                          <p:attrName>style.visibility</p:attrName>
                                        </p:attrNameLst>
                                      </p:cBhvr>
                                      <p:to>
                                        <p:strVal val="visible"/>
                                      </p:to>
                                    </p:set>
                                    <p:animEffect transition="in" filter="dissolve">
                                      <p:cBhvr>
                                        <p:cTn id="17" dur="500"/>
                                        <p:tgtEl>
                                          <p:spTgt spid="1945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par>
                          <p:cTn id="23" fill="hold" nodeType="afterGroup">
                            <p:stCondLst>
                              <p:cond delay="500"/>
                            </p:stCondLst>
                            <p:childTnLst>
                              <p:par>
                                <p:cTn id="24" presetID="3" presetClass="entr" presetSubtype="10" fill="hold" grpId="0" nodeType="after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blinds(horizontal)">
                                      <p:cBhvr>
                                        <p:cTn id="26" dur="500"/>
                                        <p:tgtEl>
                                          <p:spTgt spid="6"/>
                                        </p:tgtEl>
                                      </p:cBhvr>
                                    </p:animEffect>
                                  </p:childTnLst>
                                </p:cTn>
                              </p:par>
                            </p:childTnLst>
                          </p:cTn>
                        </p:par>
                        <p:par>
                          <p:cTn id="27" fill="hold" nodeType="afterGroup">
                            <p:stCondLst>
                              <p:cond delay="1000"/>
                            </p:stCondLst>
                            <p:childTnLst>
                              <p:par>
                                <p:cTn id="28" presetID="3" presetClass="entr" presetSubtype="10" fill="hold" grpId="0" nodeType="after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linds(horizontal)">
                                      <p:cBhvr>
                                        <p:cTn id="30" dur="500"/>
                                        <p:tgtEl>
                                          <p:spTgt spid="7"/>
                                        </p:tgtEl>
                                      </p:cBhvr>
                                    </p:animEffect>
                                  </p:childTnLst>
                                </p:cTn>
                              </p:par>
                            </p:childTnLst>
                          </p:cTn>
                        </p:par>
                        <p:par>
                          <p:cTn id="31" fill="hold" nodeType="afterGroup">
                            <p:stCondLst>
                              <p:cond delay="1500"/>
                            </p:stCondLst>
                            <p:childTnLst>
                              <p:par>
                                <p:cTn id="32" presetID="3" presetClass="entr" presetSubtype="10"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linds(horizontal)">
                                      <p:cBhvr>
                                        <p:cTn id="34" dur="500"/>
                                        <p:tgtEl>
                                          <p:spTgt spid="8"/>
                                        </p:tgtEl>
                                      </p:cBhvr>
                                    </p:animEffect>
                                  </p:childTnLst>
                                </p:cTn>
                              </p:par>
                            </p:childTnLst>
                          </p:cTn>
                        </p:par>
                        <p:par>
                          <p:cTn id="35" fill="hold" nodeType="afterGroup">
                            <p:stCondLst>
                              <p:cond delay="2000"/>
                            </p:stCondLst>
                            <p:childTnLst>
                              <p:par>
                                <p:cTn id="36" presetID="3" presetClass="entr" presetSubtype="10" fill="hold" grpId="0" nodeType="after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linds(horizontal)">
                                      <p:cBhvr>
                                        <p:cTn id="38" dur="500"/>
                                        <p:tgtEl>
                                          <p:spTgt spid="9"/>
                                        </p:tgtEl>
                                      </p:cBhvr>
                                    </p:animEffect>
                                  </p:childTnLst>
                                </p:cTn>
                              </p:par>
                            </p:childTnLst>
                          </p:cTn>
                        </p:par>
                        <p:par>
                          <p:cTn id="39" fill="hold" nodeType="afterGroup">
                            <p:stCondLst>
                              <p:cond delay="2500"/>
                            </p:stCondLst>
                            <p:childTnLst>
                              <p:par>
                                <p:cTn id="40" presetID="3" presetClass="entr" presetSubtype="10" fill="hold" grpId="0" nodeType="after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par>
                          <p:cTn id="43" fill="hold" nodeType="afterGroup">
                            <p:stCondLst>
                              <p:cond delay="3000"/>
                            </p:stCondLst>
                            <p:childTnLst>
                              <p:par>
                                <p:cTn id="44" presetID="3" presetClass="entr" presetSubtype="10" fill="hold" grpId="0" nodeType="after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linds(horizontal)">
                                      <p:cBhvr>
                                        <p:cTn id="46" dur="500"/>
                                        <p:tgtEl>
                                          <p:spTgt spid="11"/>
                                        </p:tgtEl>
                                      </p:cBhvr>
                                    </p:animEffect>
                                  </p:childTnLst>
                                </p:cTn>
                              </p:par>
                            </p:childTnLst>
                          </p:cTn>
                        </p:par>
                      </p:childTnLst>
                    </p:cTn>
                  </p:par>
                  <p:par>
                    <p:cTn id="47" fill="hold" nodeType="clickPar">
                      <p:stCondLst>
                        <p:cond delay="indefinite"/>
                      </p:stCondLst>
                      <p:childTnLst>
                        <p:par>
                          <p:cTn id="48" fill="hold" nodeType="after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blinds(horizontal)">
                                      <p:cBhvr>
                                        <p:cTn id="51" dur="500"/>
                                        <p:tgtEl>
                                          <p:spTgt spid="12"/>
                                        </p:tgtEl>
                                      </p:cBhvr>
                                    </p:animEffect>
                                  </p:childTnLst>
                                </p:cTn>
                              </p:par>
                            </p:childTnLst>
                          </p:cTn>
                        </p:par>
                      </p:childTnLst>
                    </p:cTn>
                  </p:par>
                  <p:par>
                    <p:cTn id="52" fill="hold" nodeType="clickPar">
                      <p:stCondLst>
                        <p:cond delay="indefinite"/>
                      </p:stCondLst>
                      <p:childTnLst>
                        <p:par>
                          <p:cTn id="53" fill="hold" nodeType="afterGroup">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blinds(horizontal)">
                                      <p:cBhvr>
                                        <p:cTn id="56" dur="500"/>
                                        <p:tgtEl>
                                          <p:spTgt spid="13"/>
                                        </p:tgtEl>
                                      </p:cBhvr>
                                    </p:animEffect>
                                  </p:childTnLst>
                                </p:cTn>
                              </p:par>
                            </p:childTnLst>
                          </p:cTn>
                        </p:par>
                      </p:childTnLst>
                    </p:cTn>
                  </p:par>
                  <p:par>
                    <p:cTn id="57" fill="hold" nodeType="clickPar">
                      <p:stCondLst>
                        <p:cond delay="indefinite"/>
                      </p:stCondLst>
                      <p:childTnLst>
                        <p:par>
                          <p:cTn id="58" fill="hold" nodeType="afterGroup">
                            <p:stCondLst>
                              <p:cond delay="0"/>
                            </p:stCondLst>
                            <p:childTnLst>
                              <p:par>
                                <p:cTn id="59" presetID="3" presetClass="entr" presetSubtype="10"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blinds(horizontal)">
                                      <p:cBhvr>
                                        <p:cTn id="61" dur="500"/>
                                        <p:tgtEl>
                                          <p:spTgt spid="17"/>
                                        </p:tgtEl>
                                      </p:cBhvr>
                                    </p:animEffect>
                                  </p:childTnLst>
                                </p:cTn>
                              </p:par>
                            </p:childTnLst>
                          </p:cTn>
                        </p:par>
                        <p:par>
                          <p:cTn id="62" fill="hold" nodeType="afterGroup">
                            <p:stCondLst>
                              <p:cond delay="500"/>
                            </p:stCondLst>
                            <p:childTnLst>
                              <p:par>
                                <p:cTn id="63" presetID="3" presetClass="entr" presetSubtype="10" fill="hold" grpId="0" nodeType="after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linds(horizontal)">
                                      <p:cBhvr>
                                        <p:cTn id="65" dur="500"/>
                                        <p:tgtEl>
                                          <p:spTgt spid="14"/>
                                        </p:tgtEl>
                                      </p:cBhvr>
                                    </p:animEffect>
                                  </p:childTnLst>
                                </p:cTn>
                              </p:par>
                            </p:childTnLst>
                          </p:cTn>
                        </p:par>
                        <p:par>
                          <p:cTn id="66" fill="hold" nodeType="afterGroup">
                            <p:stCondLst>
                              <p:cond delay="1000"/>
                            </p:stCondLst>
                            <p:childTnLst>
                              <p:par>
                                <p:cTn id="67" presetID="3" presetClass="entr" presetSubtype="10" fill="hold" grpId="0" nodeType="afterEffect">
                                  <p:stCondLst>
                                    <p:cond delay="0"/>
                                  </p:stCondLst>
                                  <p:childTnLst>
                                    <p:set>
                                      <p:cBhvr>
                                        <p:cTn id="68" dur="1" fill="hold">
                                          <p:stCondLst>
                                            <p:cond delay="0"/>
                                          </p:stCondLst>
                                        </p:cTn>
                                        <p:tgtEl>
                                          <p:spTgt spid="15"/>
                                        </p:tgtEl>
                                        <p:attrNameLst>
                                          <p:attrName>style.visibility</p:attrName>
                                        </p:attrNameLst>
                                      </p:cBhvr>
                                      <p:to>
                                        <p:strVal val="visible"/>
                                      </p:to>
                                    </p:set>
                                    <p:animEffect transition="in" filter="blinds(horizontal)">
                                      <p:cBhvr>
                                        <p:cTn id="69" dur="500"/>
                                        <p:tgtEl>
                                          <p:spTgt spid="15"/>
                                        </p:tgtEl>
                                      </p:cBhvr>
                                    </p:animEffect>
                                  </p:childTnLst>
                                </p:cTn>
                              </p:par>
                            </p:childTnLst>
                          </p:cTn>
                        </p:par>
                        <p:par>
                          <p:cTn id="70" fill="hold" nodeType="afterGroup">
                            <p:stCondLst>
                              <p:cond delay="1500"/>
                            </p:stCondLst>
                            <p:childTnLst>
                              <p:par>
                                <p:cTn id="71" presetID="3" presetClass="entr" presetSubtype="10" fill="hold" grpId="0" nodeType="after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blinds(horizontal)">
                                      <p:cBhvr>
                                        <p:cTn id="7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97287"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608172" y="1086326"/>
            <a:ext cx="7790974" cy="391478"/>
          </a:xfrm>
          <a:prstGeom prst="rect">
            <a:avLst/>
          </a:prstGeom>
          <a:noFill/>
          <a:ln w="9525">
            <a:noFill/>
          </a:ln>
        </p:spPr>
        <p:txBody>
          <a:bodyPr wrap="square" lIns="68580" tIns="34290" rIns="68580" bIns="34290">
            <a:spAutoFit/>
          </a:bodyPr>
          <a:lstStyle/>
          <a:p>
            <a:pPr marL="130016" indent="-130016"/>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梧州）下列实验操作错误的是（　　）</a:t>
            </a:r>
            <a:endParaRPr lang="zh-CN" altLang="en-US" sz="2100">
              <a:latin typeface="宋体" panose="02010600030101010101" pitchFamily="2" charset="-122"/>
              <a:cs typeface="宋体" panose="02010600030101010101" pitchFamily="2" charset="-122"/>
            </a:endParaRPr>
          </a:p>
        </p:txBody>
      </p:sp>
      <p:pic>
        <p:nvPicPr>
          <p:cNvPr id="3" name="图片 2" descr="QQ截图20200709232837"/>
          <p:cNvPicPr>
            <a:picLocks noChangeAspect="1"/>
          </p:cNvPicPr>
          <p:nvPr/>
        </p:nvPicPr>
        <p:blipFill>
          <a:blip r:embed="rId2"/>
          <a:stretch>
            <a:fillRect/>
          </a:stretch>
        </p:blipFill>
        <p:spPr>
          <a:xfrm>
            <a:off x="741521" y="1611154"/>
            <a:ext cx="6472238" cy="3078480"/>
          </a:xfrm>
          <a:prstGeom prst="rect">
            <a:avLst/>
          </a:prstGeom>
        </p:spPr>
      </p:pic>
      <p:sp>
        <p:nvSpPr>
          <p:cNvPr id="6" name="文本框 5"/>
          <p:cNvSpPr txBox="1"/>
          <p:nvPr/>
        </p:nvSpPr>
        <p:spPr>
          <a:xfrm>
            <a:off x="5425203" y="1086326"/>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3066841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19859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考点六：物质的加热</a:t>
            </a:r>
          </a:p>
        </p:txBody>
      </p:sp>
      <p:sp>
        <p:nvSpPr>
          <p:cNvPr id="18433" name="Rectangle 1"/>
          <p:cNvSpPr>
            <a:spLocks noChangeArrowheads="1"/>
          </p:cNvSpPr>
          <p:nvPr/>
        </p:nvSpPr>
        <p:spPr bwMode="auto">
          <a:xfrm>
            <a:off x="333851" y="909162"/>
            <a:ext cx="7776210" cy="2007394"/>
          </a:xfrm>
          <a:prstGeom prst="rect">
            <a:avLst/>
          </a:prstGeom>
          <a:noFill/>
          <a:ln w="9525">
            <a:noFill/>
            <a:miter lim="800000"/>
          </a:ln>
          <a:effectLst/>
        </p:spPr>
        <p:txBody>
          <a:bodyPr wrap="square" lIns="68580" tIns="34290" rIns="68580" bIns="34290" anchor="ctr">
            <a:spAutoFit/>
          </a:bodyPr>
          <a:lstStyle/>
          <a:p>
            <a:pPr>
              <a:lnSpc>
                <a:spcPct val="150000"/>
              </a:lnSpc>
              <a:defRPr/>
            </a:pPr>
            <a:r>
              <a:rPr lang="en-US" altLang="zh-CN" sz="2100" b="1">
                <a:latin typeface="宋体" panose="02010600030101010101" pitchFamily="2" charset="-122"/>
                <a:ea typeface="宋体" panose="02010600030101010101" pitchFamily="2" charset="-122"/>
                <a:cs typeface="宋体" panose="02010600030101010101" pitchFamily="2" charset="-122"/>
              </a:rPr>
              <a:t>1.</a:t>
            </a:r>
            <a:r>
              <a:rPr lang="zh-CN" altLang="en-US" sz="2100" b="1">
                <a:latin typeface="宋体" panose="02010600030101010101" pitchFamily="2" charset="-122"/>
                <a:ea typeface="宋体" panose="02010600030101010101" pitchFamily="2" charset="-122"/>
                <a:cs typeface="宋体" panose="02010600030101010101" pitchFamily="2" charset="-122"/>
              </a:rPr>
              <a:t>液体的加热</a:t>
            </a:r>
          </a:p>
          <a:p>
            <a:pPr>
              <a:lnSpc>
                <a:spcPct val="150000"/>
              </a:lnSpc>
              <a:defRPr/>
            </a:pPr>
            <a:r>
              <a:rPr lang="zh-CN" altLang="en-US" sz="2100" b="1">
                <a:latin typeface="宋体" panose="02010600030101010101" pitchFamily="2" charset="-122"/>
                <a:ea typeface="宋体" panose="02010600030101010101" pitchFamily="2" charset="-122"/>
                <a:cs typeface="宋体" panose="02010600030101010101" pitchFamily="2" charset="-122"/>
              </a:rPr>
              <a:t>操作要点：</a:t>
            </a:r>
            <a:r>
              <a:rPr lang="zh-CN" altLang="en-US" sz="2100">
                <a:latin typeface="宋体" panose="02010600030101010101" pitchFamily="2" charset="-122"/>
                <a:ea typeface="宋体" panose="02010600030101010101" pitchFamily="2" charset="-122"/>
                <a:sym typeface="+mn-ea"/>
              </a:rPr>
              <a:t>试管外壁要擦干，</a:t>
            </a:r>
            <a:r>
              <a:rPr lang="zh-CN" altLang="en-US" sz="2100">
                <a:latin typeface="宋体" panose="02010600030101010101" pitchFamily="2" charset="-122"/>
                <a:ea typeface="宋体" panose="02010600030101010101" pitchFamily="2" charset="-122"/>
                <a:cs typeface="宋体" panose="02010600030101010101" pitchFamily="2" charset="-122"/>
              </a:rPr>
              <a:t>用</a:t>
            </a:r>
            <a:r>
              <a:rPr lang="en-US" altLang="zh-CN" sz="2100">
                <a:latin typeface="宋体" panose="02010600030101010101" pitchFamily="2" charset="-122"/>
                <a:ea typeface="宋体" panose="02010600030101010101" pitchFamily="2" charset="-122"/>
                <a:cs typeface="宋体" panose="02010600030101010101" pitchFamily="2" charset="-122"/>
              </a:rPr>
              <a:t>______</a:t>
            </a:r>
            <a:r>
              <a:rPr lang="zh-CN" altLang="en-US" sz="2100">
                <a:latin typeface="宋体" panose="02010600030101010101" pitchFamily="2" charset="-122"/>
                <a:ea typeface="宋体" panose="02010600030101010101" pitchFamily="2" charset="-122"/>
                <a:cs typeface="宋体" panose="02010600030101010101" pitchFamily="2" charset="-122"/>
              </a:rPr>
              <a:t>夹持试管，夹在试管</a:t>
            </a:r>
            <a:r>
              <a:rPr lang="en-US" altLang="zh-CN" sz="2100">
                <a:latin typeface="宋体" panose="02010600030101010101" pitchFamily="2" charset="-122"/>
                <a:ea typeface="宋体" panose="02010600030101010101" pitchFamily="2" charset="-122"/>
                <a:cs typeface="宋体" panose="02010600030101010101" pitchFamily="2" charset="-122"/>
              </a:rPr>
              <a:t>_____</a:t>
            </a:r>
            <a:r>
              <a:rPr lang="zh-CN" altLang="en-US" sz="2100">
                <a:latin typeface="宋体" panose="02010600030101010101" pitchFamily="2" charset="-122"/>
                <a:ea typeface="宋体" panose="02010600030101010101" pitchFamily="2" charset="-122"/>
                <a:cs typeface="宋体" panose="02010600030101010101" pitchFamily="2" charset="-122"/>
              </a:rPr>
              <a:t>部。试管内的液体量</a:t>
            </a:r>
            <a:r>
              <a:rPr lang="en-US" altLang="zh-CN" sz="2100">
                <a:latin typeface="宋体" panose="02010600030101010101" pitchFamily="2" charset="-122"/>
                <a:ea typeface="宋体" panose="02010600030101010101" pitchFamily="2" charset="-122"/>
                <a:cs typeface="宋体" panose="02010600030101010101" pitchFamily="2" charset="-122"/>
              </a:rPr>
              <a:t>___________________</a:t>
            </a:r>
            <a:r>
              <a:rPr lang="zh-CN" altLang="en-US" sz="2100">
                <a:latin typeface="宋体" panose="02010600030101010101" pitchFamily="2" charset="-122"/>
                <a:ea typeface="宋体" panose="02010600030101010101" pitchFamily="2" charset="-122"/>
                <a:cs typeface="宋体" panose="02010600030101010101" pitchFamily="2" charset="-122"/>
              </a:rPr>
              <a:t>，加热时管口勿对着</a:t>
            </a:r>
            <a:r>
              <a:rPr lang="en-US" altLang="zh-CN" sz="2100">
                <a:latin typeface="宋体" panose="02010600030101010101" pitchFamily="2" charset="-122"/>
                <a:ea typeface="宋体" panose="02010600030101010101" pitchFamily="2" charset="-122"/>
                <a:cs typeface="宋体" panose="02010600030101010101" pitchFamily="2" charset="-122"/>
              </a:rPr>
              <a:t>______</a:t>
            </a:r>
            <a:r>
              <a:rPr lang="zh-CN" altLang="en-US" sz="2100">
                <a:latin typeface="宋体" panose="02010600030101010101" pitchFamily="2" charset="-122"/>
                <a:ea typeface="宋体" panose="02010600030101010101" pitchFamily="2" charset="-122"/>
                <a:cs typeface="宋体" panose="02010600030101010101" pitchFamily="2" charset="-122"/>
              </a:rPr>
              <a:t>，与水平线成</a:t>
            </a:r>
            <a:r>
              <a:rPr lang="en-US" altLang="zh-CN" sz="2100">
                <a:latin typeface="宋体" panose="02010600030101010101" pitchFamily="2" charset="-122"/>
                <a:ea typeface="宋体" panose="02010600030101010101" pitchFamily="2" charset="-122"/>
                <a:cs typeface="宋体" panose="02010600030101010101" pitchFamily="2" charset="-122"/>
              </a:rPr>
              <a:t>______</a:t>
            </a:r>
            <a:r>
              <a:rPr lang="zh-CN" altLang="en-US" sz="2100">
                <a:latin typeface="宋体" panose="02010600030101010101" pitchFamily="2" charset="-122"/>
                <a:ea typeface="宋体" panose="02010600030101010101" pitchFamily="2" charset="-122"/>
                <a:cs typeface="宋体" panose="02010600030101010101" pitchFamily="2" charset="-122"/>
              </a:rPr>
              <a:t>度角最好。加热前应先</a:t>
            </a:r>
            <a:r>
              <a:rPr lang="en-US" altLang="zh-CN" sz="2100">
                <a:latin typeface="宋体" panose="02010600030101010101" pitchFamily="2" charset="-122"/>
                <a:ea typeface="宋体" panose="02010600030101010101" pitchFamily="2" charset="-122"/>
                <a:cs typeface="宋体" panose="02010600030101010101" pitchFamily="2" charset="-122"/>
              </a:rPr>
              <a:t>______</a:t>
            </a:r>
            <a:r>
              <a:rPr lang="zh-CN" altLang="en-US" sz="2100">
                <a:latin typeface="宋体" panose="02010600030101010101" pitchFamily="2" charset="-122"/>
                <a:ea typeface="宋体" panose="02010600030101010101" pitchFamily="2" charset="-122"/>
                <a:cs typeface="宋体" panose="02010600030101010101" pitchFamily="2" charset="-122"/>
              </a:rPr>
              <a:t>。 </a:t>
            </a:r>
          </a:p>
        </p:txBody>
      </p:sp>
      <p:sp>
        <p:nvSpPr>
          <p:cNvPr id="5" name="矩形 4"/>
          <p:cNvSpPr>
            <a:spLocks noChangeArrowheads="1"/>
          </p:cNvSpPr>
          <p:nvPr/>
        </p:nvSpPr>
        <p:spPr bwMode="auto">
          <a:xfrm>
            <a:off x="4101606" y="1490734"/>
            <a:ext cx="835806"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试管夹</a:t>
            </a:r>
          </a:p>
        </p:txBody>
      </p:sp>
      <p:sp>
        <p:nvSpPr>
          <p:cNvPr id="6" name="矩形 5"/>
          <p:cNvSpPr>
            <a:spLocks noChangeArrowheads="1"/>
          </p:cNvSpPr>
          <p:nvPr/>
        </p:nvSpPr>
        <p:spPr bwMode="auto">
          <a:xfrm>
            <a:off x="7332971" y="1490698"/>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中上</a:t>
            </a:r>
          </a:p>
        </p:txBody>
      </p:sp>
      <p:graphicFrame>
        <p:nvGraphicFramePr>
          <p:cNvPr id="29697" name="Object 1"/>
          <p:cNvGraphicFramePr>
            <a:graphicFrameLocks noChangeAspect="1"/>
          </p:cNvGraphicFramePr>
          <p:nvPr/>
        </p:nvGraphicFramePr>
        <p:xfrm>
          <a:off x="2797493" y="1835944"/>
          <a:ext cx="2282666" cy="691039"/>
        </p:xfrm>
        <a:graphic>
          <a:graphicData uri="http://schemas.openxmlformats.org/presentationml/2006/ole">
            <mc:AlternateContent xmlns:mc="http://schemas.openxmlformats.org/markup-compatibility/2006">
              <mc:Choice xmlns:v="urn:schemas-microsoft-com:vml" Requires="v">
                <p:oleObj spid="_x0000_s4101" name="文档" r:id="rId3" imgW="3261995" imgH="992505" progId="">
                  <p:embed/>
                </p:oleObj>
              </mc:Choice>
              <mc:Fallback>
                <p:oleObj name="文档" r:id="rId3" imgW="3261995" imgH="992505" progId="">
                  <p:embed/>
                  <p:pic>
                    <p:nvPicPr>
                      <p:cNvPr id="0" name=""/>
                      <p:cNvPicPr/>
                      <p:nvPr/>
                    </p:nvPicPr>
                    <p:blipFill>
                      <a:blip r:embed="rId4"/>
                      <a:stretch>
                        <a:fillRect/>
                      </a:stretch>
                    </p:blipFill>
                    <p:spPr>
                      <a:xfrm>
                        <a:off x="2797493" y="1835944"/>
                        <a:ext cx="2282666" cy="691039"/>
                      </a:xfrm>
                      <a:prstGeom prst="rect">
                        <a:avLst/>
                      </a:prstGeom>
                      <a:noFill/>
                      <a:ln w="9525">
                        <a:noFill/>
                      </a:ln>
                    </p:spPr>
                  </p:pic>
                </p:oleObj>
              </mc:Fallback>
            </mc:AlternateContent>
          </a:graphicData>
        </a:graphic>
      </p:graphicFrame>
      <p:sp>
        <p:nvSpPr>
          <p:cNvPr id="8" name="矩形 7"/>
          <p:cNvSpPr>
            <a:spLocks noChangeArrowheads="1"/>
          </p:cNvSpPr>
          <p:nvPr/>
        </p:nvSpPr>
        <p:spPr bwMode="auto">
          <a:xfrm>
            <a:off x="607933" y="2399295"/>
            <a:ext cx="370935"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人</a:t>
            </a:r>
          </a:p>
        </p:txBody>
      </p:sp>
      <p:sp>
        <p:nvSpPr>
          <p:cNvPr id="9" name="矩形 8"/>
          <p:cNvSpPr>
            <a:spLocks noChangeArrowheads="1"/>
          </p:cNvSpPr>
          <p:nvPr/>
        </p:nvSpPr>
        <p:spPr bwMode="auto">
          <a:xfrm>
            <a:off x="2941576" y="2514953"/>
            <a:ext cx="372538" cy="346249"/>
          </a:xfrm>
          <a:prstGeom prst="rect">
            <a:avLst/>
          </a:prstGeom>
          <a:noFill/>
          <a:ln w="9525">
            <a:noFill/>
            <a:miter lim="800000"/>
          </a:ln>
        </p:spPr>
        <p:txBody>
          <a:bodyPr wrap="none" lIns="68580" tIns="34290" rIns="68580" bIns="34290">
            <a:spAutoFit/>
          </a:bodyPr>
          <a:lstStyle/>
          <a:p>
            <a:pPr eaLnBrk="0" hangingPunct="0"/>
            <a:r>
              <a:rPr lang="en-US" altLang="zh-CN" b="1">
                <a:solidFill>
                  <a:srgbClr val="FF0000"/>
                </a:solidFill>
                <a:latin typeface="宋体" panose="02010600030101010101" pitchFamily="2" charset="-122"/>
                <a:ea typeface="宋体" panose="02010600030101010101" pitchFamily="2" charset="-122"/>
              </a:rPr>
              <a:t>45</a:t>
            </a:r>
          </a:p>
        </p:txBody>
      </p:sp>
      <p:sp>
        <p:nvSpPr>
          <p:cNvPr id="10" name="矩形 9"/>
          <p:cNvSpPr>
            <a:spLocks noChangeArrowheads="1"/>
          </p:cNvSpPr>
          <p:nvPr/>
        </p:nvSpPr>
        <p:spPr bwMode="auto">
          <a:xfrm>
            <a:off x="6287673" y="2399313"/>
            <a:ext cx="603370" cy="346249"/>
          </a:xfrm>
          <a:prstGeom prst="rect">
            <a:avLst/>
          </a:prstGeom>
          <a:noFill/>
          <a:ln w="9525">
            <a:noFill/>
            <a:miter lim="800000"/>
          </a:ln>
        </p:spPr>
        <p:txBody>
          <a:bodyPr wrap="none" lIns="68580" tIns="34290" rIns="68580" bIns="34290">
            <a:spAutoFit/>
          </a:bodyPr>
          <a:lstStyle/>
          <a:p>
            <a:pPr eaLnBrk="0" hangingPunct="0"/>
            <a:r>
              <a:rPr lang="zh-CN" altLang="en-US" b="1">
                <a:solidFill>
                  <a:srgbClr val="FF0000"/>
                </a:solidFill>
                <a:latin typeface="宋体" panose="02010600030101010101" pitchFamily="2" charset="-122"/>
                <a:ea typeface="宋体" panose="02010600030101010101" pitchFamily="2" charset="-122"/>
              </a:rPr>
              <a:t>预热</a:t>
            </a:r>
          </a:p>
        </p:txBody>
      </p:sp>
      <p:sp>
        <p:nvSpPr>
          <p:cNvPr id="7" name="文本框 6"/>
          <p:cNvSpPr txBox="1"/>
          <p:nvPr/>
        </p:nvSpPr>
        <p:spPr>
          <a:xfrm>
            <a:off x="333852" y="3413284"/>
            <a:ext cx="8061484" cy="1522571"/>
          </a:xfrm>
          <a:prstGeom prst="rect">
            <a:avLst/>
          </a:prstGeom>
          <a:noFill/>
        </p:spPr>
        <p:txBody>
          <a:bodyPr wrap="square" lIns="68580" tIns="34290" rIns="68580" bIns="34290" rtlCol="0" anchor="t">
            <a:spAutoFit/>
          </a:bodyPr>
          <a:lstStyle/>
          <a:p>
            <a:pPr fontAlgn="auto">
              <a:lnSpc>
                <a:spcPct val="150000"/>
              </a:lnSpc>
              <a:spcBef>
                <a:spcPct val="50000"/>
              </a:spcBef>
            </a:pPr>
            <a:r>
              <a:rPr lang="zh-CN" altLang="en-US" sz="2100" b="1">
                <a:latin typeface="宋体" panose="02010600030101010101" pitchFamily="2" charset="-122"/>
                <a:ea typeface="宋体" panose="02010600030101010101" pitchFamily="2" charset="-122"/>
                <a:cs typeface="宋体" panose="02010600030101010101" pitchFamily="2" charset="-122"/>
                <a:sym typeface="+mn-ea"/>
              </a:rPr>
              <a:t>操作要点：</a:t>
            </a:r>
            <a:r>
              <a:rPr lang="zh-CN" altLang="en-US" sz="2100">
                <a:latin typeface="宋体" panose="02010600030101010101" pitchFamily="2" charset="-122"/>
                <a:ea typeface="宋体" panose="02010600030101010101" pitchFamily="2" charset="-122"/>
                <a:sym typeface="+mn-ea"/>
              </a:rPr>
              <a:t>将试管外壁擦干，药品斜铺在试管底部，</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试管夹夹在距试管口大约</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处</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中上部</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，试管口略</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于试管底</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防止冷凝水倒流使试管炸裂</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，先预热</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sym typeface="+mn-ea"/>
              </a:rPr>
              <a:t>后对着药品部位用外焰集中加热</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p:txBody>
      </p:sp>
      <p:sp>
        <p:nvSpPr>
          <p:cNvPr id="11" name="文本框 10"/>
          <p:cNvSpPr txBox="1"/>
          <p:nvPr/>
        </p:nvSpPr>
        <p:spPr>
          <a:xfrm>
            <a:off x="333852" y="2860358"/>
            <a:ext cx="1765548" cy="553998"/>
          </a:xfrm>
          <a:prstGeom prst="rect">
            <a:avLst/>
          </a:prstGeom>
          <a:noFill/>
        </p:spPr>
        <p:txBody>
          <a:bodyPr wrap="none" lIns="68580" tIns="34290" rIns="68580" bIns="34290" rtlCol="0" anchor="t">
            <a:spAutoFit/>
          </a:bodyPr>
          <a:lstStyle/>
          <a:p>
            <a:pPr>
              <a:lnSpc>
                <a:spcPct val="150000"/>
              </a:lnSpc>
              <a:defRPr/>
            </a:pPr>
            <a:r>
              <a:rPr lang="en-US" altLang="zh-CN" sz="21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固体的加热</a:t>
            </a:r>
            <a:endParaRPr lang="zh-CN" altLang="en-US" sz="2100"/>
          </a:p>
        </p:txBody>
      </p:sp>
      <p:sp>
        <p:nvSpPr>
          <p:cNvPr id="12" name="文本框 11"/>
          <p:cNvSpPr txBox="1"/>
          <p:nvPr/>
        </p:nvSpPr>
        <p:spPr>
          <a:xfrm>
            <a:off x="1812607" y="4036219"/>
            <a:ext cx="489558"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1/3</a:t>
            </a:r>
          </a:p>
        </p:txBody>
      </p:sp>
      <p:sp>
        <p:nvSpPr>
          <p:cNvPr id="13" name="文本框 12"/>
          <p:cNvSpPr txBox="1"/>
          <p:nvPr/>
        </p:nvSpPr>
        <p:spPr>
          <a:xfrm>
            <a:off x="5080159" y="4036219"/>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低</a:t>
            </a:r>
          </a:p>
        </p:txBody>
      </p:sp>
    </p:spTree>
    <p:extLst>
      <p:ext uri="{BB962C8B-B14F-4D97-AF65-F5344CB8AC3E}">
        <p14:creationId xmlns:p14="http://schemas.microsoft.com/office/powerpoint/2010/main" val="3777744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blinds(horizontal)">
                                      <p:cBhvr>
                                        <p:cTn id="7" dur="500"/>
                                        <p:tgtEl>
                                          <p:spTgt spid="18433"/>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par>
                          <p:cTn id="17" fill="hold" nodeType="afterGroup">
                            <p:stCondLst>
                              <p:cond delay="1000"/>
                            </p:stCondLst>
                            <p:childTnLst>
                              <p:par>
                                <p:cTn id="18" presetID="3" presetClass="entr" presetSubtype="10" fill="hold" nodeType="afterEffect">
                                  <p:stCondLst>
                                    <p:cond delay="0"/>
                                  </p:stCondLst>
                                  <p:childTnLst>
                                    <p:set>
                                      <p:cBhvr>
                                        <p:cTn id="19" dur="1" fill="hold">
                                          <p:stCondLst>
                                            <p:cond delay="0"/>
                                          </p:stCondLst>
                                        </p:cTn>
                                        <p:tgtEl>
                                          <p:spTgt spid="29697"/>
                                        </p:tgtEl>
                                        <p:attrNameLst>
                                          <p:attrName>style.visibility</p:attrName>
                                        </p:attrNameLst>
                                      </p:cBhvr>
                                      <p:to>
                                        <p:strVal val="visible"/>
                                      </p:to>
                                    </p:set>
                                    <p:animEffect transition="in" filter="blinds(horizontal)">
                                      <p:cBhvr>
                                        <p:cTn id="20" dur="500"/>
                                        <p:tgtEl>
                                          <p:spTgt spid="29697"/>
                                        </p:tgtEl>
                                      </p:cBhvr>
                                    </p:animEffect>
                                  </p:childTnLst>
                                </p:cTn>
                              </p:par>
                            </p:childTnLst>
                          </p:cTn>
                        </p:par>
                        <p:par>
                          <p:cTn id="21" fill="hold" nodeType="afterGroup">
                            <p:stCondLst>
                              <p:cond delay="1500"/>
                            </p:stCondLst>
                            <p:childTnLst>
                              <p:par>
                                <p:cTn id="22" presetID="3" presetClass="entr" presetSubtype="1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linds(horizontal)">
                                      <p:cBhvr>
                                        <p:cTn id="24" dur="500"/>
                                        <p:tgtEl>
                                          <p:spTgt spid="8"/>
                                        </p:tgtEl>
                                      </p:cBhvr>
                                    </p:animEffect>
                                  </p:childTnLst>
                                </p:cTn>
                              </p:par>
                            </p:childTnLst>
                          </p:cTn>
                        </p:par>
                        <p:par>
                          <p:cTn id="25" fill="hold" nodeType="afterGroup">
                            <p:stCondLst>
                              <p:cond delay="2000"/>
                            </p:stCondLst>
                            <p:childTnLst>
                              <p:par>
                                <p:cTn id="26" presetID="3" presetClass="entr" presetSubtype="10"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par>
                          <p:cTn id="29" fill="hold" nodeType="afterGroup">
                            <p:stCondLst>
                              <p:cond delay="2500"/>
                            </p:stCondLst>
                            <p:childTnLst>
                              <p:par>
                                <p:cTn id="30" presetID="3" presetClass="entr" presetSubtype="10"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nodeType="clickPar">
                      <p:stCondLst>
                        <p:cond delay="indefinite"/>
                        <p:cond evt="onBegin" delay="0">
                          <p:tn val="32"/>
                        </p:cond>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linds(horizontal)">
                                      <p:cBhvr>
                                        <p:cTn id="40" dur="500"/>
                                        <p:tgtEl>
                                          <p:spTgt spid="7"/>
                                        </p:tgtEl>
                                      </p:cBhvr>
                                    </p:animEffect>
                                  </p:childTnLst>
                                </p:cTn>
                              </p:par>
                            </p:childTnLst>
                          </p:cTn>
                        </p:par>
                      </p:childTnLst>
                    </p:cTn>
                  </p:par>
                  <p:par>
                    <p:cTn id="41" fill="hold" nodeType="clickPar">
                      <p:stCondLst>
                        <p:cond delay="indefinite"/>
                        <p:cond evt="onBegin" delay="0">
                          <p:tn val="40"/>
                        </p:cond>
                      </p:stCondLst>
                      <p:childTnLst>
                        <p:par>
                          <p:cTn id="42" fill="hold" nodeType="after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blinds(horizontal)">
                                      <p:cBhvr>
                                        <p:cTn id="45" dur="500"/>
                                        <p:tgtEl>
                                          <p:spTgt spid="12"/>
                                        </p:tgtEl>
                                      </p:cBhvr>
                                    </p:animEffect>
                                  </p:childTnLst>
                                </p:cTn>
                              </p:par>
                            </p:childTnLst>
                          </p:cTn>
                        </p:par>
                      </p:childTnLst>
                    </p:cTn>
                  </p:par>
                  <p:par>
                    <p:cTn id="46" fill="hold" nodeType="clickPar">
                      <p:stCondLst>
                        <p:cond delay="indefinite"/>
                        <p:cond evt="onBegin" delay="0">
                          <p:tn val="45"/>
                        </p:cond>
                      </p:stCondLst>
                      <p:childTnLst>
                        <p:par>
                          <p:cTn id="47" fill="hold" nodeType="after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blinds(horizontal)">
                                      <p:cBhvr>
                                        <p:cTn id="5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5" grpId="0"/>
      <p:bldP spid="6" grpId="0"/>
      <p:bldP spid="8" grpId="0"/>
      <p:bldP spid="9" grpId="0"/>
      <p:bldP spid="10" grpId="0"/>
      <p:bldP spid="7" grpId="0"/>
      <p:bldP spid="11" grpId="0"/>
      <p:bldP spid="12" grpId="0"/>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608171" y="1067276"/>
            <a:ext cx="7867650" cy="391478"/>
          </a:xfrm>
          <a:prstGeom prst="rect">
            <a:avLst/>
          </a:prstGeom>
          <a:noFill/>
          <a:ln w="9525">
            <a:noFill/>
          </a:ln>
        </p:spPr>
        <p:txBody>
          <a:bodyPr wrap="square" lIns="68580" tIns="34290" rIns="68580" bIns="34290">
            <a:spAutoFit/>
          </a:bodyPr>
          <a:lstStyle/>
          <a:p>
            <a:pPr marL="130016" indent="-130016"/>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永年区一模）下列图示的实验基本操作正确的是（　　）</a:t>
            </a:r>
          </a:p>
        </p:txBody>
      </p:sp>
      <p:pic>
        <p:nvPicPr>
          <p:cNvPr id="3" name="图片 2" descr="QQ截图20200710001915"/>
          <p:cNvPicPr>
            <a:picLocks noChangeAspect="1"/>
          </p:cNvPicPr>
          <p:nvPr/>
        </p:nvPicPr>
        <p:blipFill>
          <a:blip r:embed="rId2"/>
          <a:stretch>
            <a:fillRect/>
          </a:stretch>
        </p:blipFill>
        <p:spPr>
          <a:xfrm>
            <a:off x="1417796" y="1601629"/>
            <a:ext cx="5978843" cy="3243263"/>
          </a:xfrm>
          <a:prstGeom prst="rect">
            <a:avLst/>
          </a:prstGeom>
        </p:spPr>
      </p:pic>
      <p:sp>
        <p:nvSpPr>
          <p:cNvPr id="6" name="文本框 5"/>
          <p:cNvSpPr txBox="1"/>
          <p:nvPr/>
        </p:nvSpPr>
        <p:spPr>
          <a:xfrm>
            <a:off x="7596903" y="1067276"/>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3726296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19859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考点七：</a:t>
            </a:r>
            <a:r>
              <a:rPr lang="zh-CN" altLang="en-US" sz="2100" b="1">
                <a:latin typeface="宋体" panose="02010600030101010101" pitchFamily="2" charset="-122"/>
                <a:ea typeface="宋体" panose="02010600030101010101" pitchFamily="2" charset="-122"/>
                <a:sym typeface="+mn-ea"/>
              </a:rPr>
              <a:t>连接仪器装置</a:t>
            </a:r>
            <a:endParaRPr lang="zh-CN" altLang="en-US" sz="2100" b="1" kern="0">
              <a:latin typeface="宋体" panose="02010600030101010101" pitchFamily="2" charset="-122"/>
              <a:ea typeface="宋体" panose="02010600030101010101" pitchFamily="2" charset="-122"/>
              <a:cs typeface="Arial"/>
              <a:sym typeface="Arial"/>
            </a:endParaRPr>
          </a:p>
        </p:txBody>
      </p:sp>
      <p:sp>
        <p:nvSpPr>
          <p:cNvPr id="5" name="文本框 4"/>
          <p:cNvSpPr txBox="1"/>
          <p:nvPr/>
        </p:nvSpPr>
        <p:spPr>
          <a:xfrm>
            <a:off x="608172" y="832961"/>
            <a:ext cx="7527131" cy="483870"/>
          </a:xfrm>
          <a:prstGeom prst="rect">
            <a:avLst/>
          </a:prstGeom>
          <a:noFill/>
        </p:spPr>
        <p:txBody>
          <a:bodyPr wrap="square" lIns="68580" tIns="34290" rIns="68580" bIns="34290" rtlCol="0" anchor="t">
            <a:spAutoFit/>
          </a:bodyPr>
          <a:lstStyle/>
          <a:p>
            <a:pPr fontAlgn="auto">
              <a:lnSpc>
                <a:spcPct val="150000"/>
              </a:lnSpc>
            </a:pPr>
            <a:r>
              <a:rPr lang="en-US" altLang="zh-CN"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．连接仪器装置一般顺序：</a:t>
            </a:r>
            <a:r>
              <a:rPr lang="zh-CN" altLang="en-US" b="1">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先</a:t>
            </a:r>
            <a:r>
              <a:rPr lang="zh-CN" altLang="en-US" b="1" u="sng">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b="1">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后</a:t>
            </a:r>
            <a:r>
              <a:rPr lang="zh-CN" altLang="en-US" b="1" u="sng">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b="1">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，从</a:t>
            </a:r>
            <a:r>
              <a:rPr lang="zh-CN" altLang="en-US" b="1" u="sng">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b="1">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到</a:t>
            </a:r>
            <a:r>
              <a:rPr lang="zh-CN" altLang="en-US" b="1" u="sng">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b="1">
                <a:solidFill>
                  <a:srgbClr val="006600"/>
                </a:solidFill>
                <a:latin typeface="宋体" panose="02010600030101010101" pitchFamily="2" charset="-122"/>
                <a:ea typeface="宋体" panose="02010600030101010101" pitchFamily="2" charset="-122"/>
                <a:cs typeface="宋体" panose="02010600030101010101" pitchFamily="2" charset="-122"/>
                <a:sym typeface="+mn-ea"/>
              </a:rPr>
              <a:t>。 </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3745706" y="909162"/>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下</a:t>
            </a:r>
          </a:p>
        </p:txBody>
      </p:sp>
      <p:sp>
        <p:nvSpPr>
          <p:cNvPr id="7" name="文本框 6"/>
          <p:cNvSpPr txBox="1"/>
          <p:nvPr/>
        </p:nvSpPr>
        <p:spPr>
          <a:xfrm>
            <a:off x="4403407" y="909162"/>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上</a:t>
            </a:r>
          </a:p>
        </p:txBody>
      </p:sp>
      <p:sp>
        <p:nvSpPr>
          <p:cNvPr id="8" name="文本框 7"/>
          <p:cNvSpPr txBox="1"/>
          <p:nvPr/>
        </p:nvSpPr>
        <p:spPr>
          <a:xfrm>
            <a:off x="5341144" y="902494"/>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左</a:t>
            </a:r>
          </a:p>
        </p:txBody>
      </p:sp>
      <p:sp>
        <p:nvSpPr>
          <p:cNvPr id="9" name="文本框 8"/>
          <p:cNvSpPr txBox="1"/>
          <p:nvPr/>
        </p:nvSpPr>
        <p:spPr>
          <a:xfrm>
            <a:off x="6007894" y="902018"/>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右</a:t>
            </a:r>
          </a:p>
        </p:txBody>
      </p:sp>
      <p:sp>
        <p:nvSpPr>
          <p:cNvPr id="655374" name="文本框 655373"/>
          <p:cNvSpPr txBox="1"/>
          <p:nvPr/>
        </p:nvSpPr>
        <p:spPr>
          <a:xfrm>
            <a:off x="608648" y="1254443"/>
            <a:ext cx="7956709" cy="3808095"/>
          </a:xfrm>
          <a:prstGeom prst="rect">
            <a:avLst/>
          </a:prstGeom>
          <a:noFill/>
          <a:ln w="9525">
            <a:noFill/>
          </a:ln>
        </p:spPr>
        <p:txBody>
          <a:bodyPr wrap="square" lIns="68580" tIns="34290" rIns="68580" bIns="34290" anchor="t">
            <a:spAutoFit/>
          </a:bodyPr>
          <a:lstStyle/>
          <a:p>
            <a:pPr fontAlgn="auto">
              <a:lnSpc>
                <a:spcPct val="150000"/>
              </a:lnSpc>
            </a:pPr>
            <a:r>
              <a:rPr lang="en-US" altLang="zh-CN" b="1">
                <a:latin typeface="宋体" panose="02010600030101010101" pitchFamily="2" charset="-122"/>
                <a:ea typeface="宋体" panose="02010600030101010101" pitchFamily="2" charset="-122"/>
                <a:cs typeface="宋体" panose="02010600030101010101" pitchFamily="2" charset="-122"/>
              </a:rPr>
              <a:t>2.</a:t>
            </a:r>
            <a:r>
              <a:rPr lang="zh-CN" altLang="en-US" b="1">
                <a:latin typeface="宋体" panose="02010600030101010101" pitchFamily="2" charset="-122"/>
                <a:ea typeface="宋体" panose="02010600030101010101" pitchFamily="2" charset="-122"/>
                <a:cs typeface="宋体" panose="02010600030101010101" pitchFamily="2" charset="-122"/>
              </a:rPr>
              <a:t>连接仪器装置</a:t>
            </a:r>
            <a:endParaRPr lang="zh-CN" altLang="en-US">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把玻璃管插入带孔橡胶塞时</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先把</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用水润湿</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sym typeface="+mn-ea"/>
              </a:rPr>
              <a:t>然后对准橡胶塞上的孔稍稍用力转动，将其插入</a:t>
            </a:r>
            <a:r>
              <a:rPr lang="zh-CN" altLang="en-US">
                <a:latin typeface="宋体" panose="02010600030101010101" pitchFamily="2" charset="-122"/>
                <a:ea typeface="宋体" panose="02010600030101010101" pitchFamily="2" charset="-122"/>
                <a:cs typeface="宋体" panose="02010600030101010101" pitchFamily="2" charset="-122"/>
              </a:rPr>
              <a:t>。 </a:t>
            </a:r>
          </a:p>
          <a:p>
            <a:pPr fontAlgn="auto">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rPr>
              <a:t>(2)</a:t>
            </a:r>
            <a:r>
              <a:rPr lang="zh-CN" altLang="en-US">
                <a:latin typeface="宋体" panose="02010600030101010101" pitchFamily="2" charset="-122"/>
                <a:ea typeface="宋体" panose="02010600030101010101" pitchFamily="2" charset="-122"/>
                <a:cs typeface="宋体" panose="02010600030101010101" pitchFamily="2" charset="-122"/>
              </a:rPr>
              <a:t>连接玻璃管和胶皮管时</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先把</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用水润湿</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然后稍用力把玻璃管插入胶皮管。 </a:t>
            </a:r>
          </a:p>
          <a:p>
            <a:pPr fontAlgn="auto">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rPr>
              <a:t>(3)</a:t>
            </a:r>
            <a:r>
              <a:rPr lang="zh-CN" altLang="en-US">
                <a:latin typeface="宋体" panose="02010600030101010101" pitchFamily="2" charset="-122"/>
                <a:ea typeface="宋体" panose="02010600030101010101" pitchFamily="2" charset="-122"/>
                <a:cs typeface="宋体" panose="02010600030101010101" pitchFamily="2" charset="-122"/>
              </a:rPr>
              <a:t>在容器口塞橡胶塞时</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应把橡胶塞慢慢</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着塞入容器口</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切不可把容器放在桌上</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再使劲塞塞子。 </a:t>
            </a:r>
          </a:p>
          <a:p>
            <a:pPr fontAlgn="auto">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rPr>
              <a:t>(4)</a:t>
            </a:r>
            <a:r>
              <a:rPr lang="zh-CN" altLang="en-US">
                <a:latin typeface="宋体" panose="02010600030101010101" pitchFamily="2" charset="-122"/>
                <a:ea typeface="宋体" panose="02010600030101010101" pitchFamily="2" charset="-122"/>
                <a:cs typeface="宋体" panose="02010600030101010101" pitchFamily="2" charset="-122"/>
              </a:rPr>
              <a:t>在检查装置的气密性时</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用手紧握试管</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如果浸入水中的导管口</a:t>
            </a:r>
            <a:r>
              <a:rPr lang="zh-CN" altLang="en-US" u="sng">
                <a:latin typeface="宋体" panose="02010600030101010101" pitchFamily="2" charset="-122"/>
                <a:ea typeface="宋体" panose="02010600030101010101" pitchFamily="2" charset="-122"/>
                <a:cs typeface="宋体" panose="02010600030101010101" pitchFamily="2" charset="-122"/>
              </a:rPr>
              <a:t>　      </a:t>
            </a:r>
            <a:r>
              <a:rPr lang="en-US" altLang="zh-CN" u="sng">
                <a:solidFill>
                  <a:schemeClr val="bg1"/>
                </a:solidFill>
                <a:latin typeface="宋体" panose="02010600030101010101" pitchFamily="2" charset="-122"/>
                <a:ea typeface="宋体" panose="02010600030101010101" pitchFamily="2" charset="-122"/>
                <a:cs typeface="宋体" panose="02010600030101010101" pitchFamily="2" charset="-122"/>
              </a:rPr>
              <a:t>.</a:t>
            </a:r>
            <a:r>
              <a:rPr lang="zh-CN" altLang="en-US" u="sng">
                <a:latin typeface="宋体" panose="02010600030101010101" pitchFamily="2" charset="-122"/>
                <a:ea typeface="宋体" panose="02010600030101010101" pitchFamily="2" charset="-122"/>
                <a:cs typeface="宋体" panose="02010600030101010101" pitchFamily="2" charset="-122"/>
              </a:rPr>
              <a:t> </a:t>
            </a:r>
          </a:p>
          <a:p>
            <a:pPr fontAlgn="auto">
              <a:lnSpc>
                <a:spcPct val="150000"/>
              </a:lnSpc>
            </a:pPr>
            <a:r>
              <a:rPr lang="zh-CN" altLang="en-US" u="sng">
                <a:latin typeface="宋体" panose="02010600030101010101" pitchFamily="2" charset="-122"/>
                <a:ea typeface="宋体" panose="02010600030101010101" pitchFamily="2" charset="-122"/>
                <a:cs typeface="宋体" panose="02010600030101010101" pitchFamily="2" charset="-122"/>
              </a:rPr>
              <a:t>       　</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说明装置不漏气。 </a:t>
            </a:r>
          </a:p>
        </p:txBody>
      </p:sp>
      <p:sp>
        <p:nvSpPr>
          <p:cNvPr id="655377" name="矩形 655376"/>
          <p:cNvSpPr/>
          <p:nvPr/>
        </p:nvSpPr>
        <p:spPr>
          <a:xfrm>
            <a:off x="4383881" y="1710334"/>
            <a:ext cx="1133475" cy="345281"/>
          </a:xfrm>
          <a:prstGeom prst="rect">
            <a:avLst/>
          </a:prstGeom>
          <a:noFill/>
          <a:ln w="9525">
            <a:noFill/>
          </a:ln>
        </p:spPr>
        <p:txBody>
          <a:bodyPr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玻璃管口</a:t>
            </a:r>
          </a:p>
        </p:txBody>
      </p:sp>
      <p:sp>
        <p:nvSpPr>
          <p:cNvPr id="655389" name="矩形 655388"/>
          <p:cNvSpPr/>
          <p:nvPr/>
        </p:nvSpPr>
        <p:spPr>
          <a:xfrm>
            <a:off x="3912394" y="2525912"/>
            <a:ext cx="1133475" cy="345281"/>
          </a:xfrm>
          <a:prstGeom prst="rect">
            <a:avLst/>
          </a:prstGeom>
          <a:noFill/>
          <a:ln w="9525">
            <a:noFill/>
          </a:ln>
        </p:spPr>
        <p:txBody>
          <a:bodyPr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玻璃管口</a:t>
            </a:r>
          </a:p>
        </p:txBody>
      </p:sp>
      <p:sp>
        <p:nvSpPr>
          <p:cNvPr id="655390" name="矩形 655389"/>
          <p:cNvSpPr/>
          <p:nvPr/>
        </p:nvSpPr>
        <p:spPr>
          <a:xfrm>
            <a:off x="4770120" y="3323631"/>
            <a:ext cx="1133475" cy="345281"/>
          </a:xfrm>
          <a:prstGeom prst="rect">
            <a:avLst/>
          </a:prstGeom>
          <a:noFill/>
          <a:ln w="9525">
            <a:noFill/>
          </a:ln>
        </p:spPr>
        <p:txBody>
          <a:bodyPr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转动</a:t>
            </a:r>
          </a:p>
        </p:txBody>
      </p:sp>
      <p:sp>
        <p:nvSpPr>
          <p:cNvPr id="655391" name="矩形 655390"/>
          <p:cNvSpPr/>
          <p:nvPr/>
        </p:nvSpPr>
        <p:spPr>
          <a:xfrm>
            <a:off x="7190422" y="4219099"/>
            <a:ext cx="1035368" cy="345281"/>
          </a:xfrm>
          <a:prstGeom prst="rect">
            <a:avLst/>
          </a:prstGeom>
          <a:noFill/>
          <a:ln w="9525">
            <a:noFill/>
          </a:ln>
        </p:spPr>
        <p:txBody>
          <a:bodyPr wrap="square"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有气泡</a:t>
            </a:r>
          </a:p>
        </p:txBody>
      </p:sp>
      <p:sp>
        <p:nvSpPr>
          <p:cNvPr id="655392" name="矩形 655391"/>
          <p:cNvSpPr/>
          <p:nvPr/>
        </p:nvSpPr>
        <p:spPr>
          <a:xfrm>
            <a:off x="735807" y="4638080"/>
            <a:ext cx="702469" cy="345281"/>
          </a:xfrm>
          <a:prstGeom prst="rect">
            <a:avLst/>
          </a:prstGeom>
          <a:noFill/>
          <a:ln w="9525">
            <a:noFill/>
          </a:ln>
        </p:spPr>
        <p:txBody>
          <a:bodyPr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冒出</a:t>
            </a:r>
          </a:p>
        </p:txBody>
      </p:sp>
    </p:spTree>
    <p:extLst>
      <p:ext uri="{BB962C8B-B14F-4D97-AF65-F5344CB8AC3E}">
        <p14:creationId xmlns:p14="http://schemas.microsoft.com/office/powerpoint/2010/main" val="3202865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2" presetClass="entr" presetSubtype="3" fill="hold" grpId="0" nodeType="clickEffect">
                                  <p:stCondLst>
                                    <p:cond delay="0"/>
                                  </p:stCondLst>
                                  <p:childTnLst>
                                    <p:set>
                                      <p:cBhvr>
                                        <p:cTn id="22" dur="1" fill="hold">
                                          <p:stCondLst>
                                            <p:cond delay="0"/>
                                          </p:stCondLst>
                                        </p:cTn>
                                        <p:tgtEl>
                                          <p:spTgt spid="655377"/>
                                        </p:tgtEl>
                                        <p:attrNameLst>
                                          <p:attrName>style.visibility</p:attrName>
                                        </p:attrNameLst>
                                      </p:cBhvr>
                                      <p:to>
                                        <p:strVal val="visible"/>
                                      </p:to>
                                    </p:set>
                                    <p:anim calcmode="lin" valueType="num">
                                      <p:cBhvr additive="base">
                                        <p:cTn id="23" dur="500" fill="hold"/>
                                        <p:tgtEl>
                                          <p:spTgt spid="655377"/>
                                        </p:tgtEl>
                                        <p:attrNameLst>
                                          <p:attrName>ppt_x</p:attrName>
                                        </p:attrNameLst>
                                      </p:cBhvr>
                                      <p:tavLst>
                                        <p:tav tm="0">
                                          <p:val>
                                            <p:strVal val="1+#ppt_w/2"/>
                                          </p:val>
                                        </p:tav>
                                        <p:tav tm="100000">
                                          <p:val>
                                            <p:strVal val="#ppt_x"/>
                                          </p:val>
                                        </p:tav>
                                      </p:tavLst>
                                    </p:anim>
                                    <p:anim calcmode="lin" valueType="num">
                                      <p:cBhvr additive="base">
                                        <p:cTn id="24" dur="500" fill="hold"/>
                                        <p:tgtEl>
                                          <p:spTgt spid="655377"/>
                                        </p:tgtEl>
                                        <p:attrNameLst>
                                          <p:attrName>ppt_y</p:attrName>
                                        </p:attrNameLst>
                                      </p:cBhvr>
                                      <p:tavLst>
                                        <p:tav tm="0">
                                          <p:val>
                                            <p:strVal val="0-#ppt_h/2"/>
                                          </p:val>
                                        </p:tav>
                                        <p:tav tm="100000">
                                          <p:val>
                                            <p:strVal val="#ppt_y"/>
                                          </p:val>
                                        </p:tav>
                                      </p:tavLst>
                                    </p:anim>
                                  </p:childTnLst>
                                </p:cTn>
                              </p:par>
                            </p:childTnLst>
                          </p:cTn>
                        </p:par>
                      </p:childTnLst>
                    </p:cTn>
                  </p:par>
                  <p:par>
                    <p:cTn id="25" fill="hold" nodeType="clickPar">
                      <p:stCondLst>
                        <p:cond delay="indefinite"/>
                      </p:stCondLst>
                      <p:childTnLst>
                        <p:par>
                          <p:cTn id="26" fill="hold" nodeType="afterGroup">
                            <p:stCondLst>
                              <p:cond delay="0"/>
                            </p:stCondLst>
                            <p:childTnLst>
                              <p:par>
                                <p:cTn id="27" presetID="2" presetClass="entr" presetSubtype="3" fill="hold" nodeType="clickEffect">
                                  <p:stCondLst>
                                    <p:cond delay="0"/>
                                  </p:stCondLst>
                                  <p:childTnLst>
                                    <p:set>
                                      <p:cBhvr>
                                        <p:cTn id="28" dur="1" fill="hold">
                                          <p:stCondLst>
                                            <p:cond delay="0"/>
                                          </p:stCondLst>
                                        </p:cTn>
                                        <p:tgtEl>
                                          <p:spTgt spid="655374">
                                            <p:txEl>
                                              <p:charRg st="59" end="107"/>
                                            </p:txEl>
                                          </p:spTgt>
                                        </p:tgtEl>
                                        <p:attrNameLst>
                                          <p:attrName>style.visibility</p:attrName>
                                        </p:attrNameLst>
                                      </p:cBhvr>
                                      <p:to>
                                        <p:strVal val="visible"/>
                                      </p:to>
                                    </p:set>
                                    <p:anim calcmode="lin" valueType="num">
                                      <p:cBhvr additive="base">
                                        <p:cTn id="29" dur="500" fill="hold"/>
                                        <p:tgtEl>
                                          <p:spTgt spid="655374">
                                            <p:txEl>
                                              <p:charRg st="59" end="107"/>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655374">
                                            <p:txEl>
                                              <p:charRg st="59" end="107"/>
                                            </p:txEl>
                                          </p:spTgt>
                                        </p:tgtEl>
                                        <p:attrNameLst>
                                          <p:attrName>ppt_y</p:attrName>
                                        </p:attrNameLst>
                                      </p:cBhvr>
                                      <p:tavLst>
                                        <p:tav tm="0">
                                          <p:val>
                                            <p:strVal val="0-#ppt_h/2"/>
                                          </p:val>
                                        </p:tav>
                                        <p:tav tm="100000">
                                          <p:val>
                                            <p:strVal val="#ppt_y"/>
                                          </p:val>
                                        </p:tav>
                                      </p:tavLst>
                                    </p:anim>
                                  </p:childTnLst>
                                </p:cTn>
                              </p:par>
                            </p:childTnLst>
                          </p:cTn>
                        </p:par>
                      </p:childTnLst>
                    </p:cTn>
                  </p:par>
                  <p:par>
                    <p:cTn id="31" fill="hold" nodeType="clickPar">
                      <p:stCondLst>
                        <p:cond delay="indefinite"/>
                      </p:stCondLst>
                      <p:childTnLst>
                        <p:par>
                          <p:cTn id="32" fill="hold" nodeType="afterGroup">
                            <p:stCondLst>
                              <p:cond delay="0"/>
                            </p:stCondLst>
                            <p:childTnLst>
                              <p:par>
                                <p:cTn id="33" presetID="2" presetClass="entr" presetSubtype="3" fill="hold" grpId="0" nodeType="clickEffect">
                                  <p:stCondLst>
                                    <p:cond delay="0"/>
                                  </p:stCondLst>
                                  <p:childTnLst>
                                    <p:set>
                                      <p:cBhvr>
                                        <p:cTn id="34" dur="1" fill="hold">
                                          <p:stCondLst>
                                            <p:cond delay="0"/>
                                          </p:stCondLst>
                                        </p:cTn>
                                        <p:tgtEl>
                                          <p:spTgt spid="655389"/>
                                        </p:tgtEl>
                                        <p:attrNameLst>
                                          <p:attrName>style.visibility</p:attrName>
                                        </p:attrNameLst>
                                      </p:cBhvr>
                                      <p:to>
                                        <p:strVal val="visible"/>
                                      </p:to>
                                    </p:set>
                                    <p:anim calcmode="lin" valueType="num">
                                      <p:cBhvr additive="base">
                                        <p:cTn id="35" dur="500" fill="hold"/>
                                        <p:tgtEl>
                                          <p:spTgt spid="655389"/>
                                        </p:tgtEl>
                                        <p:attrNameLst>
                                          <p:attrName>ppt_x</p:attrName>
                                        </p:attrNameLst>
                                      </p:cBhvr>
                                      <p:tavLst>
                                        <p:tav tm="0">
                                          <p:val>
                                            <p:strVal val="1+#ppt_w/2"/>
                                          </p:val>
                                        </p:tav>
                                        <p:tav tm="100000">
                                          <p:val>
                                            <p:strVal val="#ppt_x"/>
                                          </p:val>
                                        </p:tav>
                                      </p:tavLst>
                                    </p:anim>
                                    <p:anim calcmode="lin" valueType="num">
                                      <p:cBhvr additive="base">
                                        <p:cTn id="36" dur="500" fill="hold"/>
                                        <p:tgtEl>
                                          <p:spTgt spid="655389"/>
                                        </p:tgtEl>
                                        <p:attrNameLst>
                                          <p:attrName>ppt_y</p:attrName>
                                        </p:attrNameLst>
                                      </p:cBhvr>
                                      <p:tavLst>
                                        <p:tav tm="0">
                                          <p:val>
                                            <p:strVal val="0-#ppt_h/2"/>
                                          </p:val>
                                        </p:tav>
                                        <p:tav tm="100000">
                                          <p:val>
                                            <p:strVal val="#ppt_y"/>
                                          </p:val>
                                        </p:tav>
                                      </p:tavLst>
                                    </p:anim>
                                  </p:childTnLst>
                                </p:cTn>
                              </p:par>
                            </p:childTnLst>
                          </p:cTn>
                        </p:par>
                      </p:childTnLst>
                    </p:cTn>
                  </p:par>
                  <p:par>
                    <p:cTn id="37" fill="hold" nodeType="clickPar">
                      <p:stCondLst>
                        <p:cond delay="indefinite"/>
                      </p:stCondLst>
                      <p:childTnLst>
                        <p:par>
                          <p:cTn id="38" fill="hold" nodeType="afterGroup">
                            <p:stCondLst>
                              <p:cond delay="0"/>
                            </p:stCondLst>
                            <p:childTnLst>
                              <p:par>
                                <p:cTn id="39" presetID="2" presetClass="entr" presetSubtype="3" fill="hold" nodeType="clickEffect">
                                  <p:stCondLst>
                                    <p:cond delay="0"/>
                                  </p:stCondLst>
                                  <p:childTnLst>
                                    <p:set>
                                      <p:cBhvr>
                                        <p:cTn id="40" dur="1" fill="hold">
                                          <p:stCondLst>
                                            <p:cond delay="0"/>
                                          </p:stCondLst>
                                        </p:cTn>
                                        <p:tgtEl>
                                          <p:spTgt spid="655374">
                                            <p:txEl>
                                              <p:charRg st="107" end="162"/>
                                            </p:txEl>
                                          </p:spTgt>
                                        </p:tgtEl>
                                        <p:attrNameLst>
                                          <p:attrName>style.visibility</p:attrName>
                                        </p:attrNameLst>
                                      </p:cBhvr>
                                      <p:to>
                                        <p:strVal val="visible"/>
                                      </p:to>
                                    </p:set>
                                    <p:anim calcmode="lin" valueType="num">
                                      <p:cBhvr additive="base">
                                        <p:cTn id="41" dur="500" fill="hold"/>
                                        <p:tgtEl>
                                          <p:spTgt spid="655374">
                                            <p:txEl>
                                              <p:charRg st="107" end="162"/>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655374">
                                            <p:txEl>
                                              <p:charRg st="107" end="162"/>
                                            </p:txEl>
                                          </p:spTgt>
                                        </p:tgtEl>
                                        <p:attrNameLst>
                                          <p:attrName>ppt_y</p:attrName>
                                        </p:attrNameLst>
                                      </p:cBhvr>
                                      <p:tavLst>
                                        <p:tav tm="0">
                                          <p:val>
                                            <p:strVal val="0-#ppt_h/2"/>
                                          </p:val>
                                        </p:tav>
                                        <p:tav tm="100000">
                                          <p:val>
                                            <p:strVal val="#ppt_y"/>
                                          </p:val>
                                        </p:tav>
                                      </p:tavLst>
                                    </p:anim>
                                  </p:childTnLst>
                                </p:cTn>
                              </p:par>
                            </p:childTnLst>
                          </p:cTn>
                        </p:par>
                      </p:childTnLst>
                    </p:cTn>
                  </p:par>
                  <p:par>
                    <p:cTn id="43" fill="hold" nodeType="clickPar">
                      <p:stCondLst>
                        <p:cond delay="indefinite"/>
                      </p:stCondLst>
                      <p:childTnLst>
                        <p:par>
                          <p:cTn id="44" fill="hold" nodeType="afterGroup">
                            <p:stCondLst>
                              <p:cond delay="0"/>
                            </p:stCondLst>
                            <p:childTnLst>
                              <p:par>
                                <p:cTn id="45" presetID="2" presetClass="entr" presetSubtype="3" fill="hold" grpId="0" nodeType="clickEffect">
                                  <p:stCondLst>
                                    <p:cond delay="0"/>
                                  </p:stCondLst>
                                  <p:childTnLst>
                                    <p:set>
                                      <p:cBhvr>
                                        <p:cTn id="46" dur="1" fill="hold">
                                          <p:stCondLst>
                                            <p:cond delay="0"/>
                                          </p:stCondLst>
                                        </p:cTn>
                                        <p:tgtEl>
                                          <p:spTgt spid="655390"/>
                                        </p:tgtEl>
                                        <p:attrNameLst>
                                          <p:attrName>style.visibility</p:attrName>
                                        </p:attrNameLst>
                                      </p:cBhvr>
                                      <p:to>
                                        <p:strVal val="visible"/>
                                      </p:to>
                                    </p:set>
                                    <p:anim calcmode="lin" valueType="num">
                                      <p:cBhvr additive="base">
                                        <p:cTn id="47" dur="500" fill="hold"/>
                                        <p:tgtEl>
                                          <p:spTgt spid="655390"/>
                                        </p:tgtEl>
                                        <p:attrNameLst>
                                          <p:attrName>ppt_x</p:attrName>
                                        </p:attrNameLst>
                                      </p:cBhvr>
                                      <p:tavLst>
                                        <p:tav tm="0">
                                          <p:val>
                                            <p:strVal val="1+#ppt_w/2"/>
                                          </p:val>
                                        </p:tav>
                                        <p:tav tm="100000">
                                          <p:val>
                                            <p:strVal val="#ppt_x"/>
                                          </p:val>
                                        </p:tav>
                                      </p:tavLst>
                                    </p:anim>
                                    <p:anim calcmode="lin" valueType="num">
                                      <p:cBhvr additive="base">
                                        <p:cTn id="48" dur="500" fill="hold"/>
                                        <p:tgtEl>
                                          <p:spTgt spid="655390"/>
                                        </p:tgtEl>
                                        <p:attrNameLst>
                                          <p:attrName>ppt_y</p:attrName>
                                        </p:attrNameLst>
                                      </p:cBhvr>
                                      <p:tavLst>
                                        <p:tav tm="0">
                                          <p:val>
                                            <p:strVal val="0-#ppt_h/2"/>
                                          </p:val>
                                        </p:tav>
                                        <p:tav tm="100000">
                                          <p:val>
                                            <p:strVal val="#ppt_y"/>
                                          </p:val>
                                        </p:tav>
                                      </p:tavLst>
                                    </p:anim>
                                  </p:childTnLst>
                                </p:cTn>
                              </p:par>
                            </p:childTnLst>
                          </p:cTn>
                        </p:par>
                      </p:childTnLst>
                    </p:cTn>
                  </p:par>
                  <p:par>
                    <p:cTn id="49" fill="hold" nodeType="clickPar">
                      <p:stCondLst>
                        <p:cond delay="indefinite"/>
                      </p:stCondLst>
                      <p:childTnLst>
                        <p:par>
                          <p:cTn id="50" fill="hold" nodeType="afterGroup">
                            <p:stCondLst>
                              <p:cond delay="0"/>
                            </p:stCondLst>
                            <p:childTnLst>
                              <p:par>
                                <p:cTn id="51" presetID="2" presetClass="entr" presetSubtype="3" fill="hold" nodeType="clickEffect">
                                  <p:stCondLst>
                                    <p:cond delay="0"/>
                                  </p:stCondLst>
                                  <p:childTnLst>
                                    <p:set>
                                      <p:cBhvr>
                                        <p:cTn id="52" dur="1" fill="hold">
                                          <p:stCondLst>
                                            <p:cond delay="0"/>
                                          </p:stCondLst>
                                        </p:cTn>
                                        <p:tgtEl>
                                          <p:spTgt spid="655374">
                                            <p:txEl>
                                              <p:charRg st="162" end="203"/>
                                            </p:txEl>
                                          </p:spTgt>
                                        </p:tgtEl>
                                        <p:attrNameLst>
                                          <p:attrName>style.visibility</p:attrName>
                                        </p:attrNameLst>
                                      </p:cBhvr>
                                      <p:to>
                                        <p:strVal val="visible"/>
                                      </p:to>
                                    </p:set>
                                    <p:anim calcmode="lin" valueType="num">
                                      <p:cBhvr additive="base">
                                        <p:cTn id="53" dur="500" fill="hold"/>
                                        <p:tgtEl>
                                          <p:spTgt spid="655374">
                                            <p:txEl>
                                              <p:charRg st="162" end="203"/>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655374">
                                            <p:txEl>
                                              <p:charRg st="162" end="203"/>
                                            </p:txEl>
                                          </p:spTgt>
                                        </p:tgtEl>
                                        <p:attrNameLst>
                                          <p:attrName>ppt_y</p:attrName>
                                        </p:attrNameLst>
                                      </p:cBhvr>
                                      <p:tavLst>
                                        <p:tav tm="0">
                                          <p:val>
                                            <p:strVal val="0-#ppt_h/2"/>
                                          </p:val>
                                        </p:tav>
                                        <p:tav tm="100000">
                                          <p:val>
                                            <p:strVal val="#ppt_y"/>
                                          </p:val>
                                        </p:tav>
                                      </p:tavLst>
                                    </p:anim>
                                  </p:childTnLst>
                                </p:cTn>
                              </p:par>
                              <p:par>
                                <p:cTn id="55" presetID="2" presetClass="entr" presetSubtype="3" fill="hold" nodeType="withEffect">
                                  <p:stCondLst>
                                    <p:cond delay="0"/>
                                  </p:stCondLst>
                                  <p:childTnLst>
                                    <p:set>
                                      <p:cBhvr>
                                        <p:cTn id="56" dur="1" fill="hold">
                                          <p:stCondLst>
                                            <p:cond delay="0"/>
                                          </p:stCondLst>
                                        </p:cTn>
                                        <p:tgtEl>
                                          <p:spTgt spid="655374">
                                            <p:txEl>
                                              <p:charRg st="203" end="222"/>
                                            </p:txEl>
                                          </p:spTgt>
                                        </p:tgtEl>
                                        <p:attrNameLst>
                                          <p:attrName>style.visibility</p:attrName>
                                        </p:attrNameLst>
                                      </p:cBhvr>
                                      <p:to>
                                        <p:strVal val="visible"/>
                                      </p:to>
                                    </p:set>
                                    <p:anim calcmode="lin" valueType="num">
                                      <p:cBhvr additive="base">
                                        <p:cTn id="57" dur="500" fill="hold"/>
                                        <p:tgtEl>
                                          <p:spTgt spid="655374">
                                            <p:txEl>
                                              <p:charRg st="203" end="222"/>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655374">
                                            <p:txEl>
                                              <p:charRg st="203" end="222"/>
                                            </p:txEl>
                                          </p:spTgt>
                                        </p:tgtEl>
                                        <p:attrNameLst>
                                          <p:attrName>ppt_y</p:attrName>
                                        </p:attrNameLst>
                                      </p:cBhvr>
                                      <p:tavLst>
                                        <p:tav tm="0">
                                          <p:val>
                                            <p:strVal val="0-#ppt_h/2"/>
                                          </p:val>
                                        </p:tav>
                                        <p:tav tm="100000">
                                          <p:val>
                                            <p:strVal val="#ppt_y"/>
                                          </p:val>
                                        </p:tav>
                                      </p:tavLst>
                                    </p:anim>
                                  </p:childTnLst>
                                </p:cTn>
                              </p:par>
                            </p:childTnLst>
                          </p:cTn>
                        </p:par>
                      </p:childTnLst>
                    </p:cTn>
                  </p:par>
                  <p:par>
                    <p:cTn id="59" fill="hold" nodeType="clickPar">
                      <p:stCondLst>
                        <p:cond delay="indefinite"/>
                      </p:stCondLst>
                      <p:childTnLst>
                        <p:par>
                          <p:cTn id="60" fill="hold" nodeType="afterGroup">
                            <p:stCondLst>
                              <p:cond delay="0"/>
                            </p:stCondLst>
                            <p:childTnLst>
                              <p:par>
                                <p:cTn id="61" presetID="2" presetClass="entr" presetSubtype="3" fill="hold" grpId="0" nodeType="clickEffect">
                                  <p:stCondLst>
                                    <p:cond delay="0"/>
                                  </p:stCondLst>
                                  <p:childTnLst>
                                    <p:set>
                                      <p:cBhvr>
                                        <p:cTn id="62" dur="1" fill="hold">
                                          <p:stCondLst>
                                            <p:cond delay="0"/>
                                          </p:stCondLst>
                                        </p:cTn>
                                        <p:tgtEl>
                                          <p:spTgt spid="655391"/>
                                        </p:tgtEl>
                                        <p:attrNameLst>
                                          <p:attrName>style.visibility</p:attrName>
                                        </p:attrNameLst>
                                      </p:cBhvr>
                                      <p:to>
                                        <p:strVal val="visible"/>
                                      </p:to>
                                    </p:set>
                                    <p:anim calcmode="lin" valueType="num">
                                      <p:cBhvr additive="base">
                                        <p:cTn id="63" dur="500" fill="hold"/>
                                        <p:tgtEl>
                                          <p:spTgt spid="655391"/>
                                        </p:tgtEl>
                                        <p:attrNameLst>
                                          <p:attrName>ppt_x</p:attrName>
                                        </p:attrNameLst>
                                      </p:cBhvr>
                                      <p:tavLst>
                                        <p:tav tm="0">
                                          <p:val>
                                            <p:strVal val="1+#ppt_w/2"/>
                                          </p:val>
                                        </p:tav>
                                        <p:tav tm="100000">
                                          <p:val>
                                            <p:strVal val="#ppt_x"/>
                                          </p:val>
                                        </p:tav>
                                      </p:tavLst>
                                    </p:anim>
                                    <p:anim calcmode="lin" valueType="num">
                                      <p:cBhvr additive="base">
                                        <p:cTn id="64" dur="500" fill="hold"/>
                                        <p:tgtEl>
                                          <p:spTgt spid="655391"/>
                                        </p:tgtEl>
                                        <p:attrNameLst>
                                          <p:attrName>ppt_y</p:attrName>
                                        </p:attrNameLst>
                                      </p:cBhvr>
                                      <p:tavLst>
                                        <p:tav tm="0">
                                          <p:val>
                                            <p:strVal val="0-#ppt_h/2"/>
                                          </p:val>
                                        </p:tav>
                                        <p:tav tm="100000">
                                          <p:val>
                                            <p:strVal val="#ppt_y"/>
                                          </p:val>
                                        </p:tav>
                                      </p:tavLst>
                                    </p:anim>
                                  </p:childTnLst>
                                </p:cTn>
                              </p:par>
                              <p:par>
                                <p:cTn id="65" presetID="2" presetClass="entr" presetSubtype="3" fill="hold" grpId="0" nodeType="withEffect">
                                  <p:stCondLst>
                                    <p:cond delay="0"/>
                                  </p:stCondLst>
                                  <p:childTnLst>
                                    <p:set>
                                      <p:cBhvr>
                                        <p:cTn id="66" dur="1" fill="hold">
                                          <p:stCondLst>
                                            <p:cond delay="0"/>
                                          </p:stCondLst>
                                        </p:cTn>
                                        <p:tgtEl>
                                          <p:spTgt spid="655392"/>
                                        </p:tgtEl>
                                        <p:attrNameLst>
                                          <p:attrName>style.visibility</p:attrName>
                                        </p:attrNameLst>
                                      </p:cBhvr>
                                      <p:to>
                                        <p:strVal val="visible"/>
                                      </p:to>
                                    </p:set>
                                    <p:anim calcmode="lin" valueType="num">
                                      <p:cBhvr additive="base">
                                        <p:cTn id="67" dur="500" fill="hold"/>
                                        <p:tgtEl>
                                          <p:spTgt spid="655392"/>
                                        </p:tgtEl>
                                        <p:attrNameLst>
                                          <p:attrName>ppt_x</p:attrName>
                                        </p:attrNameLst>
                                      </p:cBhvr>
                                      <p:tavLst>
                                        <p:tav tm="0">
                                          <p:val>
                                            <p:strVal val="1+#ppt_w/2"/>
                                          </p:val>
                                        </p:tav>
                                        <p:tav tm="100000">
                                          <p:val>
                                            <p:strVal val="#ppt_x"/>
                                          </p:val>
                                        </p:tav>
                                      </p:tavLst>
                                    </p:anim>
                                    <p:anim calcmode="lin" valueType="num">
                                      <p:cBhvr additive="base">
                                        <p:cTn id="68" dur="500" fill="hold"/>
                                        <p:tgtEl>
                                          <p:spTgt spid="65539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655377" grpId="0"/>
      <p:bldP spid="655389" grpId="0"/>
      <p:bldP spid="655390" grpId="0"/>
      <p:bldP spid="655391" grpId="0"/>
      <p:bldP spid="65539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410528" y="1071562"/>
            <a:ext cx="8322945" cy="391478"/>
          </a:xfrm>
          <a:prstGeom prst="rect">
            <a:avLst/>
          </a:prstGeom>
          <a:noFill/>
          <a:ln w="9525">
            <a:noFill/>
          </a:ln>
        </p:spPr>
        <p:txBody>
          <a:bodyPr wrap="square" lIns="68580" tIns="34290" rIns="68580" bIns="34290">
            <a:spAutoFit/>
          </a:bodyPr>
          <a:lstStyle/>
          <a:p>
            <a:pPr marL="130016" indent="-130016"/>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漳州模拟）如图所示的化学实验基本操作中，规范的是（　　）</a:t>
            </a:r>
            <a:endParaRPr lang="zh-CN" altLang="en-US" sz="2100">
              <a:latin typeface="宋体" panose="02010600030101010101" pitchFamily="2" charset="-122"/>
              <a:cs typeface="宋体" panose="02010600030101010101" pitchFamily="2" charset="-122"/>
            </a:endParaRPr>
          </a:p>
        </p:txBody>
      </p:sp>
      <p:pic>
        <p:nvPicPr>
          <p:cNvPr id="3" name="图片 2" descr="QQ截图20200709233037"/>
          <p:cNvPicPr>
            <a:picLocks noChangeAspect="1"/>
          </p:cNvPicPr>
          <p:nvPr/>
        </p:nvPicPr>
        <p:blipFill>
          <a:blip r:embed="rId2"/>
          <a:stretch>
            <a:fillRect/>
          </a:stretch>
        </p:blipFill>
        <p:spPr>
          <a:xfrm>
            <a:off x="1388269" y="1557338"/>
            <a:ext cx="5509736" cy="3278029"/>
          </a:xfrm>
          <a:prstGeom prst="rect">
            <a:avLst/>
          </a:prstGeom>
        </p:spPr>
      </p:pic>
      <p:sp>
        <p:nvSpPr>
          <p:cNvPr id="6" name="文本框 5"/>
          <p:cNvSpPr txBox="1"/>
          <p:nvPr/>
        </p:nvSpPr>
        <p:spPr>
          <a:xfrm>
            <a:off x="8168403" y="1071562"/>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3609387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656396" name="文本框 656395"/>
          <p:cNvSpPr txBox="1"/>
          <p:nvPr/>
        </p:nvSpPr>
        <p:spPr>
          <a:xfrm>
            <a:off x="608172" y="1101567"/>
            <a:ext cx="7721441" cy="1522571"/>
          </a:xfrm>
          <a:prstGeom prst="rect">
            <a:avLst/>
          </a:prstGeom>
          <a:noFill/>
          <a:ln w="9525">
            <a:noFill/>
          </a:ln>
        </p:spPr>
        <p:txBody>
          <a:bodyPr wrap="square" lIns="68580" tIns="34290" rIns="68580" bIns="34290" anchor="t">
            <a:spAutoFit/>
          </a:bodyPr>
          <a:lstStyle/>
          <a:p>
            <a:pPr fontAlgn="auto">
              <a:lnSpc>
                <a:spcPct val="150000"/>
              </a:lnSpc>
            </a:pPr>
            <a:r>
              <a:rPr lang="en-US" altLang="zh-CN" sz="2100" b="1">
                <a:latin typeface="宋体" panose="02010600030101010101" pitchFamily="2" charset="-122"/>
                <a:ea typeface="宋体" panose="02010600030101010101" pitchFamily="2" charset="-122"/>
              </a:rPr>
              <a:t>1.</a:t>
            </a:r>
            <a:r>
              <a:rPr lang="zh-CN" altLang="en-US" sz="2100" b="1">
                <a:latin typeface="宋体" panose="02010600030101010101" pitchFamily="2" charset="-122"/>
                <a:ea typeface="宋体" panose="02010600030101010101" pitchFamily="2" charset="-122"/>
              </a:rPr>
              <a:t>洗涤方法</a:t>
            </a:r>
            <a:r>
              <a:rPr lang="en-US" altLang="zh-CN" sz="2100" b="1">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倒净试管内的废液再注入半试管水</a:t>
            </a: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振荡后把水倒掉</a:t>
            </a: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反复几次即可</a:t>
            </a: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内壁附有不易洗掉的物质</a:t>
            </a: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要用</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刷洗。 </a:t>
            </a:r>
          </a:p>
          <a:p>
            <a:pPr fontAlgn="auto">
              <a:lnSpc>
                <a:spcPct val="150000"/>
              </a:lnSpc>
            </a:pPr>
            <a:r>
              <a:rPr lang="en-US" altLang="zh-CN" sz="2100" b="1">
                <a:latin typeface="宋体" panose="02010600030101010101" pitchFamily="2" charset="-122"/>
                <a:ea typeface="宋体" panose="02010600030101010101" pitchFamily="2" charset="-122"/>
              </a:rPr>
              <a:t>2.</a:t>
            </a:r>
            <a:r>
              <a:rPr lang="zh-CN" altLang="en-US" sz="2100" b="1">
                <a:latin typeface="宋体" panose="02010600030101010101" pitchFamily="2" charset="-122"/>
                <a:ea typeface="宋体" panose="02010600030101010101" pitchFamily="2" charset="-122"/>
              </a:rPr>
              <a:t>洗净标准</a:t>
            </a:r>
            <a:r>
              <a:rPr lang="en-US" altLang="zh-CN" sz="2100" b="1">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仪器内壁附着的水既不</a:t>
            </a:r>
            <a:r>
              <a:rPr lang="zh-CN" altLang="en-US" sz="2100" u="sng">
                <a:latin typeface="宋体" panose="02010600030101010101" pitchFamily="2" charset="-122"/>
                <a:ea typeface="宋体" panose="02010600030101010101" pitchFamily="2" charset="-122"/>
              </a:rPr>
              <a:t>　      </a:t>
            </a: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也不</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 </a:t>
            </a:r>
          </a:p>
        </p:txBody>
      </p:sp>
      <p:sp>
        <p:nvSpPr>
          <p:cNvPr id="3" name="文本框 2"/>
          <p:cNvSpPr txBox="1"/>
          <p:nvPr/>
        </p:nvSpPr>
        <p:spPr>
          <a:xfrm>
            <a:off x="474822" y="622458"/>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考点八：</a:t>
            </a:r>
            <a:r>
              <a:rPr lang="zh-CN" altLang="en-US" sz="2100">
                <a:latin typeface="黑体" panose="02010609060101010101" pitchFamily="49" charset="-122"/>
                <a:ea typeface="黑体" panose="02010609060101010101" pitchFamily="49" charset="-122"/>
                <a:sym typeface="+mn-ea"/>
              </a:rPr>
              <a:t>仪器的洗涤</a:t>
            </a:r>
            <a:endParaRPr lang="zh-CN" altLang="en-US" sz="2100" b="1" kern="0">
              <a:latin typeface="宋体" panose="02010600030101010101" pitchFamily="2" charset="-122"/>
              <a:ea typeface="宋体" panose="02010600030101010101" pitchFamily="2" charset="-122"/>
              <a:cs typeface="Arial"/>
              <a:sym typeface="Arial"/>
            </a:endParaRPr>
          </a:p>
        </p:txBody>
      </p:sp>
      <p:sp>
        <p:nvSpPr>
          <p:cNvPr id="656399" name="矩形 656398"/>
          <p:cNvSpPr/>
          <p:nvPr/>
        </p:nvSpPr>
        <p:spPr>
          <a:xfrm>
            <a:off x="6105525" y="1668781"/>
            <a:ext cx="1095375" cy="345281"/>
          </a:xfrm>
          <a:prstGeom prst="rect">
            <a:avLst/>
          </a:prstGeom>
          <a:noFill/>
          <a:ln w="9525">
            <a:noFill/>
          </a:ln>
        </p:spPr>
        <p:txBody>
          <a:bodyPr wrap="square"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试管刷　</a:t>
            </a:r>
          </a:p>
        </p:txBody>
      </p:sp>
      <p:sp>
        <p:nvSpPr>
          <p:cNvPr id="656400" name="矩形 656399"/>
          <p:cNvSpPr/>
          <p:nvPr/>
        </p:nvSpPr>
        <p:spPr>
          <a:xfrm>
            <a:off x="4849177" y="2207419"/>
            <a:ext cx="1073468" cy="345281"/>
          </a:xfrm>
          <a:prstGeom prst="rect">
            <a:avLst/>
          </a:prstGeom>
          <a:noFill/>
          <a:ln w="9525">
            <a:noFill/>
          </a:ln>
        </p:spPr>
        <p:txBody>
          <a:bodyPr wrap="square"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聚成水滴</a:t>
            </a:r>
          </a:p>
        </p:txBody>
      </p:sp>
      <p:sp>
        <p:nvSpPr>
          <p:cNvPr id="656401" name="矩形 656400"/>
          <p:cNvSpPr/>
          <p:nvPr/>
        </p:nvSpPr>
        <p:spPr>
          <a:xfrm>
            <a:off x="6589872" y="2207419"/>
            <a:ext cx="1171099" cy="345281"/>
          </a:xfrm>
          <a:prstGeom prst="rect">
            <a:avLst/>
          </a:prstGeom>
          <a:noFill/>
          <a:ln w="9525">
            <a:noFill/>
          </a:ln>
        </p:spPr>
        <p:txBody>
          <a:bodyPr wrap="square" lIns="68580" tIns="34290" rIns="68580" bIns="34290" anchor="ctr">
            <a:spAutoFit/>
          </a:bodyPr>
          <a:lstStyle/>
          <a:p>
            <a:pPr eaLnBrk="0" hangingPunct="0">
              <a:lnSpc>
                <a:spcPct val="100000"/>
              </a:lnSpc>
            </a:pPr>
            <a:r>
              <a:rPr lang="zh-CN" altLang="zh-CN" b="1">
                <a:solidFill>
                  <a:srgbClr val="FF0000"/>
                </a:solidFill>
                <a:latin typeface="宋体" panose="02010600030101010101" pitchFamily="2" charset="-122"/>
                <a:ea typeface="宋体" panose="02010600030101010101" pitchFamily="2" charset="-122"/>
              </a:rPr>
              <a:t>成股流下</a:t>
            </a:r>
          </a:p>
        </p:txBody>
      </p:sp>
      <p:pic>
        <p:nvPicPr>
          <p:cNvPr id="4" name="图片 3" descr="QQ截图20200708144614"/>
          <p:cNvPicPr>
            <a:picLocks noChangeAspect="1"/>
          </p:cNvPicPr>
          <p:nvPr/>
        </p:nvPicPr>
        <p:blipFill>
          <a:blip r:embed="rId2"/>
          <a:stretch>
            <a:fillRect/>
          </a:stretch>
        </p:blipFill>
        <p:spPr>
          <a:xfrm>
            <a:off x="1797368" y="2913222"/>
            <a:ext cx="2657475" cy="1407319"/>
          </a:xfrm>
          <a:prstGeom prst="rect">
            <a:avLst/>
          </a:prstGeom>
        </p:spPr>
      </p:pic>
    </p:spTree>
    <p:extLst>
      <p:ext uri="{BB962C8B-B14F-4D97-AF65-F5344CB8AC3E}">
        <p14:creationId xmlns:p14="http://schemas.microsoft.com/office/powerpoint/2010/main" val="2080019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3" fill="hold" nodeType="clickEffect">
                                  <p:stCondLst>
                                    <p:cond delay="0"/>
                                  </p:stCondLst>
                                  <p:childTnLst>
                                    <p:set>
                                      <p:cBhvr>
                                        <p:cTn id="6" dur="1" fill="hold">
                                          <p:stCondLst>
                                            <p:cond delay="0"/>
                                          </p:stCondLst>
                                        </p:cTn>
                                        <p:tgtEl>
                                          <p:spTgt spid="656396">
                                            <p:txEl>
                                              <p:charRg st="76" end="103"/>
                                            </p:txEl>
                                          </p:spTgt>
                                        </p:tgtEl>
                                        <p:attrNameLst>
                                          <p:attrName>style.visibility</p:attrName>
                                        </p:attrNameLst>
                                      </p:cBhvr>
                                      <p:to>
                                        <p:strVal val="visible"/>
                                      </p:to>
                                    </p:set>
                                    <p:anim calcmode="lin" valueType="num">
                                      <p:cBhvr additive="base">
                                        <p:cTn id="7" dur="500" fill="hold"/>
                                        <p:tgtEl>
                                          <p:spTgt spid="656396">
                                            <p:txEl>
                                              <p:charRg st="76" end="10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56396">
                                            <p:txEl>
                                              <p:charRg st="76" end="103"/>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656399"/>
                                        </p:tgtEl>
                                        <p:attrNameLst>
                                          <p:attrName>style.visibility</p:attrName>
                                        </p:attrNameLst>
                                      </p:cBhvr>
                                      <p:to>
                                        <p:strVal val="visible"/>
                                      </p:to>
                                    </p:set>
                                    <p:anim calcmode="lin" valueType="num">
                                      <p:cBhvr additive="base">
                                        <p:cTn id="13" dur="500" fill="hold"/>
                                        <p:tgtEl>
                                          <p:spTgt spid="656399"/>
                                        </p:tgtEl>
                                        <p:attrNameLst>
                                          <p:attrName>ppt_x</p:attrName>
                                        </p:attrNameLst>
                                      </p:cBhvr>
                                      <p:tavLst>
                                        <p:tav tm="0">
                                          <p:val>
                                            <p:strVal val="1+#ppt_w/2"/>
                                          </p:val>
                                        </p:tav>
                                        <p:tav tm="100000">
                                          <p:val>
                                            <p:strVal val="#ppt_x"/>
                                          </p:val>
                                        </p:tav>
                                      </p:tavLst>
                                    </p:anim>
                                    <p:anim calcmode="lin" valueType="num">
                                      <p:cBhvr additive="base">
                                        <p:cTn id="14" dur="500" fill="hold"/>
                                        <p:tgtEl>
                                          <p:spTgt spid="656399"/>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656400"/>
                                        </p:tgtEl>
                                        <p:attrNameLst>
                                          <p:attrName>style.visibility</p:attrName>
                                        </p:attrNameLst>
                                      </p:cBhvr>
                                      <p:to>
                                        <p:strVal val="visible"/>
                                      </p:to>
                                    </p:set>
                                    <p:anim calcmode="lin" valueType="num">
                                      <p:cBhvr additive="base">
                                        <p:cTn id="19" dur="500" fill="hold"/>
                                        <p:tgtEl>
                                          <p:spTgt spid="656400"/>
                                        </p:tgtEl>
                                        <p:attrNameLst>
                                          <p:attrName>ppt_x</p:attrName>
                                        </p:attrNameLst>
                                      </p:cBhvr>
                                      <p:tavLst>
                                        <p:tav tm="0">
                                          <p:val>
                                            <p:strVal val="1+#ppt_w/2"/>
                                          </p:val>
                                        </p:tav>
                                        <p:tav tm="100000">
                                          <p:val>
                                            <p:strVal val="#ppt_x"/>
                                          </p:val>
                                        </p:tav>
                                      </p:tavLst>
                                    </p:anim>
                                    <p:anim calcmode="lin" valueType="num">
                                      <p:cBhvr additive="base">
                                        <p:cTn id="20" dur="500" fill="hold"/>
                                        <p:tgtEl>
                                          <p:spTgt spid="656400"/>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656401"/>
                                        </p:tgtEl>
                                        <p:attrNameLst>
                                          <p:attrName>style.visibility</p:attrName>
                                        </p:attrNameLst>
                                      </p:cBhvr>
                                      <p:to>
                                        <p:strVal val="visible"/>
                                      </p:to>
                                    </p:set>
                                    <p:anim calcmode="lin" valueType="num">
                                      <p:cBhvr additive="base">
                                        <p:cTn id="25" dur="500" fill="hold"/>
                                        <p:tgtEl>
                                          <p:spTgt spid="656401"/>
                                        </p:tgtEl>
                                        <p:attrNameLst>
                                          <p:attrName>ppt_x</p:attrName>
                                        </p:attrNameLst>
                                      </p:cBhvr>
                                      <p:tavLst>
                                        <p:tav tm="0">
                                          <p:val>
                                            <p:strVal val="1+#ppt_w/2"/>
                                          </p:val>
                                        </p:tav>
                                        <p:tav tm="100000">
                                          <p:val>
                                            <p:strVal val="#ppt_x"/>
                                          </p:val>
                                        </p:tav>
                                      </p:tavLst>
                                    </p:anim>
                                    <p:anim calcmode="lin" valueType="num">
                                      <p:cBhvr additive="base">
                                        <p:cTn id="26" dur="500" fill="hold"/>
                                        <p:tgtEl>
                                          <p:spTgt spid="656401"/>
                                        </p:tgtEl>
                                        <p:attrNameLst>
                                          <p:attrName>ppt_y</p:attrName>
                                        </p:attrNameLst>
                                      </p:cBhvr>
                                      <p:tavLst>
                                        <p:tav tm="0">
                                          <p:val>
                                            <p:strVal val="0-#ppt_h/2"/>
                                          </p:val>
                                        </p:tav>
                                        <p:tav tm="100000">
                                          <p:val>
                                            <p:strVal val="#ppt_y"/>
                                          </p:val>
                                        </p:tav>
                                      </p:tavLst>
                                    </p:anim>
                                  </p:childTnLst>
                                </p:cTn>
                              </p:par>
                              <p:par>
                                <p:cTn id="27" presetID="3" presetClass="entr" presetSubtype="1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linds(horizontal)">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99" grpId="0"/>
      <p:bldP spid="656400" grpId="0"/>
      <p:bldP spid="65640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608172" y="1086326"/>
            <a:ext cx="7219474" cy="391478"/>
          </a:xfrm>
          <a:prstGeom prst="rect">
            <a:avLst/>
          </a:prstGeom>
          <a:noFill/>
          <a:ln w="9525">
            <a:noFill/>
          </a:ln>
        </p:spPr>
        <p:txBody>
          <a:bodyPr wrap="square" lIns="68580" tIns="34290" rIns="68580" bIns="34290">
            <a:spAutoFit/>
          </a:bodyPr>
          <a:lstStyle/>
          <a:p>
            <a:pPr marL="130016" indent="-130016"/>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辽阳）下列实验操作正确的是（　　）</a:t>
            </a:r>
          </a:p>
        </p:txBody>
      </p:sp>
      <p:sp>
        <p:nvSpPr>
          <p:cNvPr id="6" name="文本框 5"/>
          <p:cNvSpPr txBox="1"/>
          <p:nvPr/>
        </p:nvSpPr>
        <p:spPr>
          <a:xfrm>
            <a:off x="5463303" y="1086326"/>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A</a:t>
            </a:r>
          </a:p>
        </p:txBody>
      </p:sp>
      <p:pic>
        <p:nvPicPr>
          <p:cNvPr id="3" name="图片 2" descr="QQ截图20200710001644"/>
          <p:cNvPicPr>
            <a:picLocks noChangeAspect="1"/>
          </p:cNvPicPr>
          <p:nvPr/>
        </p:nvPicPr>
        <p:blipFill>
          <a:blip r:embed="rId2"/>
          <a:stretch>
            <a:fillRect/>
          </a:stretch>
        </p:blipFill>
        <p:spPr>
          <a:xfrm>
            <a:off x="1438275" y="1477804"/>
            <a:ext cx="5371148" cy="3485674"/>
          </a:xfrm>
          <a:prstGeom prst="rect">
            <a:avLst/>
          </a:prstGeom>
        </p:spPr>
      </p:pic>
    </p:spTree>
    <p:extLst>
      <p:ext uri="{BB962C8B-B14F-4D97-AF65-F5344CB8AC3E}">
        <p14:creationId xmlns:p14="http://schemas.microsoft.com/office/powerpoint/2010/main" val="829471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03</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难点突破</a:t>
            </a:r>
          </a:p>
        </p:txBody>
      </p:sp>
    </p:spTree>
    <p:extLst>
      <p:ext uri="{BB962C8B-B14F-4D97-AF65-F5344CB8AC3E}">
        <p14:creationId xmlns:p14="http://schemas.microsoft.com/office/powerpoint/2010/main" val="1711032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01</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知识框架</a:t>
            </a:r>
          </a:p>
        </p:txBody>
      </p:sp>
    </p:spTree>
    <p:extLst>
      <p:ext uri="{BB962C8B-B14F-4D97-AF65-F5344CB8AC3E}">
        <p14:creationId xmlns:p14="http://schemas.microsoft.com/office/powerpoint/2010/main" val="2897283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4" name="Rectangle 1"/>
          <p:cNvSpPr>
            <a:spLocks noChangeArrowheads="1"/>
          </p:cNvSpPr>
          <p:nvPr/>
        </p:nvSpPr>
        <p:spPr bwMode="auto">
          <a:xfrm>
            <a:off x="376237" y="551736"/>
            <a:ext cx="4529138" cy="391478"/>
          </a:xfrm>
          <a:prstGeom prst="rect">
            <a:avLst/>
          </a:prstGeom>
          <a:noFill/>
          <a:ln w="9525">
            <a:noFill/>
            <a:miter lim="800000"/>
          </a:ln>
          <a:effectLst/>
        </p:spPr>
        <p:txBody>
          <a:bodyPr wrap="squar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难点一　物质的变化与性质的判断</a:t>
            </a:r>
            <a:endParaRPr lang="zh-CN" altLang="en-US" sz="2100" b="1">
              <a:solidFill>
                <a:srgbClr val="FF0000"/>
              </a:solidFill>
              <a:latin typeface="宋体" panose="02010600030101010101" pitchFamily="2" charset="-122"/>
              <a:cs typeface="Times New Roman" panose="02020603050405020304"/>
            </a:endParaRPr>
          </a:p>
        </p:txBody>
      </p:sp>
      <p:sp>
        <p:nvSpPr>
          <p:cNvPr id="3" name="文本框 2"/>
          <p:cNvSpPr txBox="1"/>
          <p:nvPr/>
        </p:nvSpPr>
        <p:spPr>
          <a:xfrm>
            <a:off x="550069" y="943452"/>
            <a:ext cx="7872413" cy="1730216"/>
          </a:xfrm>
          <a:prstGeom prst="rect">
            <a:avLst/>
          </a:prstGeom>
          <a:noFill/>
        </p:spPr>
        <p:txBody>
          <a:bodyPr wrap="square" lIns="68580" tIns="34290" rIns="68580" bIns="34290" rtlCol="0" anchor="t">
            <a:spAutoFit/>
          </a:bodyPr>
          <a:lstStyle/>
          <a:p>
            <a:pPr fontAlgn="auto">
              <a:lnSpc>
                <a:spcPct val="150000"/>
              </a:lnSpc>
            </a:pPr>
            <a:r>
              <a:rPr lang="zh-CN" altLang="en-US" b="1">
                <a:latin typeface="宋体" panose="02010600030101010101" pitchFamily="2" charset="-122"/>
                <a:ea typeface="宋体" panose="02010600030101010101" pitchFamily="2" charset="-122"/>
                <a:cs typeface="宋体" panose="02010600030101010101" pitchFamily="2" charset="-122"/>
                <a:sym typeface="+mn-ea"/>
              </a:rPr>
              <a:t>【难点解读】</a:t>
            </a:r>
            <a:r>
              <a:rPr lang="zh-CN" altLang="en-US">
                <a:latin typeface="宋体" panose="02010600030101010101" pitchFamily="2" charset="-122"/>
                <a:ea typeface="宋体" panose="02010600030101010101" pitchFamily="2" charset="-122"/>
                <a:cs typeface="宋体" panose="02010600030101010101" pitchFamily="2" charset="-122"/>
                <a:sym typeface="+mn-ea"/>
              </a:rPr>
              <a:t>物质的性质是物质的固有属性，是物质的本质特征；物质的变化是物质的运动形式，是一个动态的过程，是物质性质的具体体现。在叙述中有“能”“难”“易”“会”等词语时，往往描述的是物质的性质，叙述中有“已经”“了”“在”等词语时，则往往叙述的是物质的变化。</a:t>
            </a:r>
          </a:p>
        </p:txBody>
      </p:sp>
      <p:sp>
        <p:nvSpPr>
          <p:cNvPr id="11" name="Rectangle 10"/>
          <p:cNvSpPr/>
          <p:nvPr/>
        </p:nvSpPr>
        <p:spPr>
          <a:xfrm>
            <a:off x="550069" y="2759393"/>
            <a:ext cx="7732871" cy="1730216"/>
          </a:xfrm>
          <a:prstGeom prst="rect">
            <a:avLst/>
          </a:prstGeom>
          <a:noFill/>
          <a:ln w="9525">
            <a:noFill/>
          </a:ln>
        </p:spPr>
        <p:txBody>
          <a:bodyPr wrap="square" lIns="68580" tIns="34290" rIns="68580" bIns="34290" anchor="ctr">
            <a:spAutoFit/>
          </a:bodyPr>
          <a:lstStyle/>
          <a:p>
            <a:pPr algn="l">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【典例剖析</a:t>
            </a:r>
            <a:r>
              <a:rPr lang="en-US" altLang="zh-CN">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】酒精是一种无色、透明、有特殊气味的液体，易挥发，能与水以任意比例互溶。酒精易燃烧，常用作酒精灯和内燃机的燃料，是一种绿色能源。当点燃酒精灯时，酒精在灯芯上汽化、燃烧，生成水和二氧化碳。</a:t>
            </a:r>
          </a:p>
          <a:p>
            <a:pPr algn="l">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依据上面短文的叙述归纳出：</a:t>
            </a:r>
          </a:p>
        </p:txBody>
      </p:sp>
    </p:spTree>
    <p:extLst>
      <p:ext uri="{BB962C8B-B14F-4D97-AF65-F5344CB8AC3E}">
        <p14:creationId xmlns:p14="http://schemas.microsoft.com/office/powerpoint/2010/main" val="2406732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1" name="Rectangle 10"/>
          <p:cNvSpPr/>
          <p:nvPr/>
        </p:nvSpPr>
        <p:spPr>
          <a:xfrm>
            <a:off x="433388" y="822484"/>
            <a:ext cx="8495110" cy="2977039"/>
          </a:xfrm>
          <a:prstGeom prst="rect">
            <a:avLst/>
          </a:prstGeom>
          <a:noFill/>
          <a:ln w="9525">
            <a:noFill/>
          </a:ln>
        </p:spPr>
        <p:txBody>
          <a:bodyPr lIns="68580" tIns="34290" rIns="68580" bIns="34290" anchor="ctr">
            <a:spAutoFit/>
          </a:bodyPr>
          <a:lstStyle/>
          <a:p>
            <a:pPr algn="l">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酒精的物理性质有：</a:t>
            </a:r>
            <a:r>
              <a:rPr lang="en-US" altLang="zh-CN" sz="2100">
                <a:latin typeface="宋体" panose="02010600030101010101" pitchFamily="2" charset="-122"/>
                <a:ea typeface="宋体" panose="02010600030101010101" pitchFamily="2" charset="-122"/>
                <a:cs typeface="宋体" panose="02010600030101010101" pitchFamily="2" charset="-122"/>
              </a:rPr>
              <a:t>_____________________________________</a:t>
            </a:r>
          </a:p>
          <a:p>
            <a:pPr algn="l">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________________________________</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gn="l">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酒精的化学性质有：</a:t>
            </a:r>
            <a:r>
              <a:rPr lang="en-US" altLang="zh-CN" sz="2100">
                <a:latin typeface="宋体" panose="02010600030101010101" pitchFamily="2" charset="-122"/>
                <a:ea typeface="宋体" panose="02010600030101010101" pitchFamily="2" charset="-122"/>
                <a:cs typeface="宋体" panose="02010600030101010101" pitchFamily="2" charset="-122"/>
              </a:rPr>
              <a:t>___________</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gn="l">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酒精的物理变化有：</a:t>
            </a:r>
            <a:r>
              <a:rPr lang="en-US" altLang="zh-CN" sz="2100">
                <a:latin typeface="宋体" panose="02010600030101010101" pitchFamily="2" charset="-122"/>
                <a:ea typeface="宋体" panose="02010600030101010101" pitchFamily="2" charset="-122"/>
                <a:cs typeface="宋体" panose="02010600030101010101" pitchFamily="2" charset="-122"/>
              </a:rPr>
              <a:t>____________________________________</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gn="l">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酒精的化学变化有：</a:t>
            </a:r>
            <a:r>
              <a:rPr lang="en-US" altLang="zh-CN" sz="2100">
                <a:latin typeface="宋体" panose="02010600030101010101" pitchFamily="2" charset="-122"/>
                <a:ea typeface="宋体" panose="02010600030101010101" pitchFamily="2" charset="-122"/>
                <a:cs typeface="宋体" panose="02010600030101010101" pitchFamily="2" charset="-122"/>
              </a:rPr>
              <a:t>_________________________________</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gn="l">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酒精的用途有：</a:t>
            </a:r>
            <a:r>
              <a:rPr lang="en-US" altLang="zh-CN" sz="2100">
                <a:latin typeface="宋体" panose="02010600030101010101" pitchFamily="2" charset="-122"/>
                <a:ea typeface="宋体" panose="02010600030101010101" pitchFamily="2" charset="-122"/>
                <a:cs typeface="宋体" panose="02010600030101010101" pitchFamily="2" charset="-122"/>
              </a:rPr>
              <a:t>______________________________________</a:t>
            </a:r>
            <a:r>
              <a:rPr lang="zh-CN" altLang="en-US" sz="2100">
                <a:latin typeface="宋体" panose="02010600030101010101" pitchFamily="2" charset="-122"/>
                <a:ea typeface="宋体" panose="02010600030101010101" pitchFamily="2" charset="-122"/>
                <a:cs typeface="宋体" panose="02010600030101010101" pitchFamily="2" charset="-122"/>
              </a:rPr>
              <a:t>。</a:t>
            </a:r>
          </a:p>
        </p:txBody>
      </p:sp>
      <p:sp>
        <p:nvSpPr>
          <p:cNvPr id="6" name="TextBox 5"/>
          <p:cNvSpPr txBox="1"/>
          <p:nvPr/>
        </p:nvSpPr>
        <p:spPr>
          <a:xfrm>
            <a:off x="3043237" y="3393281"/>
            <a:ext cx="5463779" cy="391478"/>
          </a:xfrm>
          <a:prstGeom prst="rect">
            <a:avLst/>
          </a:prstGeom>
          <a:noFill/>
          <a:ln w="9525">
            <a:noFill/>
          </a:ln>
        </p:spPr>
        <p:txBody>
          <a:bodyPr lIns="68580" tIns="34290" rIns="68580" bIns="34290">
            <a:spAutoFit/>
          </a:bodyPr>
          <a:lstStyle/>
          <a:p>
            <a:pPr algn="l"/>
            <a:r>
              <a:rPr lang="zh-CN" altLang="en-US" sz="2100" b="1">
                <a:solidFill>
                  <a:srgbClr val="FF0000"/>
                </a:solidFill>
                <a:latin typeface="宋体" panose="02010600030101010101" pitchFamily="2" charset="-122"/>
                <a:ea typeface="宋体" panose="02010600030101010101" pitchFamily="2" charset="-122"/>
              </a:rPr>
              <a:t>常用作酒精灯和内燃机的燃料</a:t>
            </a:r>
          </a:p>
        </p:txBody>
      </p:sp>
      <p:sp>
        <p:nvSpPr>
          <p:cNvPr id="7" name="矩形 6"/>
          <p:cNvSpPr/>
          <p:nvPr/>
        </p:nvSpPr>
        <p:spPr>
          <a:xfrm>
            <a:off x="648652" y="822246"/>
            <a:ext cx="7111604" cy="1037749"/>
          </a:xfrm>
          <a:prstGeom prst="rect">
            <a:avLst/>
          </a:prstGeom>
          <a:noFill/>
          <a:ln w="9525">
            <a:noFill/>
          </a:ln>
        </p:spPr>
        <p:txBody>
          <a:bodyPr lIns="68580" tIns="34290" rIns="68580" bIns="34290">
            <a:spAutoFit/>
          </a:bodyPr>
          <a:lstStyle/>
          <a:p>
            <a:pPr algn="l">
              <a:lnSpc>
                <a:spcPct val="150000"/>
              </a:lnSpc>
            </a:pP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                   无色、透明、有特殊气味的液体，易挥发，能与水以任意比例互溶</a:t>
            </a:r>
          </a:p>
        </p:txBody>
      </p:sp>
      <p:sp>
        <p:nvSpPr>
          <p:cNvPr id="8" name="矩形 7"/>
          <p:cNvSpPr/>
          <p:nvPr/>
        </p:nvSpPr>
        <p:spPr>
          <a:xfrm>
            <a:off x="3733801" y="1871662"/>
            <a:ext cx="951222" cy="392415"/>
          </a:xfrm>
          <a:prstGeom prst="rect">
            <a:avLst/>
          </a:prstGeom>
          <a:noFill/>
          <a:ln w="9525">
            <a:noFill/>
          </a:ln>
        </p:spPr>
        <p:txBody>
          <a:bodyPr wrap="none" lIns="68580" tIns="34290" rIns="68580" bIns="34290">
            <a:spAutoFit/>
          </a:bodyPr>
          <a:lstStyle/>
          <a:p>
            <a:pPr algn="l"/>
            <a:r>
              <a:rPr lang="zh-CN" altLang="en-US" sz="2100" b="1">
                <a:solidFill>
                  <a:srgbClr val="FF0000"/>
                </a:solidFill>
                <a:latin typeface="宋体" panose="02010600030101010101" pitchFamily="2" charset="-122"/>
                <a:ea typeface="宋体" panose="02010600030101010101" pitchFamily="2" charset="-122"/>
              </a:rPr>
              <a:t>易燃烧</a:t>
            </a:r>
          </a:p>
        </p:txBody>
      </p:sp>
      <p:sp>
        <p:nvSpPr>
          <p:cNvPr id="9" name="矩形 8"/>
          <p:cNvSpPr/>
          <p:nvPr/>
        </p:nvSpPr>
        <p:spPr>
          <a:xfrm>
            <a:off x="3596879" y="2369344"/>
            <a:ext cx="2305759" cy="392415"/>
          </a:xfrm>
          <a:prstGeom prst="rect">
            <a:avLst/>
          </a:prstGeom>
          <a:noFill/>
          <a:ln w="9525">
            <a:noFill/>
          </a:ln>
        </p:spPr>
        <p:txBody>
          <a:bodyPr wrap="none" lIns="68580" tIns="34290" rIns="68580" bIns="34290">
            <a:spAutoFit/>
          </a:bodyPr>
          <a:lstStyle/>
          <a:p>
            <a:pPr algn="l"/>
            <a:r>
              <a:rPr lang="zh-CN" altLang="en-US" sz="2100" b="1">
                <a:solidFill>
                  <a:srgbClr val="FF0000"/>
                </a:solidFill>
                <a:latin typeface="宋体" panose="02010600030101010101" pitchFamily="2" charset="-122"/>
                <a:ea typeface="宋体" panose="02010600030101010101" pitchFamily="2" charset="-122"/>
              </a:rPr>
              <a:t>酒精在灯芯上汽化</a:t>
            </a:r>
          </a:p>
        </p:txBody>
      </p:sp>
      <p:sp>
        <p:nvSpPr>
          <p:cNvPr id="10" name="矩形 9"/>
          <p:cNvSpPr/>
          <p:nvPr/>
        </p:nvSpPr>
        <p:spPr>
          <a:xfrm>
            <a:off x="3885010" y="2889647"/>
            <a:ext cx="1222129" cy="392415"/>
          </a:xfrm>
          <a:prstGeom prst="rect">
            <a:avLst/>
          </a:prstGeom>
          <a:noFill/>
          <a:ln w="9525">
            <a:noFill/>
          </a:ln>
        </p:spPr>
        <p:txBody>
          <a:bodyPr wrap="none" lIns="68580" tIns="34290" rIns="68580" bIns="34290">
            <a:spAutoFit/>
          </a:bodyPr>
          <a:lstStyle/>
          <a:p>
            <a:pPr algn="l"/>
            <a:r>
              <a:rPr lang="zh-CN" altLang="en-US" sz="2100" b="1">
                <a:solidFill>
                  <a:srgbClr val="FF0000"/>
                </a:solidFill>
                <a:latin typeface="宋体" panose="02010600030101010101" pitchFamily="2" charset="-122"/>
                <a:ea typeface="宋体" panose="02010600030101010101" pitchFamily="2" charset="-122"/>
              </a:rPr>
              <a:t>酒精燃烧</a:t>
            </a:r>
          </a:p>
        </p:txBody>
      </p:sp>
    </p:spTree>
    <p:extLst>
      <p:ext uri="{BB962C8B-B14F-4D97-AF65-F5344CB8AC3E}">
        <p14:creationId xmlns:p14="http://schemas.microsoft.com/office/powerpoint/2010/main" val="22177021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ppt_x</p:attrName>
                                        </p:attrNameLst>
                                      </p:cBhvr>
                                      <p:tavLst>
                                        <p:tav tm="0">
                                          <p:val>
                                            <p:strVal val="#ppt_x"/>
                                          </p:val>
                                        </p:tav>
                                        <p:tav tm="100000">
                                          <p:val>
                                            <p:strVal val="#ppt_x"/>
                                          </p:val>
                                        </p:tav>
                                      </p:tavLst>
                                    </p:anim>
                                    <p:anim calcmode="lin" valueType="num">
                                      <p:cBhvr>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cond evt="onBegin" delay="0">
                          <p:tn val="13"/>
                        </p:cond>
                      </p:stCondLst>
                      <p:childTnLst>
                        <p:par>
                          <p:cTn id="15" fill="hold" nodeType="after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ppt_x</p:attrName>
                                        </p:attrNameLst>
                                      </p:cBhvr>
                                      <p:tavLst>
                                        <p:tav tm="0">
                                          <p:val>
                                            <p:strVal val="#ppt_x"/>
                                          </p:val>
                                        </p:tav>
                                        <p:tav tm="100000">
                                          <p:val>
                                            <p:strVal val="#ppt_x"/>
                                          </p:val>
                                        </p:tav>
                                      </p:tavLst>
                                    </p:anim>
                                    <p:anim calcmode="lin" valueType="num">
                                      <p:cBhvr>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cond evt="onBegin" delay="0">
                          <p:tn val="19"/>
                        </p:cond>
                      </p:stCondLst>
                      <p:childTnLst>
                        <p:par>
                          <p:cTn id="21" fill="hold" nodeType="after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ppt_x</p:attrName>
                                        </p:attrNameLst>
                                      </p:cBhvr>
                                      <p:tavLst>
                                        <p:tav tm="0">
                                          <p:val>
                                            <p:strVal val="#ppt_x"/>
                                          </p:val>
                                        </p:tav>
                                        <p:tav tm="100000">
                                          <p:val>
                                            <p:strVal val="#ppt_x"/>
                                          </p:val>
                                        </p:tav>
                                      </p:tavLst>
                                    </p:anim>
                                    <p:anim calcmode="lin" valueType="num">
                                      <p:cBhvr>
                                        <p:cTn id="2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cond evt="onBegin" delay="0">
                          <p:tn val="25"/>
                        </p:cond>
                      </p:stCondLst>
                      <p:childTnLst>
                        <p:par>
                          <p:cTn id="27" fill="hold" nodeType="after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p:cTn id="30" dur="500" fill="hold"/>
                                        <p:tgtEl>
                                          <p:spTgt spid="10"/>
                                        </p:tgtEl>
                                        <p:attrNameLst>
                                          <p:attrName>ppt_x</p:attrName>
                                        </p:attrNameLst>
                                      </p:cBhvr>
                                      <p:tavLst>
                                        <p:tav tm="0">
                                          <p:val>
                                            <p:strVal val="#ppt_x"/>
                                          </p:val>
                                        </p:tav>
                                        <p:tav tm="100000">
                                          <p:val>
                                            <p:strVal val="#ppt_x"/>
                                          </p:val>
                                        </p:tav>
                                      </p:tavLst>
                                    </p:anim>
                                    <p:anim calcmode="lin" valueType="num">
                                      <p:cBhvr>
                                        <p:cTn id="3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cond evt="onBegin" delay="0">
                          <p:tn val="31"/>
                        </p:cond>
                      </p:stCondLst>
                      <p:childTnLst>
                        <p:par>
                          <p:cTn id="33" fill="hold" nodeType="after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 calcmode="lin" valueType="num">
                                      <p:cBhvr>
                                        <p:cTn id="36" dur="500" fill="hold"/>
                                        <p:tgtEl>
                                          <p:spTgt spid="6"/>
                                        </p:tgtEl>
                                        <p:attrNameLst>
                                          <p:attrName>ppt_x</p:attrName>
                                        </p:attrNameLst>
                                      </p:cBhvr>
                                      <p:tavLst>
                                        <p:tav tm="0">
                                          <p:val>
                                            <p:strVal val="#ppt_x"/>
                                          </p:val>
                                        </p:tav>
                                        <p:tav tm="100000">
                                          <p:val>
                                            <p:strVal val="#ppt_x"/>
                                          </p:val>
                                        </p:tav>
                                      </p:tavLst>
                                    </p:anim>
                                    <p:anim calcmode="lin" valueType="num">
                                      <p:cBhvr>
                                        <p:cTn id="3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6" grpId="0"/>
      <p:bldP spid="7" grpId="0"/>
      <p:bldP spid="8" grpId="0"/>
      <p:bldP spid="9" grpId="0"/>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 name="Rectangle 1"/>
          <p:cNvSpPr>
            <a:spLocks noChangeArrowheads="1"/>
          </p:cNvSpPr>
          <p:nvPr/>
        </p:nvSpPr>
        <p:spPr bwMode="auto">
          <a:xfrm>
            <a:off x="192882" y="560793"/>
            <a:ext cx="4471417" cy="392415"/>
          </a:xfrm>
          <a:prstGeom prst="rect">
            <a:avLst/>
          </a:prstGeom>
          <a:noFill/>
          <a:ln w="9525">
            <a:noFill/>
            <a:miter lim="800000"/>
          </a:ln>
          <a:effectLst/>
        </p:spPr>
        <p:txBody>
          <a:bodyPr wrap="non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难点二　实验仪器与实验基本操作</a:t>
            </a:r>
          </a:p>
        </p:txBody>
      </p:sp>
      <p:sp>
        <p:nvSpPr>
          <p:cNvPr id="3" name="文本框 2"/>
          <p:cNvSpPr txBox="1"/>
          <p:nvPr/>
        </p:nvSpPr>
        <p:spPr>
          <a:xfrm>
            <a:off x="461963" y="952977"/>
            <a:ext cx="8033385" cy="2977039"/>
          </a:xfrm>
          <a:prstGeom prst="rect">
            <a:avLst/>
          </a:prstGeom>
          <a:noFill/>
        </p:spPr>
        <p:txBody>
          <a:bodyPr wrap="square" lIns="68580" tIns="34290" rIns="68580" bIns="34290" rtlCol="0" anchor="t">
            <a:spAutoFit/>
          </a:bodyPr>
          <a:lstStyle/>
          <a:p>
            <a:pPr fontAlgn="auto">
              <a:lnSpc>
                <a:spcPct val="150000"/>
              </a:lnSpc>
            </a:pPr>
            <a:r>
              <a:rPr lang="zh-CN" altLang="en-US" sz="2100" b="1">
                <a:latin typeface="宋体" panose="02010600030101010101" pitchFamily="2" charset="-122"/>
                <a:ea typeface="宋体" panose="02010600030101010101" pitchFamily="2" charset="-122"/>
                <a:cs typeface="宋体" panose="02010600030101010101" pitchFamily="2" charset="-122"/>
                <a:sym typeface="+mn-ea"/>
              </a:rPr>
              <a:t>【难点解读】</a:t>
            </a:r>
          </a:p>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 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要认识实验室常见的仪器，能</a:t>
            </a:r>
            <a:r>
              <a:rPr lang="zh-CN" altLang="en-US" sz="2100">
                <a:latin typeface="宋体" panose="02010600030101010101" pitchFamily="2" charset="-122"/>
                <a:ea typeface="宋体" panose="02010600030101010101" pitchFamily="2" charset="-122"/>
                <a:sym typeface="+mn-ea"/>
              </a:rPr>
              <a:t>根据实验目的及实验操作的需要选择实验仪器，各种仪器使用时的注意事项要联系仪器的材质和性能等方面理解掌握。</a:t>
            </a:r>
          </a:p>
          <a:p>
            <a:pPr fontAlgn="auto">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 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记住常见基本操作的操作要点</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如取用粉末状药品要“一横二送三直立”，倾倒液体药品要“一倒二向三挨四盖”等</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p:txBody>
      </p:sp>
    </p:spTree>
    <p:extLst>
      <p:ext uri="{BB962C8B-B14F-4D97-AF65-F5344CB8AC3E}">
        <p14:creationId xmlns:p14="http://schemas.microsoft.com/office/powerpoint/2010/main" val="4568210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3" name="文本框 2"/>
          <p:cNvSpPr txBox="1"/>
          <p:nvPr/>
        </p:nvSpPr>
        <p:spPr>
          <a:xfrm>
            <a:off x="503396" y="566738"/>
            <a:ext cx="73380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【典型例题</a:t>
            </a:r>
            <a:r>
              <a:rPr lang="en-US" altLang="zh-CN">
                <a:latin typeface="宋体" panose="02010600030101010101" pitchFamily="2" charset="-122"/>
                <a:ea typeface="宋体" panose="02010600030101010101" pitchFamily="2" charset="-122"/>
                <a:sym typeface="+mn-ea"/>
              </a:rPr>
              <a:t>2</a:t>
            </a:r>
            <a:r>
              <a:rPr lang="zh-CN" altLang="en-US">
                <a:latin typeface="宋体" panose="02010600030101010101" pitchFamily="2" charset="-122"/>
                <a:ea typeface="宋体" panose="02010600030101010101" pitchFamily="2" charset="-122"/>
                <a:sym typeface="+mn-ea"/>
              </a:rPr>
              <a:t>】下列是化学实验中常见的基本操作．据图回答下列问题：</a:t>
            </a:r>
          </a:p>
        </p:txBody>
      </p:sp>
      <p:pic>
        <p:nvPicPr>
          <p:cNvPr id="39939" name="图片24" descr="菁优网：http://www.jyeoo.com"/>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47311" y="978218"/>
            <a:ext cx="5722620" cy="1439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p:cNvSpPr txBox="1"/>
          <p:nvPr/>
        </p:nvSpPr>
        <p:spPr>
          <a:xfrm>
            <a:off x="503396" y="2417921"/>
            <a:ext cx="8065770" cy="899160"/>
          </a:xfrm>
          <a:prstGeom prst="rect">
            <a:avLst/>
          </a:prstGeom>
          <a:noFill/>
        </p:spPr>
        <p:txBody>
          <a:bodyPr wrap="square" lIns="68580" tIns="34290" rIns="68580" bIns="34290" rtlCol="0" anchor="t">
            <a:spAutoFit/>
          </a:bodyPr>
          <a:lstStyle/>
          <a:p>
            <a:pPr fontAlgn="auto">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sym typeface="+mn-ea"/>
              </a:rPr>
              <a:t>（</a:t>
            </a:r>
            <a:r>
              <a:rPr lang="en-US" altLang="zh-CN">
                <a:latin typeface="宋体" panose="02010600030101010101" pitchFamily="2" charset="-122"/>
                <a:ea typeface="宋体" panose="02010600030101010101" pitchFamily="2" charset="-122"/>
                <a:cs typeface="宋体" panose="02010600030101010101" pitchFamily="2" charset="-122"/>
                <a:sym typeface="+mn-ea"/>
              </a:rPr>
              <a:t>1</a:t>
            </a:r>
            <a:r>
              <a:rPr lang="zh-CN" altLang="en-US">
                <a:latin typeface="宋体" panose="02010600030101010101" pitchFamily="2" charset="-122"/>
                <a:ea typeface="宋体" panose="02010600030101010101" pitchFamily="2" charset="-122"/>
                <a:cs typeface="宋体" panose="02010600030101010101" pitchFamily="2" charset="-122"/>
                <a:sym typeface="+mn-ea"/>
              </a:rPr>
              <a:t>）如图</a:t>
            </a:r>
            <a:r>
              <a:rPr lang="en-US" altLang="zh-CN">
                <a:latin typeface="宋体" panose="02010600030101010101" pitchFamily="2" charset="-122"/>
                <a:ea typeface="宋体" panose="02010600030101010101" pitchFamily="2" charset="-122"/>
                <a:cs typeface="宋体" panose="02010600030101010101" pitchFamily="2" charset="-122"/>
                <a:sym typeface="+mn-ea"/>
              </a:rPr>
              <a:t>A</a:t>
            </a:r>
            <a:r>
              <a:rPr lang="zh-CN" altLang="en-US">
                <a:latin typeface="宋体" panose="02010600030101010101" pitchFamily="2" charset="-122"/>
                <a:ea typeface="宋体" panose="02010600030101010101" pitchFamily="2" charset="-122"/>
                <a:cs typeface="宋体" panose="02010600030101010101" pitchFamily="2" charset="-122"/>
                <a:sym typeface="+mn-ea"/>
              </a:rPr>
              <a:t>所示，手握细口瓶倾倒液体时，细口瓶标签的一面要</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，细口瓶的塞子要</a:t>
            </a:r>
            <a:r>
              <a:rPr lang="en-US" altLang="zh-CN">
                <a:latin typeface="宋体" panose="02010600030101010101" pitchFamily="2" charset="-122"/>
                <a:ea typeface="宋体" panose="02010600030101010101" pitchFamily="2" charset="-122"/>
                <a:cs typeface="宋体" panose="02010600030101010101" pitchFamily="2" charset="-122"/>
                <a:sym typeface="+mn-ea"/>
              </a:rPr>
              <a:t>___________</a:t>
            </a:r>
            <a:r>
              <a:rPr lang="zh-CN" altLang="en-US">
                <a:latin typeface="宋体" panose="02010600030101010101" pitchFamily="2" charset="-122"/>
                <a:ea typeface="宋体" panose="02010600030101010101" pitchFamily="2" charset="-122"/>
                <a:cs typeface="宋体" panose="02010600030101010101" pitchFamily="2" charset="-122"/>
                <a:sym typeface="+mn-ea"/>
              </a:rPr>
              <a:t>在桌面上．</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41986" name="内容占位符 1"/>
          <p:cNvSpPr>
            <a:spLocks noGrp="1"/>
          </p:cNvSpPr>
          <p:nvPr>
            <p:ph idx="1"/>
          </p:nvPr>
        </p:nvSpPr>
        <p:spPr>
          <a:xfrm>
            <a:off x="503396" y="3250407"/>
            <a:ext cx="7886700" cy="1901666"/>
          </a:xfrm>
        </p:spPr>
        <p:txBody>
          <a:bodyPr>
            <a:normAutofit/>
          </a:bodyPr>
          <a:lstStyle/>
          <a:p>
            <a:pPr marL="0" indent="0">
              <a:lnSpc>
                <a:spcPct val="150000"/>
              </a:lnSpc>
              <a:buNone/>
            </a:pPr>
            <a:r>
              <a:rPr lang="zh-CN" altLang="en-US" sz="1800">
                <a:latin typeface="宋体" panose="02010600030101010101" pitchFamily="2" charset="-122"/>
                <a:ea typeface="宋体" panose="02010600030101010101" pitchFamily="2" charset="-122"/>
                <a:cs typeface="宋体" panose="02010600030101010101" pitchFamily="2" charset="-122"/>
              </a:rPr>
              <a:t>（</a:t>
            </a:r>
            <a:r>
              <a:rPr lang="en-US" altLang="zh-CN" sz="1800">
                <a:latin typeface="宋体" panose="02010600030101010101" pitchFamily="2" charset="-122"/>
                <a:ea typeface="宋体" panose="02010600030101010101" pitchFamily="2" charset="-122"/>
                <a:cs typeface="宋体" panose="02010600030101010101" pitchFamily="2" charset="-122"/>
              </a:rPr>
              <a:t>2</a:t>
            </a:r>
            <a:r>
              <a:rPr lang="zh-CN" altLang="en-US" sz="1800">
                <a:latin typeface="宋体" panose="02010600030101010101" pitchFamily="2" charset="-122"/>
                <a:ea typeface="宋体" panose="02010600030101010101" pitchFamily="2" charset="-122"/>
                <a:cs typeface="宋体" panose="02010600030101010101" pitchFamily="2" charset="-122"/>
              </a:rPr>
              <a:t>）如图</a:t>
            </a:r>
            <a:r>
              <a:rPr lang="en-US" altLang="zh-CN" sz="1800">
                <a:latin typeface="宋体" panose="02010600030101010101" pitchFamily="2" charset="-122"/>
                <a:ea typeface="宋体" panose="02010600030101010101" pitchFamily="2" charset="-122"/>
                <a:cs typeface="宋体" panose="02010600030101010101" pitchFamily="2" charset="-122"/>
              </a:rPr>
              <a:t>B</a:t>
            </a:r>
            <a:r>
              <a:rPr lang="zh-CN" altLang="en-US" sz="1800">
                <a:latin typeface="宋体" panose="02010600030101010101" pitchFamily="2" charset="-122"/>
                <a:ea typeface="宋体" panose="02010600030101010101" pitchFamily="2" charset="-122"/>
                <a:cs typeface="宋体" panose="02010600030101010101" pitchFamily="2" charset="-122"/>
              </a:rPr>
              <a:t>所示，用完酒精灯后，必须用灯帽盖灭、盖灭后轻提一下灯帽，再重新盖好．对其原因的叙述不正确的一项是</a:t>
            </a:r>
            <a:r>
              <a:rPr lang="en-US" altLang="zh-CN" sz="1800">
                <a:latin typeface="宋体" panose="02010600030101010101" pitchFamily="2" charset="-122"/>
                <a:ea typeface="宋体" panose="02010600030101010101" pitchFamily="2" charset="-122"/>
                <a:cs typeface="宋体" panose="02010600030101010101" pitchFamily="2" charset="-122"/>
              </a:rPr>
              <a:t>___________</a:t>
            </a:r>
            <a:r>
              <a:rPr lang="zh-CN" altLang="en-US" sz="1800">
                <a:latin typeface="宋体" panose="02010600030101010101" pitchFamily="2" charset="-122"/>
                <a:ea typeface="宋体" panose="02010600030101010101" pitchFamily="2" charset="-122"/>
                <a:cs typeface="宋体" panose="02010600030101010101" pitchFamily="2" charset="-122"/>
              </a:rPr>
              <a:t>（填序号）．</a:t>
            </a:r>
          </a:p>
          <a:p>
            <a:pPr marL="0" indent="0">
              <a:lnSpc>
                <a:spcPct val="150000"/>
              </a:lnSpc>
              <a:buNone/>
            </a:pPr>
            <a:r>
              <a:rPr lang="en-US" altLang="zh-CN" sz="1800">
                <a:latin typeface="宋体" panose="02010600030101010101" pitchFamily="2" charset="-122"/>
                <a:ea typeface="宋体" panose="02010600030101010101" pitchFamily="2" charset="-122"/>
                <a:cs typeface="宋体" panose="02010600030101010101" pitchFamily="2" charset="-122"/>
              </a:rPr>
              <a:t>A</a:t>
            </a:r>
            <a:r>
              <a:rPr lang="zh-CN" altLang="en-US" sz="1800">
                <a:latin typeface="宋体" panose="02010600030101010101" pitchFamily="2" charset="-122"/>
                <a:ea typeface="宋体" panose="02010600030101010101" pitchFamily="2" charset="-122"/>
                <a:cs typeface="宋体" panose="02010600030101010101" pitchFamily="2" charset="-122"/>
              </a:rPr>
              <a:t>．平衡气压，方便取下灯帽   </a:t>
            </a:r>
            <a:r>
              <a:rPr lang="en-US" altLang="zh-CN" sz="1800">
                <a:latin typeface="宋体" panose="02010600030101010101" pitchFamily="2" charset="-122"/>
                <a:ea typeface="宋体" panose="02010600030101010101" pitchFamily="2" charset="-122"/>
                <a:cs typeface="宋体" panose="02010600030101010101" pitchFamily="2" charset="-122"/>
              </a:rPr>
              <a:t>B</a:t>
            </a:r>
            <a:r>
              <a:rPr lang="zh-CN" altLang="en-US" sz="1800">
                <a:latin typeface="宋体" panose="02010600030101010101" pitchFamily="2" charset="-122"/>
                <a:ea typeface="宋体" panose="02010600030101010101" pitchFamily="2" charset="-122"/>
                <a:cs typeface="宋体" panose="02010600030101010101" pitchFamily="2" charset="-122"/>
              </a:rPr>
              <a:t>．挥发水分，利于点燃酒精灯</a:t>
            </a:r>
          </a:p>
          <a:p>
            <a:pPr marL="0" indent="0">
              <a:lnSpc>
                <a:spcPct val="150000"/>
              </a:lnSpc>
              <a:buNone/>
            </a:pPr>
            <a:r>
              <a:rPr lang="en-US" altLang="zh-CN" sz="1800">
                <a:latin typeface="宋体" panose="02010600030101010101" pitchFamily="2" charset="-122"/>
                <a:ea typeface="宋体" panose="02010600030101010101" pitchFamily="2" charset="-122"/>
                <a:cs typeface="宋体" panose="02010600030101010101" pitchFamily="2" charset="-122"/>
              </a:rPr>
              <a:t>C</a:t>
            </a:r>
            <a:r>
              <a:rPr lang="zh-CN" altLang="en-US" sz="1800">
                <a:latin typeface="宋体" panose="02010600030101010101" pitchFamily="2" charset="-122"/>
                <a:ea typeface="宋体" panose="02010600030101010101" pitchFamily="2" charset="-122"/>
                <a:cs typeface="宋体" panose="02010600030101010101" pitchFamily="2" charset="-122"/>
              </a:rPr>
              <a:t>．减少挥发，利于节约酒精</a:t>
            </a:r>
          </a:p>
        </p:txBody>
      </p:sp>
      <p:sp>
        <p:nvSpPr>
          <p:cNvPr id="5" name="矩形 4"/>
          <p:cNvSpPr>
            <a:spLocks noChangeArrowheads="1"/>
          </p:cNvSpPr>
          <p:nvPr/>
        </p:nvSpPr>
        <p:spPr bwMode="auto">
          <a:xfrm>
            <a:off x="6964803" y="2486249"/>
            <a:ext cx="1068241"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580" tIns="34290" rIns="68580" bIns="34290">
            <a:spAutoFit/>
          </a:bodyPr>
          <a:lstStyle>
            <a:lvl1pPr>
              <a:spcBef>
                <a:spcPct val="20000"/>
              </a:spcBef>
              <a:buFont typeface="Arial" panose="020B0604020202020204" pitchFamily="34" charset="0"/>
              <a:buChar char="•"/>
              <a:defRPr sz="3200">
                <a:solidFill>
                  <a:schemeClr val="tx1"/>
                </a:solidFill>
                <a:latin typeface="Times New Roman" panose="02020603050405020304" charset="0"/>
                <a:ea typeface="黑体" panose="02010609060101010101" pitchFamily="49" charset="-122"/>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charset="0"/>
                <a:ea typeface="黑体" panose="02010609060101010101" pitchFamily="49" charset="-122"/>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charset="0"/>
                <a:ea typeface="黑体" panose="02010609060101010101" pitchFamily="49" charset="-122"/>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9pPr>
          </a:lstStyle>
          <a:p>
            <a:pPr>
              <a:spcBef>
                <a:spcPct val="0"/>
              </a:spcBef>
              <a:buFontTx/>
              <a:buNone/>
            </a:pPr>
            <a:r>
              <a:rPr lang="zh-CN" altLang="en-US" sz="1800" b="1">
                <a:solidFill>
                  <a:srgbClr val="FF0000"/>
                </a:solidFill>
                <a:latin typeface="宋体" panose="02010600030101010101" pitchFamily="2" charset="-122"/>
                <a:ea typeface="宋体" panose="02010600030101010101" pitchFamily="2" charset="-122"/>
                <a:cs typeface="Times New Roman" panose="02020603050405020304" charset="0"/>
              </a:rPr>
              <a:t>向着手心</a:t>
            </a:r>
            <a:endParaRPr lang="zh-CN" altLang="en-US" sz="1800" b="1">
              <a:solidFill>
                <a:srgbClr val="FF0000"/>
              </a:solidFill>
              <a:latin typeface="宋体" panose="02010600030101010101" pitchFamily="2" charset="-122"/>
              <a:ea typeface="宋体" panose="02010600030101010101" pitchFamily="2" charset="-122"/>
              <a:cs typeface="Times New Roman" panose="02020603050405020304"/>
            </a:endParaRPr>
          </a:p>
        </p:txBody>
      </p:sp>
      <p:sp>
        <p:nvSpPr>
          <p:cNvPr id="6" name="矩形 5"/>
          <p:cNvSpPr>
            <a:spLocks noChangeArrowheads="1"/>
          </p:cNvSpPr>
          <p:nvPr/>
        </p:nvSpPr>
        <p:spPr bwMode="auto">
          <a:xfrm>
            <a:off x="2328863" y="2905237"/>
            <a:ext cx="60337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580" tIns="34290" rIns="68580" bIns="34290">
            <a:spAutoFit/>
          </a:bodyPr>
          <a:lstStyle>
            <a:lvl1pPr>
              <a:spcBef>
                <a:spcPct val="20000"/>
              </a:spcBef>
              <a:buFont typeface="Arial" panose="020B0604020202020204" pitchFamily="34" charset="0"/>
              <a:buChar char="•"/>
              <a:defRPr sz="3200">
                <a:solidFill>
                  <a:schemeClr val="tx1"/>
                </a:solidFill>
                <a:latin typeface="Times New Roman" panose="02020603050405020304" charset="0"/>
                <a:ea typeface="黑体" panose="02010609060101010101" pitchFamily="49" charset="-122"/>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charset="0"/>
                <a:ea typeface="黑体" panose="02010609060101010101" pitchFamily="49" charset="-122"/>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charset="0"/>
                <a:ea typeface="黑体" panose="02010609060101010101" pitchFamily="49" charset="-122"/>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9pPr>
          </a:lstStyle>
          <a:p>
            <a:pPr>
              <a:spcBef>
                <a:spcPct val="0"/>
              </a:spcBef>
              <a:buFontTx/>
              <a:buNone/>
            </a:pPr>
            <a:r>
              <a:rPr lang="zh-CN" altLang="en-US" sz="1800" b="1">
                <a:solidFill>
                  <a:srgbClr val="FF0000"/>
                </a:solidFill>
                <a:latin typeface="宋体" panose="02010600030101010101" pitchFamily="2" charset="-122"/>
                <a:ea typeface="宋体" panose="02010600030101010101" pitchFamily="2" charset="-122"/>
                <a:cs typeface="Times New Roman" panose="02020603050405020304" charset="0"/>
              </a:rPr>
              <a:t>倒放</a:t>
            </a:r>
          </a:p>
        </p:txBody>
      </p:sp>
      <p:sp>
        <p:nvSpPr>
          <p:cNvPr id="7" name="矩形 6"/>
          <p:cNvSpPr>
            <a:spLocks noChangeArrowheads="1"/>
          </p:cNvSpPr>
          <p:nvPr/>
        </p:nvSpPr>
        <p:spPr bwMode="auto">
          <a:xfrm>
            <a:off x="5345907" y="3686176"/>
            <a:ext cx="292894" cy="345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580" tIns="34290" rIns="68580" bIns="34290">
            <a:spAutoFit/>
          </a:bodyPr>
          <a:lstStyle>
            <a:lvl1pPr>
              <a:spcBef>
                <a:spcPct val="20000"/>
              </a:spcBef>
              <a:buFont typeface="Arial" panose="020B0604020202020204" pitchFamily="34" charset="0"/>
              <a:buChar char="•"/>
              <a:defRPr sz="3200">
                <a:solidFill>
                  <a:schemeClr val="tx1"/>
                </a:solidFill>
                <a:latin typeface="Times New Roman" panose="02020603050405020304" charset="0"/>
                <a:ea typeface="黑体" panose="02010609060101010101" pitchFamily="49" charset="-122"/>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charset="0"/>
                <a:ea typeface="黑体" panose="02010609060101010101" pitchFamily="49" charset="-122"/>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charset="0"/>
                <a:ea typeface="黑体" panose="02010609060101010101" pitchFamily="49" charset="-122"/>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9pPr>
          </a:lstStyle>
          <a:p>
            <a:pPr>
              <a:spcBef>
                <a:spcPct val="0"/>
              </a:spcBef>
              <a:buFontTx/>
              <a:buNone/>
            </a:pPr>
            <a:r>
              <a:rPr lang="en-US" altLang="zh-CN" sz="1800">
                <a:solidFill>
                  <a:srgbClr val="FF0000"/>
                </a:solidFill>
                <a:cs typeface="Times New Roman" panose="02020603050405020304" charset="0"/>
              </a:rPr>
              <a:t>C</a:t>
            </a:r>
            <a:endParaRPr lang="zh-CN" altLang="en-US" sz="1800">
              <a:solidFill>
                <a:srgbClr val="FF0000"/>
              </a:solidFill>
              <a:cs typeface="Times New Roman" panose="02020603050405020304"/>
            </a:endParaRPr>
          </a:p>
        </p:txBody>
      </p:sp>
    </p:spTree>
    <p:extLst>
      <p:ext uri="{BB962C8B-B14F-4D97-AF65-F5344CB8AC3E}">
        <p14:creationId xmlns:p14="http://schemas.microsoft.com/office/powerpoint/2010/main" val="3386243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44034" name="内容占位符 1"/>
          <p:cNvSpPr>
            <a:spLocks noGrp="1"/>
          </p:cNvSpPr>
          <p:nvPr>
            <p:ph idx="1"/>
          </p:nvPr>
        </p:nvSpPr>
        <p:spPr>
          <a:xfrm>
            <a:off x="628650" y="731044"/>
            <a:ext cx="7886700" cy="3263504"/>
          </a:xfrm>
        </p:spPr>
        <p:txBody>
          <a:bodyPr>
            <a:normAutofit/>
          </a:bodyPr>
          <a:lstStyle/>
          <a:p>
            <a:pPr indent="0">
              <a:lnSpc>
                <a:spcPct val="150000"/>
              </a:lnSpc>
            </a:pPr>
            <a:r>
              <a:rPr lang="zh-CN" altLang="en-US" sz="1800">
                <a:latin typeface="宋体" panose="02010600030101010101" pitchFamily="2" charset="-122"/>
                <a:ea typeface="宋体" panose="02010600030101010101" pitchFamily="2" charset="-122"/>
                <a:cs typeface="宋体" panose="02010600030101010101" pitchFamily="2" charset="-122"/>
              </a:rPr>
              <a:t>（</a:t>
            </a:r>
            <a:r>
              <a:rPr lang="en-US" altLang="zh-CN" sz="1800">
                <a:latin typeface="宋体" panose="02010600030101010101" pitchFamily="2" charset="-122"/>
                <a:ea typeface="宋体" panose="02010600030101010101" pitchFamily="2" charset="-122"/>
                <a:cs typeface="宋体" panose="02010600030101010101" pitchFamily="2" charset="-122"/>
              </a:rPr>
              <a:t>3</a:t>
            </a:r>
            <a:r>
              <a:rPr lang="zh-CN" altLang="en-US" sz="1800">
                <a:latin typeface="宋体" panose="02010600030101010101" pitchFamily="2" charset="-122"/>
                <a:ea typeface="宋体" panose="02010600030101010101" pitchFamily="2" charset="-122"/>
                <a:cs typeface="宋体" panose="02010600030101010101" pitchFamily="2" charset="-122"/>
              </a:rPr>
              <a:t>）如图</a:t>
            </a:r>
            <a:r>
              <a:rPr lang="en-US" altLang="zh-CN" sz="1800">
                <a:latin typeface="宋体" panose="02010600030101010101" pitchFamily="2" charset="-122"/>
                <a:ea typeface="宋体" panose="02010600030101010101" pitchFamily="2" charset="-122"/>
                <a:cs typeface="宋体" panose="02010600030101010101" pitchFamily="2" charset="-122"/>
              </a:rPr>
              <a:t>C</a:t>
            </a:r>
            <a:r>
              <a:rPr lang="zh-CN" altLang="en-US" sz="1800">
                <a:latin typeface="宋体" panose="02010600030101010101" pitchFamily="2" charset="-122"/>
                <a:ea typeface="宋体" panose="02010600030101010101" pitchFamily="2" charset="-122"/>
                <a:cs typeface="宋体" panose="02010600030101010101" pitchFamily="2" charset="-122"/>
              </a:rPr>
              <a:t>所示，用酒精灯加热试管里的液体时：</a:t>
            </a:r>
          </a:p>
          <a:p>
            <a:pPr indent="0">
              <a:lnSpc>
                <a:spcPct val="150000"/>
              </a:lnSpc>
            </a:pPr>
            <a:r>
              <a:rPr lang="zh-CN" altLang="en-US" sz="1800">
                <a:latin typeface="宋体" panose="02010600030101010101" pitchFamily="2" charset="-122"/>
                <a:ea typeface="宋体" panose="02010600030101010101" pitchFamily="2" charset="-122"/>
                <a:cs typeface="宋体" panose="02010600030101010101" pitchFamily="2" charset="-122"/>
              </a:rPr>
              <a:t>①试管里的液体不应超过试管容积的</a:t>
            </a:r>
            <a:r>
              <a:rPr lang="en-US" altLang="zh-CN" sz="1800">
                <a:latin typeface="宋体" panose="02010600030101010101" pitchFamily="2" charset="-122"/>
                <a:ea typeface="宋体" panose="02010600030101010101" pitchFamily="2" charset="-122"/>
                <a:cs typeface="宋体" panose="02010600030101010101" pitchFamily="2" charset="-122"/>
              </a:rPr>
              <a:t>___________</a:t>
            </a:r>
            <a:r>
              <a:rPr lang="zh-CN" altLang="en-US" sz="1800">
                <a:latin typeface="宋体" panose="02010600030101010101" pitchFamily="2" charset="-122"/>
                <a:ea typeface="宋体" panose="02010600030101010101" pitchFamily="2" charset="-122"/>
                <a:cs typeface="宋体" panose="02010600030101010101" pitchFamily="2" charset="-122"/>
              </a:rPr>
              <a:t>．</a:t>
            </a:r>
          </a:p>
          <a:p>
            <a:pPr indent="0">
              <a:lnSpc>
                <a:spcPct val="150000"/>
              </a:lnSpc>
            </a:pPr>
            <a:r>
              <a:rPr lang="zh-CN" altLang="en-US" sz="1800">
                <a:latin typeface="宋体" panose="02010600030101010101" pitchFamily="2" charset="-122"/>
                <a:ea typeface="宋体" panose="02010600030101010101" pitchFamily="2" charset="-122"/>
                <a:cs typeface="宋体" panose="02010600030101010101" pitchFamily="2" charset="-122"/>
              </a:rPr>
              <a:t>②先对试管进行</a:t>
            </a:r>
            <a:r>
              <a:rPr lang="en-US" altLang="zh-CN" sz="1800">
                <a:latin typeface="宋体" panose="02010600030101010101" pitchFamily="2" charset="-122"/>
                <a:ea typeface="宋体" panose="02010600030101010101" pitchFamily="2" charset="-122"/>
                <a:cs typeface="宋体" panose="02010600030101010101" pitchFamily="2" charset="-122"/>
              </a:rPr>
              <a:t>___________</a:t>
            </a:r>
            <a:r>
              <a:rPr lang="zh-CN" altLang="en-US" sz="1800">
                <a:latin typeface="宋体" panose="02010600030101010101" pitchFamily="2" charset="-122"/>
                <a:ea typeface="宋体" panose="02010600030101010101" pitchFamily="2" charset="-122"/>
                <a:cs typeface="宋体" panose="02010600030101010101" pitchFamily="2" charset="-122"/>
              </a:rPr>
              <a:t>，然后用酒精灯的外焰对准药品所在部位加热．</a:t>
            </a:r>
          </a:p>
          <a:p>
            <a:pPr indent="0">
              <a:lnSpc>
                <a:spcPct val="150000"/>
              </a:lnSpc>
            </a:pPr>
            <a:r>
              <a:rPr lang="zh-CN" altLang="en-US" sz="1800">
                <a:latin typeface="宋体" panose="02010600030101010101" pitchFamily="2" charset="-122"/>
                <a:ea typeface="宋体" panose="02010600030101010101" pitchFamily="2" charset="-122"/>
                <a:cs typeface="宋体" panose="02010600030101010101" pitchFamily="2" charset="-122"/>
              </a:rPr>
              <a:t>（</a:t>
            </a:r>
            <a:r>
              <a:rPr lang="en-US" altLang="zh-CN" sz="1800">
                <a:latin typeface="宋体" panose="02010600030101010101" pitchFamily="2" charset="-122"/>
                <a:ea typeface="宋体" panose="02010600030101010101" pitchFamily="2" charset="-122"/>
                <a:cs typeface="宋体" panose="02010600030101010101" pitchFamily="2" charset="-122"/>
              </a:rPr>
              <a:t>4</a:t>
            </a:r>
            <a:r>
              <a:rPr lang="zh-CN" altLang="en-US" sz="1800">
                <a:latin typeface="宋体" panose="02010600030101010101" pitchFamily="2" charset="-122"/>
                <a:ea typeface="宋体" panose="02010600030101010101" pitchFamily="2" charset="-122"/>
                <a:cs typeface="宋体" panose="02010600030101010101" pitchFamily="2" charset="-122"/>
              </a:rPr>
              <a:t>）如图</a:t>
            </a:r>
            <a:r>
              <a:rPr lang="en-US" altLang="zh-CN" sz="1800">
                <a:latin typeface="宋体" panose="02010600030101010101" pitchFamily="2" charset="-122"/>
                <a:ea typeface="宋体" panose="02010600030101010101" pitchFamily="2" charset="-122"/>
                <a:cs typeface="宋体" panose="02010600030101010101" pitchFamily="2" charset="-122"/>
              </a:rPr>
              <a:t>D</a:t>
            </a:r>
            <a:r>
              <a:rPr lang="zh-CN" altLang="en-US" sz="1800">
                <a:latin typeface="宋体" panose="02010600030101010101" pitchFamily="2" charset="-122"/>
                <a:ea typeface="宋体" panose="02010600030101010101" pitchFamily="2" charset="-122"/>
                <a:cs typeface="宋体" panose="02010600030101010101" pitchFamily="2" charset="-122"/>
              </a:rPr>
              <a:t>所示，如果试管内壁附有不易洗掉的物质时，清洗试管一般先用试管刷蘸去污粉</a:t>
            </a:r>
            <a:r>
              <a:rPr lang="en-US" altLang="zh-CN" sz="1800">
                <a:latin typeface="宋体" panose="02010600030101010101" pitchFamily="2" charset="-122"/>
                <a:ea typeface="宋体" panose="02010600030101010101" pitchFamily="2" charset="-122"/>
                <a:cs typeface="宋体" panose="02010600030101010101" pitchFamily="2" charset="-122"/>
              </a:rPr>
              <a:t>__________</a:t>
            </a:r>
            <a:r>
              <a:rPr lang="zh-CN" altLang="en-US" sz="1800">
                <a:latin typeface="宋体" panose="02010600030101010101" pitchFamily="2" charset="-122"/>
                <a:ea typeface="宋体" panose="02010600030101010101" pitchFamily="2" charset="-122"/>
                <a:cs typeface="宋体" panose="02010600030101010101" pitchFamily="2" charset="-122"/>
              </a:rPr>
              <a:t>，再用自来水冲洗和蒸馏水润洗，然后倒放在试管架上晾干．</a:t>
            </a:r>
          </a:p>
        </p:txBody>
      </p:sp>
      <p:sp>
        <p:nvSpPr>
          <p:cNvPr id="4" name="矩形 3"/>
          <p:cNvSpPr>
            <a:spLocks noChangeArrowheads="1"/>
          </p:cNvSpPr>
          <p:nvPr/>
        </p:nvSpPr>
        <p:spPr bwMode="auto">
          <a:xfrm>
            <a:off x="4836386" y="1250268"/>
            <a:ext cx="480060" cy="48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580" tIns="34290" rIns="68580" bIns="34290">
            <a:spAutoFit/>
          </a:bodyPr>
          <a:lstStyle>
            <a:lvl1pPr>
              <a:spcBef>
                <a:spcPct val="20000"/>
              </a:spcBef>
              <a:buFont typeface="Arial" panose="020B0604020202020204" pitchFamily="34" charset="0"/>
              <a:buChar char="•"/>
              <a:defRPr sz="3200">
                <a:solidFill>
                  <a:schemeClr val="tx1"/>
                </a:solidFill>
                <a:latin typeface="Times New Roman" panose="02020603050405020304" charset="0"/>
                <a:ea typeface="黑体" panose="02010609060101010101" pitchFamily="49" charset="-122"/>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charset="0"/>
                <a:ea typeface="黑体" panose="02010609060101010101" pitchFamily="49" charset="-122"/>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charset="0"/>
                <a:ea typeface="黑体" panose="02010609060101010101" pitchFamily="49" charset="-122"/>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9pPr>
          </a:lstStyle>
          <a:p>
            <a:pPr>
              <a:lnSpc>
                <a:spcPct val="150000"/>
              </a:lnSpc>
              <a:spcBef>
                <a:spcPct val="0"/>
              </a:spcBef>
              <a:buNone/>
            </a:pPr>
            <a:r>
              <a:rPr lang="en-US" altLang="zh-CN" sz="1800">
                <a:solidFill>
                  <a:srgbClr val="FF0000"/>
                </a:solidFill>
                <a:latin typeface="宋体" panose="02010600030101010101" pitchFamily="2" charset="-122"/>
                <a:ea typeface="宋体" panose="02010600030101010101" pitchFamily="2" charset="-122"/>
                <a:cs typeface="Times New Roman" panose="02020603050405020304" charset="0"/>
              </a:rPr>
              <a:t>1/3</a:t>
            </a:r>
            <a:endParaRPr lang="en-US" altLang="zh-CN" sz="1800">
              <a:solidFill>
                <a:srgbClr val="FF0000"/>
              </a:solidFill>
              <a:latin typeface="宋体" panose="02010600030101010101" pitchFamily="2" charset="-122"/>
              <a:ea typeface="宋体" panose="02010600030101010101" pitchFamily="2" charset="-122"/>
              <a:cs typeface="Times New Roman" panose="02020603050405020304"/>
            </a:endParaRPr>
          </a:p>
        </p:txBody>
      </p:sp>
      <p:sp>
        <p:nvSpPr>
          <p:cNvPr id="5" name="矩形 4"/>
          <p:cNvSpPr>
            <a:spLocks noChangeArrowheads="1"/>
          </p:cNvSpPr>
          <p:nvPr/>
        </p:nvSpPr>
        <p:spPr bwMode="auto">
          <a:xfrm>
            <a:off x="2616248" y="1733935"/>
            <a:ext cx="594360" cy="48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580" tIns="34290" rIns="68580" bIns="34290">
            <a:spAutoFit/>
          </a:bodyPr>
          <a:lstStyle>
            <a:lvl1pPr>
              <a:spcBef>
                <a:spcPct val="20000"/>
              </a:spcBef>
              <a:buFont typeface="Arial" panose="020B0604020202020204" pitchFamily="34" charset="0"/>
              <a:buChar char="•"/>
              <a:defRPr sz="3200">
                <a:solidFill>
                  <a:schemeClr val="tx1"/>
                </a:solidFill>
                <a:latin typeface="Times New Roman" panose="02020603050405020304" charset="0"/>
                <a:ea typeface="黑体" panose="02010609060101010101" pitchFamily="49" charset="-122"/>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charset="0"/>
                <a:ea typeface="黑体" panose="02010609060101010101" pitchFamily="49" charset="-122"/>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charset="0"/>
                <a:ea typeface="黑体" panose="02010609060101010101" pitchFamily="49" charset="-122"/>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9pPr>
          </a:lstStyle>
          <a:p>
            <a:pPr>
              <a:lnSpc>
                <a:spcPct val="150000"/>
              </a:lnSpc>
              <a:spcBef>
                <a:spcPct val="0"/>
              </a:spcBef>
              <a:buNone/>
            </a:pPr>
            <a:r>
              <a:rPr lang="zh-CN" altLang="en-US" sz="1800">
                <a:solidFill>
                  <a:srgbClr val="FF0000"/>
                </a:solidFill>
                <a:latin typeface="宋体" panose="02010600030101010101" pitchFamily="2" charset="-122"/>
                <a:ea typeface="宋体" panose="02010600030101010101" pitchFamily="2" charset="-122"/>
                <a:cs typeface="Times New Roman" panose="02020603050405020304" charset="0"/>
              </a:rPr>
              <a:t>预热</a:t>
            </a:r>
            <a:endParaRPr lang="zh-CN" altLang="en-US" sz="1800">
              <a:solidFill>
                <a:srgbClr val="FF0000"/>
              </a:solidFill>
              <a:latin typeface="宋体" panose="02010600030101010101" pitchFamily="2" charset="-122"/>
              <a:ea typeface="宋体" panose="02010600030101010101" pitchFamily="2" charset="-122"/>
              <a:cs typeface="Times New Roman" panose="02020603050405020304"/>
            </a:endParaRPr>
          </a:p>
        </p:txBody>
      </p:sp>
      <p:sp>
        <p:nvSpPr>
          <p:cNvPr id="6" name="矩形 5"/>
          <p:cNvSpPr>
            <a:spLocks noChangeArrowheads="1"/>
          </p:cNvSpPr>
          <p:nvPr/>
        </p:nvSpPr>
        <p:spPr bwMode="auto">
          <a:xfrm>
            <a:off x="2831306" y="3083142"/>
            <a:ext cx="594360" cy="48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580" tIns="34290" rIns="68580" bIns="34290">
            <a:spAutoFit/>
          </a:bodyPr>
          <a:lstStyle>
            <a:lvl1pPr>
              <a:spcBef>
                <a:spcPct val="20000"/>
              </a:spcBef>
              <a:buFont typeface="Arial" panose="020B0604020202020204" pitchFamily="34" charset="0"/>
              <a:buChar char="•"/>
              <a:defRPr sz="3200">
                <a:solidFill>
                  <a:schemeClr val="tx1"/>
                </a:solidFill>
                <a:latin typeface="Times New Roman" panose="02020603050405020304" charset="0"/>
                <a:ea typeface="黑体" panose="02010609060101010101" pitchFamily="49" charset="-122"/>
              </a:defRPr>
            </a:lvl1pPr>
            <a:lvl2pPr marL="742950" indent="-285750">
              <a:spcBef>
                <a:spcPct val="20000"/>
              </a:spcBef>
              <a:buFont typeface="Arial" panose="020B0604020202020204" pitchFamily="34" charset="0"/>
              <a:buChar char="–"/>
              <a:defRPr sz="2800">
                <a:solidFill>
                  <a:schemeClr val="tx1"/>
                </a:solidFill>
                <a:latin typeface="Times New Roman" panose="02020603050405020304" charset="0"/>
                <a:ea typeface="黑体" panose="02010609060101010101" pitchFamily="49" charset="-122"/>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charset="0"/>
                <a:ea typeface="黑体" panose="02010609060101010101" pitchFamily="49" charset="-122"/>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charset="0"/>
                <a:ea typeface="黑体" panose="02010609060101010101" pitchFamily="49" charset="-122"/>
              </a:defRPr>
            </a:lvl9pPr>
          </a:lstStyle>
          <a:p>
            <a:pPr>
              <a:lnSpc>
                <a:spcPct val="150000"/>
              </a:lnSpc>
              <a:spcBef>
                <a:spcPct val="0"/>
              </a:spcBef>
              <a:buNone/>
            </a:pPr>
            <a:r>
              <a:rPr lang="zh-CN" altLang="en-US" sz="1800">
                <a:solidFill>
                  <a:srgbClr val="FF0000"/>
                </a:solidFill>
                <a:latin typeface="宋体" panose="02010600030101010101" pitchFamily="2" charset="-122"/>
                <a:ea typeface="宋体" panose="02010600030101010101" pitchFamily="2" charset="-122"/>
                <a:cs typeface="Times New Roman" panose="02020603050405020304" charset="0"/>
              </a:rPr>
              <a:t>洗涤</a:t>
            </a:r>
          </a:p>
        </p:txBody>
      </p:sp>
      <p:pic>
        <p:nvPicPr>
          <p:cNvPr id="44040" name="PA_图片 1"/>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6773466" y="-581025"/>
            <a:ext cx="3572" cy="2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935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04</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趁热打铁</a:t>
            </a:r>
          </a:p>
        </p:txBody>
      </p:sp>
    </p:spTree>
    <p:extLst>
      <p:ext uri="{BB962C8B-B14F-4D97-AF65-F5344CB8AC3E}">
        <p14:creationId xmlns:p14="http://schemas.microsoft.com/office/powerpoint/2010/main" val="1168372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503396" y="538163"/>
            <a:ext cx="8238173" cy="1523494"/>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唐河县三模）下列成语或典故中涉及化学变化的是（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．精雕细琢</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．滴水成冰</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．风吹草动</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．火烧赤壁
</a:t>
            </a:r>
            <a:endParaRPr lang="zh-CN" altLang="en-US" sz="2100">
              <a:latin typeface="宋体" panose="02010600030101010101" pitchFamily="2" charset="-122"/>
              <a:cs typeface="宋体" panose="02010600030101010101" pitchFamily="2" charset="-122"/>
            </a:endParaRPr>
          </a:p>
        </p:txBody>
      </p:sp>
      <p:sp>
        <p:nvSpPr>
          <p:cNvPr id="3" name="文本框 2"/>
          <p:cNvSpPr txBox="1"/>
          <p:nvPr/>
        </p:nvSpPr>
        <p:spPr>
          <a:xfrm>
            <a:off x="503397" y="1783557"/>
            <a:ext cx="7971949"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高邑县校级模拟）下列关于</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的“自述”中，利用其物理性质的是（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．我能让铁生锈</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．我能用排水法收集</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．我能使可燃物燃烧得更旺</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．我能供给呼吸
</a:t>
            </a:r>
            <a:endParaRPr lang="zh-CN" altLang="en-US" sz="2100">
              <a:latin typeface="宋体" panose="02010600030101010101" pitchFamily="2" charset="-122"/>
              <a:cs typeface="宋体" panose="02010600030101010101" pitchFamily="2" charset="-122"/>
            </a:endParaRPr>
          </a:p>
        </p:txBody>
      </p:sp>
      <p:sp>
        <p:nvSpPr>
          <p:cNvPr id="6" name="文本框 5"/>
          <p:cNvSpPr txBox="1"/>
          <p:nvPr/>
        </p:nvSpPr>
        <p:spPr>
          <a:xfrm>
            <a:off x="8082678" y="661987"/>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D</a:t>
            </a:r>
          </a:p>
        </p:txBody>
      </p:sp>
      <p:sp>
        <p:nvSpPr>
          <p:cNvPr id="4" name="文本框 3"/>
          <p:cNvSpPr txBox="1"/>
          <p:nvPr/>
        </p:nvSpPr>
        <p:spPr>
          <a:xfrm>
            <a:off x="2415303" y="2376011"/>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2421331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476250" y="520066"/>
            <a:ext cx="7829074" cy="2396041"/>
          </a:xfrm>
          <a:prstGeom prst="rect">
            <a:avLst/>
          </a:prstGeom>
          <a:noFill/>
          <a:ln w="9525">
            <a:noFill/>
          </a:ln>
        </p:spPr>
        <p:txBody>
          <a:bodyPr wrap="square" lIns="68580" tIns="34290" rIns="68580" bIns="34290">
            <a:spAutoFit/>
          </a:bodyPr>
          <a:lstStyle/>
          <a:p>
            <a:pPr marL="130016" indent="-130016">
              <a:lnSpc>
                <a:spcPct val="120000"/>
              </a:lnSpc>
            </a:pP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高唐县一模）春天里百花盛开，蜜蜂在花丛中飞舞，在花朵中爬进爬出，忙于采蜜。是什么原因吸引蜜蜂飞向花朵呢？小明提出这可能与花的颜色有关。“吸引蜜蜂的可能是花的颜色”这一叙述属于科学探究中（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．提出问题</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．建立假设</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．收集事实证据</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．制订计划
</a:t>
            </a:r>
          </a:p>
        </p:txBody>
      </p:sp>
      <p:sp>
        <p:nvSpPr>
          <p:cNvPr id="3" name="文本框 2"/>
          <p:cNvSpPr txBox="1"/>
          <p:nvPr/>
        </p:nvSpPr>
        <p:spPr>
          <a:xfrm>
            <a:off x="476250" y="2526507"/>
            <a:ext cx="8219599" cy="2783839"/>
          </a:xfrm>
          <a:prstGeom prst="rect">
            <a:avLst/>
          </a:prstGeom>
          <a:noFill/>
          <a:ln w="9525">
            <a:noFill/>
          </a:ln>
        </p:spPr>
        <p:txBody>
          <a:bodyPr wrap="square" lIns="68580" tIns="34290" rIns="68580" bIns="34290">
            <a:spAutoFit/>
          </a:bodyPr>
          <a:lstStyle/>
          <a:p>
            <a:pPr marL="130016" indent="-130016">
              <a:lnSpc>
                <a:spcPct val="120000"/>
              </a:lnSpc>
            </a:pP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淮滨县校级模拟）把一根燃着的木条，分别伸入装有人呼出的气体和普通空气的集气瓶内，观察到木条在盛有空气的集气瓶内燃烧更旺，由此说明（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．空气是由氮气和氧气组成</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20000"/>
              </a:lnSpc>
            </a:pP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．呼出气体中氧气的含量比空气中小</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．呼出气体中氧气含量比空气中大   </a:t>
            </a: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．呼出的气体是二氧化碳
</a:t>
            </a:r>
          </a:p>
        </p:txBody>
      </p:sp>
      <p:sp>
        <p:nvSpPr>
          <p:cNvPr id="4" name="文本框 3"/>
          <p:cNvSpPr txBox="1"/>
          <p:nvPr/>
        </p:nvSpPr>
        <p:spPr>
          <a:xfrm>
            <a:off x="4005978" y="1718786"/>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B</a:t>
            </a:r>
          </a:p>
        </p:txBody>
      </p:sp>
      <p:sp>
        <p:nvSpPr>
          <p:cNvPr id="5" name="文本框 4"/>
          <p:cNvSpPr txBox="1"/>
          <p:nvPr/>
        </p:nvSpPr>
        <p:spPr>
          <a:xfrm>
            <a:off x="3734039" y="3318986"/>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686386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608172" y="517208"/>
            <a:ext cx="7810024" cy="2007394"/>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春</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路北区期末）把碳酸钠粉末装入试管，正确的操作是（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．用镊子</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．用玻璃棒</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．用药匙或纸槽</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．直接倒入
</a:t>
            </a:r>
          </a:p>
        </p:txBody>
      </p:sp>
      <p:sp>
        <p:nvSpPr>
          <p:cNvPr id="3" name="文本框 2"/>
          <p:cNvSpPr txBox="1"/>
          <p:nvPr/>
        </p:nvSpPr>
        <p:spPr>
          <a:xfrm>
            <a:off x="541497" y="2524602"/>
            <a:ext cx="7810024"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6</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秋</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合浦县期中）下列实验操作中，错误的是（　　）</a:t>
            </a: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．将块状固体放入直立的试管内</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．倾倒液体时标签向着手心</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．用药匙取固体药品</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．用胶头滴管吸取并滴加试剂
</a:t>
            </a:r>
          </a:p>
        </p:txBody>
      </p:sp>
      <p:sp>
        <p:nvSpPr>
          <p:cNvPr id="4" name="文本框 3"/>
          <p:cNvSpPr txBox="1"/>
          <p:nvPr/>
        </p:nvSpPr>
        <p:spPr>
          <a:xfrm>
            <a:off x="1475661" y="1156811"/>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C</a:t>
            </a:r>
          </a:p>
        </p:txBody>
      </p:sp>
      <p:sp>
        <p:nvSpPr>
          <p:cNvPr id="5" name="文本框 4"/>
          <p:cNvSpPr txBox="1"/>
          <p:nvPr/>
        </p:nvSpPr>
        <p:spPr>
          <a:xfrm>
            <a:off x="7387352" y="2661761"/>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8325206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685800" y="524352"/>
            <a:ext cx="7771924"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7</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陕西模拟）学习科学，实验操作是很重要的。下列操作规范的是（　　）</a:t>
            </a:r>
          </a:p>
        </p:txBody>
      </p:sp>
      <p:pic>
        <p:nvPicPr>
          <p:cNvPr id="3" name="图片 2" descr="QQ截图20200710002051"/>
          <p:cNvPicPr>
            <a:picLocks noChangeAspect="1"/>
          </p:cNvPicPr>
          <p:nvPr/>
        </p:nvPicPr>
        <p:blipFill>
          <a:blip r:embed="rId2"/>
          <a:stretch>
            <a:fillRect/>
          </a:stretch>
        </p:blipFill>
        <p:spPr>
          <a:xfrm>
            <a:off x="835819" y="1562100"/>
            <a:ext cx="5691188" cy="3361373"/>
          </a:xfrm>
          <a:prstGeom prst="rect">
            <a:avLst/>
          </a:prstGeom>
        </p:spPr>
      </p:pic>
      <p:sp>
        <p:nvSpPr>
          <p:cNvPr id="4" name="文本框 3"/>
          <p:cNvSpPr txBox="1"/>
          <p:nvPr/>
        </p:nvSpPr>
        <p:spPr>
          <a:xfrm>
            <a:off x="2615804" y="1170622"/>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2894872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45403" y="33490"/>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latin typeface="宋体" panose="02010600030101010101" pitchFamily="2" charset="-122"/>
                <a:ea typeface="宋体" panose="02010600030101010101" pitchFamily="2" charset="-122"/>
                <a:cs typeface="Arial"/>
                <a:sym typeface="Arial"/>
              </a:rPr>
              <a:t>知识框架</a:t>
            </a:r>
          </a:p>
        </p:txBody>
      </p:sp>
      <p:sp>
        <p:nvSpPr>
          <p:cNvPr id="4" name="文本框 3"/>
          <p:cNvSpPr txBox="1"/>
          <p:nvPr/>
        </p:nvSpPr>
        <p:spPr>
          <a:xfrm>
            <a:off x="449104" y="1083469"/>
            <a:ext cx="389573" cy="2977039"/>
          </a:xfrm>
          <a:prstGeom prst="rect">
            <a:avLst/>
          </a:prstGeom>
          <a:noFill/>
        </p:spPr>
        <p:txBody>
          <a:bodyPr wrap="squar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sym typeface="+mn-ea"/>
              </a:rPr>
              <a:t>走进化学世界</a:t>
            </a:r>
          </a:p>
        </p:txBody>
      </p:sp>
      <p:sp>
        <p:nvSpPr>
          <p:cNvPr id="7" name="TextBox 63"/>
          <p:cNvSpPr txBox="1"/>
          <p:nvPr/>
        </p:nvSpPr>
        <p:spPr>
          <a:xfrm>
            <a:off x="1204913" y="861060"/>
            <a:ext cx="1373981" cy="622459"/>
          </a:xfrm>
          <a:prstGeom prst="rect">
            <a:avLst/>
          </a:prstGeom>
          <a:noFill/>
          <a:ln w="9525">
            <a:noFill/>
          </a:ln>
        </p:spPr>
        <p:txBody>
          <a:bodyPr wrap="square" lIns="68580" tIns="34290" rIns="68580" bIns="34290">
            <a:spAutoFit/>
          </a:bodyPr>
          <a:lstStyle/>
          <a:p>
            <a:pPr marL="257175" indent="-257175"/>
            <a:r>
              <a:rPr lang="zh-CN" altLang="en-US">
                <a:latin typeface="宋体" panose="02010600030101010101" pitchFamily="2" charset="-122"/>
                <a:ea typeface="宋体" panose="02010600030101010101" pitchFamily="2" charset="-122"/>
              </a:rPr>
              <a:t>物质的变化和性质</a:t>
            </a:r>
          </a:p>
        </p:txBody>
      </p:sp>
      <p:sp>
        <p:nvSpPr>
          <p:cNvPr id="6" name="左大括号 5"/>
          <p:cNvSpPr/>
          <p:nvPr/>
        </p:nvSpPr>
        <p:spPr>
          <a:xfrm>
            <a:off x="993458" y="1083469"/>
            <a:ext cx="57150" cy="348853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00"/>
          </a:p>
        </p:txBody>
      </p:sp>
      <p:sp>
        <p:nvSpPr>
          <p:cNvPr id="24" name="左大括号 23"/>
          <p:cNvSpPr/>
          <p:nvPr/>
        </p:nvSpPr>
        <p:spPr>
          <a:xfrm>
            <a:off x="2579035" y="694179"/>
            <a:ext cx="114909" cy="789217"/>
          </a:xfrm>
          <a:prstGeom prst="lef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00"/>
          </a:p>
        </p:txBody>
      </p:sp>
      <p:sp>
        <p:nvSpPr>
          <p:cNvPr id="3" name="文本框 2"/>
          <p:cNvSpPr txBox="1"/>
          <p:nvPr/>
        </p:nvSpPr>
        <p:spPr>
          <a:xfrm>
            <a:off x="2750820" y="625793"/>
            <a:ext cx="12801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物质的变化</a:t>
            </a:r>
          </a:p>
        </p:txBody>
      </p:sp>
      <p:sp>
        <p:nvSpPr>
          <p:cNvPr id="7208" name="AutoShape 122"/>
          <p:cNvSpPr/>
          <p:nvPr/>
        </p:nvSpPr>
        <p:spPr bwMode="auto">
          <a:xfrm>
            <a:off x="4030980" y="651683"/>
            <a:ext cx="57150" cy="292745"/>
          </a:xfrm>
          <a:prstGeom prst="leftBrace">
            <a:avLst>
              <a:gd name="adj1" fmla="val 70437"/>
              <a:gd name="adj2" fmla="val 54986"/>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5" name="文本框 4"/>
          <p:cNvSpPr txBox="1"/>
          <p:nvPr/>
        </p:nvSpPr>
        <p:spPr>
          <a:xfrm>
            <a:off x="2693670" y="1373506"/>
            <a:ext cx="12801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物质的性质</a:t>
            </a:r>
            <a:endParaRPr lang="en-US" altLang="zh-CN">
              <a:latin typeface="宋体" panose="02010600030101010101" pitchFamily="2" charset="-122"/>
              <a:ea typeface="宋体" panose="02010600030101010101" pitchFamily="2" charset="-122"/>
              <a:sym typeface="+mn-ea"/>
            </a:endParaRPr>
          </a:p>
        </p:txBody>
      </p:sp>
      <p:sp>
        <p:nvSpPr>
          <p:cNvPr id="8" name="文本框 7"/>
          <p:cNvSpPr txBox="1"/>
          <p:nvPr/>
        </p:nvSpPr>
        <p:spPr>
          <a:xfrm>
            <a:off x="4088130" y="423863"/>
            <a:ext cx="10515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化学变化</a:t>
            </a:r>
          </a:p>
        </p:txBody>
      </p:sp>
      <p:sp>
        <p:nvSpPr>
          <p:cNvPr id="9" name="文本框 8"/>
          <p:cNvSpPr txBox="1"/>
          <p:nvPr/>
        </p:nvSpPr>
        <p:spPr>
          <a:xfrm>
            <a:off x="4088130" y="769144"/>
            <a:ext cx="10515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物理变化</a:t>
            </a:r>
          </a:p>
        </p:txBody>
      </p:sp>
      <p:sp>
        <p:nvSpPr>
          <p:cNvPr id="10" name="AutoShape 122"/>
          <p:cNvSpPr/>
          <p:nvPr/>
        </p:nvSpPr>
        <p:spPr bwMode="auto">
          <a:xfrm>
            <a:off x="4030980" y="1400179"/>
            <a:ext cx="57150" cy="292745"/>
          </a:xfrm>
          <a:prstGeom prst="leftBrace">
            <a:avLst>
              <a:gd name="adj1" fmla="val 70437"/>
              <a:gd name="adj2" fmla="val 50000"/>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11" name="文本框 10"/>
          <p:cNvSpPr txBox="1"/>
          <p:nvPr/>
        </p:nvSpPr>
        <p:spPr>
          <a:xfrm>
            <a:off x="4088130" y="1216343"/>
            <a:ext cx="10515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化学性质</a:t>
            </a:r>
          </a:p>
        </p:txBody>
      </p:sp>
      <p:sp>
        <p:nvSpPr>
          <p:cNvPr id="12" name="文本框 11"/>
          <p:cNvSpPr txBox="1"/>
          <p:nvPr/>
        </p:nvSpPr>
        <p:spPr>
          <a:xfrm>
            <a:off x="4088130" y="1561624"/>
            <a:ext cx="1233964" cy="345281"/>
          </a:xfrm>
          <a:prstGeom prst="rect">
            <a:avLst/>
          </a:prstGeom>
          <a:noFill/>
        </p:spPr>
        <p:txBody>
          <a:bodyPr wrap="squar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物理性质</a:t>
            </a:r>
          </a:p>
        </p:txBody>
      </p:sp>
      <p:sp>
        <p:nvSpPr>
          <p:cNvPr id="13" name="文本框 12"/>
          <p:cNvSpPr txBox="1"/>
          <p:nvPr/>
        </p:nvSpPr>
        <p:spPr>
          <a:xfrm>
            <a:off x="5809774" y="625317"/>
            <a:ext cx="28803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本质区别：有无新物质生成</a:t>
            </a:r>
            <a:endParaRPr lang="zh-CN" altLang="en-US"/>
          </a:p>
        </p:txBody>
      </p:sp>
      <p:sp>
        <p:nvSpPr>
          <p:cNvPr id="14" name="AutoShape 122"/>
          <p:cNvSpPr/>
          <p:nvPr/>
        </p:nvSpPr>
        <p:spPr bwMode="auto">
          <a:xfrm flipH="1">
            <a:off x="5139691" y="643189"/>
            <a:ext cx="101441" cy="310976"/>
          </a:xfrm>
          <a:prstGeom prst="leftBrace">
            <a:avLst>
              <a:gd name="adj1" fmla="val 70437"/>
              <a:gd name="adj2" fmla="val 50000"/>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15" name="AutoShape 122"/>
          <p:cNvSpPr/>
          <p:nvPr/>
        </p:nvSpPr>
        <p:spPr bwMode="auto">
          <a:xfrm flipH="1">
            <a:off x="5139691" y="1400426"/>
            <a:ext cx="101441" cy="310976"/>
          </a:xfrm>
          <a:prstGeom prst="leftBrace">
            <a:avLst>
              <a:gd name="adj1" fmla="val 70437"/>
              <a:gd name="adj2" fmla="val 50000"/>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16" name="右箭头 15"/>
          <p:cNvSpPr/>
          <p:nvPr/>
        </p:nvSpPr>
        <p:spPr>
          <a:xfrm>
            <a:off x="5476399" y="1388745"/>
            <a:ext cx="333375" cy="314325"/>
          </a:xfrm>
          <a:prstGeom prst="rightArrow">
            <a:avLst/>
          </a:prstGeom>
          <a:noFill/>
          <a:ln w="28575"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7" name="文本框 16"/>
          <p:cNvSpPr txBox="1"/>
          <p:nvPr/>
        </p:nvSpPr>
        <p:spPr>
          <a:xfrm>
            <a:off x="5903595" y="1373982"/>
            <a:ext cx="19659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rPr>
              <a:t>性质与用途的关系</a:t>
            </a:r>
          </a:p>
        </p:txBody>
      </p:sp>
      <p:sp>
        <p:nvSpPr>
          <p:cNvPr id="18" name="TextBox 63"/>
          <p:cNvSpPr txBox="1"/>
          <p:nvPr/>
        </p:nvSpPr>
        <p:spPr>
          <a:xfrm>
            <a:off x="1204913" y="2646998"/>
            <a:ext cx="1373981" cy="899160"/>
          </a:xfrm>
          <a:prstGeom prst="rect">
            <a:avLst/>
          </a:prstGeom>
          <a:no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化学是一门以实验为基础的科学</a:t>
            </a:r>
          </a:p>
        </p:txBody>
      </p:sp>
      <p:sp>
        <p:nvSpPr>
          <p:cNvPr id="19" name="左大括号 18"/>
          <p:cNvSpPr/>
          <p:nvPr/>
        </p:nvSpPr>
        <p:spPr>
          <a:xfrm>
            <a:off x="2579035" y="2432491"/>
            <a:ext cx="114909" cy="1328400"/>
          </a:xfrm>
          <a:prstGeom prst="lef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00"/>
          </a:p>
        </p:txBody>
      </p:sp>
      <p:sp>
        <p:nvSpPr>
          <p:cNvPr id="100" name="文本框 99"/>
          <p:cNvSpPr txBox="1"/>
          <p:nvPr/>
        </p:nvSpPr>
        <p:spPr>
          <a:xfrm>
            <a:off x="2750820" y="2323624"/>
            <a:ext cx="2472214" cy="345281"/>
          </a:xfrm>
          <a:prstGeom prst="rect">
            <a:avLst/>
          </a:prstGeom>
          <a:noFill/>
          <a:ln w="9525">
            <a:noFill/>
          </a:ln>
        </p:spPr>
        <p:txBody>
          <a:bodyPr wrap="square" lIns="68580" tIns="34290" rIns="68580" bIns="34290">
            <a:spAutoFit/>
          </a:bodyPr>
          <a:lstStyle/>
          <a:p>
            <a:r>
              <a:rPr lang="zh-CN" altLang="en-US">
                <a:latin typeface="Times New Roman" panose="02020603050405020304" charset="0"/>
                <a:ea typeface="宋体" panose="02010600030101010101" pitchFamily="2" charset="-122"/>
              </a:rPr>
              <a:t>对蜡烛及其燃烧的探究</a:t>
            </a:r>
            <a:endParaRPr lang="zh-CN" altLang="en-US">
              <a:latin typeface="Times New Roman" panose="02020603050405020304"/>
              <a:ea typeface="宋体" panose="02010600030101010101" pitchFamily="2" charset="-122"/>
            </a:endParaRPr>
          </a:p>
        </p:txBody>
      </p:sp>
      <p:sp>
        <p:nvSpPr>
          <p:cNvPr id="20" name="文本框 19"/>
          <p:cNvSpPr txBox="1"/>
          <p:nvPr/>
        </p:nvSpPr>
        <p:spPr>
          <a:xfrm>
            <a:off x="2693670" y="3438049"/>
            <a:ext cx="2243138" cy="622459"/>
          </a:xfrm>
          <a:prstGeom prst="rect">
            <a:avLst/>
          </a:prstGeom>
          <a:noFill/>
          <a:ln w="9525">
            <a:noFill/>
          </a:ln>
        </p:spPr>
        <p:txBody>
          <a:bodyPr wrap="square" lIns="68580" tIns="34290" rIns="68580" bIns="34290">
            <a:spAutoFit/>
          </a:bodyPr>
          <a:lstStyle/>
          <a:p>
            <a:r>
              <a:rPr lang="zh-CN" altLang="en-US">
                <a:ea typeface="宋体" panose="02010600030101010101" pitchFamily="2" charset="-122"/>
              </a:rPr>
              <a:t>对人体吸入的空气和呼出的气体的探究</a:t>
            </a:r>
          </a:p>
        </p:txBody>
      </p:sp>
      <p:sp>
        <p:nvSpPr>
          <p:cNvPr id="21" name="AutoShape 122"/>
          <p:cNvSpPr/>
          <p:nvPr/>
        </p:nvSpPr>
        <p:spPr bwMode="auto">
          <a:xfrm>
            <a:off x="5139690" y="2349260"/>
            <a:ext cx="57150" cy="292745"/>
          </a:xfrm>
          <a:prstGeom prst="leftBrace">
            <a:avLst>
              <a:gd name="adj1" fmla="val 70437"/>
              <a:gd name="adj2" fmla="val 54986"/>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22" name="文本框 21"/>
          <p:cNvSpPr txBox="1"/>
          <p:nvPr/>
        </p:nvSpPr>
        <p:spPr>
          <a:xfrm>
            <a:off x="5223034" y="1978343"/>
            <a:ext cx="8229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点燃前</a:t>
            </a:r>
          </a:p>
        </p:txBody>
      </p:sp>
      <p:sp>
        <p:nvSpPr>
          <p:cNvPr id="23" name="文本框 22"/>
          <p:cNvSpPr txBox="1"/>
          <p:nvPr/>
        </p:nvSpPr>
        <p:spPr>
          <a:xfrm>
            <a:off x="5223034" y="2323148"/>
            <a:ext cx="8229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燃烧时</a:t>
            </a:r>
          </a:p>
        </p:txBody>
      </p:sp>
      <p:sp>
        <p:nvSpPr>
          <p:cNvPr id="25" name="文本框 24"/>
          <p:cNvSpPr txBox="1"/>
          <p:nvPr/>
        </p:nvSpPr>
        <p:spPr>
          <a:xfrm>
            <a:off x="5223034" y="2654618"/>
            <a:ext cx="8229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熄灭后</a:t>
            </a:r>
          </a:p>
        </p:txBody>
      </p:sp>
      <p:sp>
        <p:nvSpPr>
          <p:cNvPr id="27" name="右箭头 26"/>
          <p:cNvSpPr/>
          <p:nvPr/>
        </p:nvSpPr>
        <p:spPr>
          <a:xfrm>
            <a:off x="6500813" y="3746182"/>
            <a:ext cx="333375" cy="314325"/>
          </a:xfrm>
          <a:prstGeom prst="rightArrow">
            <a:avLst/>
          </a:prstGeom>
          <a:noFill/>
          <a:ln w="28575"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8" name="文本框 27"/>
          <p:cNvSpPr txBox="1"/>
          <p:nvPr/>
        </p:nvSpPr>
        <p:spPr>
          <a:xfrm>
            <a:off x="6955632" y="3603784"/>
            <a:ext cx="1309211" cy="622459"/>
          </a:xfrm>
          <a:prstGeom prst="rect">
            <a:avLst/>
          </a:prstGeom>
          <a:noFill/>
        </p:spPr>
        <p:txBody>
          <a:bodyPr wrap="square" lIns="68580" tIns="34290" rIns="68580" bIns="34290" rtlCol="0" anchor="t">
            <a:spAutoFit/>
          </a:bodyPr>
          <a:lstStyle/>
          <a:p>
            <a:r>
              <a:rPr lang="zh-CN" altLang="en-US">
                <a:latin typeface="宋体" panose="02010600030101010101" pitchFamily="2" charset="-122"/>
                <a:ea typeface="宋体" panose="02010600030101010101" pitchFamily="2" charset="-122"/>
              </a:rPr>
              <a:t>科学探究的一般步骤</a:t>
            </a:r>
          </a:p>
        </p:txBody>
      </p:sp>
      <p:sp>
        <p:nvSpPr>
          <p:cNvPr id="29" name="AutoShape 122"/>
          <p:cNvSpPr/>
          <p:nvPr/>
        </p:nvSpPr>
        <p:spPr bwMode="auto">
          <a:xfrm>
            <a:off x="4936808" y="3709606"/>
            <a:ext cx="57150" cy="292745"/>
          </a:xfrm>
          <a:prstGeom prst="leftBrace">
            <a:avLst>
              <a:gd name="adj1" fmla="val 70437"/>
              <a:gd name="adj2" fmla="val 54986"/>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30" name="文本框 29"/>
          <p:cNvSpPr txBox="1"/>
          <p:nvPr/>
        </p:nvSpPr>
        <p:spPr>
          <a:xfrm>
            <a:off x="5080635" y="3204687"/>
            <a:ext cx="10515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提出问题</a:t>
            </a:r>
          </a:p>
        </p:txBody>
      </p:sp>
      <p:sp>
        <p:nvSpPr>
          <p:cNvPr id="31" name="文本框 30"/>
          <p:cNvSpPr txBox="1"/>
          <p:nvPr/>
        </p:nvSpPr>
        <p:spPr>
          <a:xfrm>
            <a:off x="5080635" y="3549492"/>
            <a:ext cx="10515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作出假设</a:t>
            </a:r>
          </a:p>
        </p:txBody>
      </p:sp>
      <p:sp>
        <p:nvSpPr>
          <p:cNvPr id="32" name="文本框 31"/>
          <p:cNvSpPr txBox="1"/>
          <p:nvPr/>
        </p:nvSpPr>
        <p:spPr>
          <a:xfrm>
            <a:off x="5080635" y="3880962"/>
            <a:ext cx="10515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进行实验</a:t>
            </a:r>
          </a:p>
        </p:txBody>
      </p:sp>
      <p:sp>
        <p:nvSpPr>
          <p:cNvPr id="33" name="文本框 32"/>
          <p:cNvSpPr txBox="1"/>
          <p:nvPr/>
        </p:nvSpPr>
        <p:spPr>
          <a:xfrm>
            <a:off x="5080635" y="4226243"/>
            <a:ext cx="594360" cy="345281"/>
          </a:xfrm>
          <a:prstGeom prst="rect">
            <a:avLst/>
          </a:prstGeom>
          <a:noFill/>
        </p:spPr>
        <p:txBody>
          <a:bodyPr wrap="none" lIns="68580" tIns="34290" rIns="68580" bIns="34290" rtlCol="0" anchor="t">
            <a:spAutoFit/>
          </a:bodyPr>
          <a:lstStyle/>
          <a:p>
            <a:pPr algn="l"/>
            <a:r>
              <a:rPr lang="zh-CN" altLang="en-US">
                <a:latin typeface="宋体" panose="02010600030101010101" pitchFamily="2" charset="-122"/>
                <a:ea typeface="宋体" panose="02010600030101010101" pitchFamily="2" charset="-122"/>
                <a:sym typeface="+mn-ea"/>
              </a:rPr>
              <a:t>……</a:t>
            </a:r>
          </a:p>
        </p:txBody>
      </p:sp>
      <p:sp>
        <p:nvSpPr>
          <p:cNvPr id="34" name="AutoShape 122"/>
          <p:cNvSpPr/>
          <p:nvPr/>
        </p:nvSpPr>
        <p:spPr bwMode="auto">
          <a:xfrm flipH="1">
            <a:off x="6217920" y="3749009"/>
            <a:ext cx="95250" cy="308372"/>
          </a:xfrm>
          <a:prstGeom prst="leftBrace">
            <a:avLst>
              <a:gd name="adj1" fmla="val 70437"/>
              <a:gd name="adj2" fmla="val 54986"/>
            </a:avLst>
          </a:prstGeom>
          <a:noFill/>
          <a:ln w="9525">
            <a:solidFill>
              <a:schemeClr val="tx1"/>
            </a:solidFill>
            <a:round/>
          </a:ln>
        </p:spPr>
        <p:txBody>
          <a:bodyPr wrap="square" lIns="68580" tIns="34290" rIns="68580" bIns="34290" anchor="ctr">
            <a:spAutoFit/>
          </a:bodyPr>
          <a:lstStyle/>
          <a:p>
            <a:endParaRPr lang="zh-CN" altLang="en-US" sz="1300" b="1">
              <a:latin typeface="Calibri"/>
            </a:endParaRPr>
          </a:p>
        </p:txBody>
      </p:sp>
      <p:sp>
        <p:nvSpPr>
          <p:cNvPr id="35" name="TextBox 63"/>
          <p:cNvSpPr txBox="1"/>
          <p:nvPr/>
        </p:nvSpPr>
        <p:spPr>
          <a:xfrm>
            <a:off x="1147763" y="4359593"/>
            <a:ext cx="1833086" cy="345281"/>
          </a:xfrm>
          <a:prstGeom prst="rect">
            <a:avLst/>
          </a:prstGeom>
          <a:noFill/>
          <a:ln w="9525">
            <a:noFill/>
          </a:ln>
        </p:spPr>
        <p:txBody>
          <a:bodyPr wrap="square" lIns="68580" tIns="34290" rIns="68580" bIns="34290">
            <a:spAutoFit/>
          </a:bodyPr>
          <a:lstStyle/>
          <a:p>
            <a:pPr marL="257175" indent="-257175"/>
            <a:r>
              <a:rPr lang="zh-CN" altLang="en-US">
                <a:latin typeface="宋体" panose="02010600030101010101" pitchFamily="2" charset="-122"/>
                <a:ea typeface="宋体" panose="02010600030101010101" pitchFamily="2" charset="-122"/>
              </a:rPr>
              <a:t>走进化学实验室</a:t>
            </a:r>
          </a:p>
        </p:txBody>
      </p:sp>
      <p:sp>
        <p:nvSpPr>
          <p:cNvPr id="36" name="右箭头 35"/>
          <p:cNvSpPr/>
          <p:nvPr/>
        </p:nvSpPr>
        <p:spPr>
          <a:xfrm>
            <a:off x="5341620" y="656749"/>
            <a:ext cx="333375" cy="314325"/>
          </a:xfrm>
          <a:prstGeom prst="rightArrow">
            <a:avLst/>
          </a:prstGeom>
          <a:noFill/>
          <a:ln w="28575"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extLst>
      <p:ext uri="{BB962C8B-B14F-4D97-AF65-F5344CB8AC3E}">
        <p14:creationId xmlns:p14="http://schemas.microsoft.com/office/powerpoint/2010/main" val="3087854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down)">
                                      <p:cBhvr>
                                        <p:cTn id="22" dur="500"/>
                                        <p:tgtEl>
                                          <p:spTgt spid="1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down)">
                                      <p:cBhvr>
                                        <p:cTn id="27" dur="500"/>
                                        <p:tgtEl>
                                          <p:spTgt spid="35"/>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blinds(horizontal)">
                                      <p:cBhvr>
                                        <p:cTn id="32" dur="500"/>
                                        <p:tgtEl>
                                          <p:spTgt spid="2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blinds(horizontal)">
                                      <p:cBhvr>
                                        <p:cTn id="35" dur="500"/>
                                        <p:tgtEl>
                                          <p:spTgt spid="3"/>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blinds(horizontal)">
                                      <p:cBhvr>
                                        <p:cTn id="38" dur="500"/>
                                        <p:tgtEl>
                                          <p:spTgt spid="5"/>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linds(horizontal)">
                                      <p:cBhvr>
                                        <p:cTn id="43" dur="500"/>
                                        <p:tgtEl>
                                          <p:spTgt spid="9"/>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7208"/>
                                        </p:tgtEl>
                                        <p:attrNameLst>
                                          <p:attrName>style.visibility</p:attrName>
                                        </p:attrNameLst>
                                      </p:cBhvr>
                                      <p:to>
                                        <p:strVal val="visible"/>
                                      </p:to>
                                    </p:set>
                                    <p:animEffect transition="in" filter="blinds(horizontal)">
                                      <p:cBhvr>
                                        <p:cTn id="46" dur="500"/>
                                        <p:tgtEl>
                                          <p:spTgt spid="7208"/>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blinds(horizontal)">
                                      <p:cBhvr>
                                        <p:cTn id="49" dur="500"/>
                                        <p:tgtEl>
                                          <p:spTgt spid="8"/>
                                        </p:tgtEl>
                                      </p:cBhvr>
                                    </p:animEffect>
                                  </p:childTnLst>
                                </p:cTn>
                              </p:par>
                            </p:childTnLst>
                          </p:cTn>
                        </p:par>
                      </p:childTnLst>
                    </p:cTn>
                  </p:par>
                  <p:par>
                    <p:cTn id="50" fill="hold" nodeType="clickPar">
                      <p:stCondLst>
                        <p:cond delay="indefinite"/>
                      </p:stCondLst>
                      <p:childTnLst>
                        <p:par>
                          <p:cTn id="51" fill="hold" nodeType="after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linds(horizontal)">
                                      <p:cBhvr>
                                        <p:cTn id="54" dur="500"/>
                                        <p:tgtEl>
                                          <p:spTgt spid="14"/>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36"/>
                                        </p:tgtEl>
                                        <p:attrNameLst>
                                          <p:attrName>style.visibility</p:attrName>
                                        </p:attrNameLst>
                                      </p:cBhvr>
                                      <p:to>
                                        <p:strVal val="visible"/>
                                      </p:to>
                                    </p:set>
                                    <p:animEffect transition="in" filter="blinds(horizontal)">
                                      <p:cBhvr>
                                        <p:cTn id="57" dur="500"/>
                                        <p:tgtEl>
                                          <p:spTgt spid="36"/>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blinds(horizontal)">
                                      <p:cBhvr>
                                        <p:cTn id="60" dur="500"/>
                                        <p:tgtEl>
                                          <p:spTgt spid="13"/>
                                        </p:tgtEl>
                                      </p:cBhvr>
                                    </p:animEffect>
                                  </p:childTnLst>
                                </p:cTn>
                              </p:par>
                            </p:childTnLst>
                          </p:cTn>
                        </p:par>
                      </p:childTnLst>
                    </p:cTn>
                  </p:par>
                  <p:par>
                    <p:cTn id="61" fill="hold" nodeType="clickPar">
                      <p:stCondLst>
                        <p:cond delay="indefinite"/>
                      </p:stCondLst>
                      <p:childTnLst>
                        <p:par>
                          <p:cTn id="62" fill="hold" nodeType="after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blinds(horizontal)">
                                      <p:cBhvr>
                                        <p:cTn id="65" dur="500"/>
                                        <p:tgtEl>
                                          <p:spTgt spid="10"/>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blinds(horizontal)">
                                      <p:cBhvr>
                                        <p:cTn id="68" dur="500"/>
                                        <p:tgtEl>
                                          <p:spTgt spid="11"/>
                                        </p:tgtEl>
                                      </p:cBhvr>
                                    </p:animEffect>
                                  </p:childTnLst>
                                </p:cTn>
                              </p:par>
                              <p:par>
                                <p:cTn id="69" presetID="3" presetClass="entr" presetSubtype="10" fill="hold" grpId="0" nodeType="withEffect">
                                  <p:stCondLst>
                                    <p:cond delay="0"/>
                                  </p:stCondLst>
                                  <p:childTnLst>
                                    <p:set>
                                      <p:cBhvr>
                                        <p:cTn id="70" dur="1" fill="hold">
                                          <p:stCondLst>
                                            <p:cond delay="0"/>
                                          </p:stCondLst>
                                        </p:cTn>
                                        <p:tgtEl>
                                          <p:spTgt spid="12"/>
                                        </p:tgtEl>
                                        <p:attrNameLst>
                                          <p:attrName>style.visibility</p:attrName>
                                        </p:attrNameLst>
                                      </p:cBhvr>
                                      <p:to>
                                        <p:strVal val="visible"/>
                                      </p:to>
                                    </p:set>
                                    <p:animEffect transition="in" filter="blinds(horizontal)">
                                      <p:cBhvr>
                                        <p:cTn id="71" dur="500"/>
                                        <p:tgtEl>
                                          <p:spTgt spid="12"/>
                                        </p:tgtEl>
                                      </p:cBhvr>
                                    </p:animEffect>
                                  </p:childTnLst>
                                </p:cTn>
                              </p:par>
                            </p:childTnLst>
                          </p:cTn>
                        </p:par>
                      </p:childTnLst>
                    </p:cTn>
                  </p:par>
                  <p:par>
                    <p:cTn id="72" fill="hold" nodeType="clickPar">
                      <p:stCondLst>
                        <p:cond delay="indefinite"/>
                      </p:stCondLst>
                      <p:childTnLst>
                        <p:par>
                          <p:cTn id="73" fill="hold" nodeType="afterGroup">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blinds(horizontal)">
                                      <p:cBhvr>
                                        <p:cTn id="76" dur="500"/>
                                        <p:tgtEl>
                                          <p:spTgt spid="15"/>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16"/>
                                        </p:tgtEl>
                                        <p:attrNameLst>
                                          <p:attrName>style.visibility</p:attrName>
                                        </p:attrNameLst>
                                      </p:cBhvr>
                                      <p:to>
                                        <p:strVal val="visible"/>
                                      </p:to>
                                    </p:set>
                                    <p:animEffect transition="in" filter="blinds(horizontal)">
                                      <p:cBhvr>
                                        <p:cTn id="79" dur="500"/>
                                        <p:tgtEl>
                                          <p:spTgt spid="16"/>
                                        </p:tgtEl>
                                      </p:cBhvr>
                                    </p:animEffect>
                                  </p:childTnLst>
                                </p:cTn>
                              </p:par>
                            </p:childTnLst>
                          </p:cTn>
                        </p:par>
                      </p:childTnLst>
                    </p:cTn>
                  </p:par>
                  <p:par>
                    <p:cTn id="80" fill="hold" nodeType="clickPar">
                      <p:stCondLst>
                        <p:cond delay="indefinite"/>
                      </p:stCondLst>
                      <p:childTnLst>
                        <p:par>
                          <p:cTn id="81" fill="hold" nodeType="after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blinds(horizontal)">
                                      <p:cBhvr>
                                        <p:cTn id="84" dur="500"/>
                                        <p:tgtEl>
                                          <p:spTgt spid="17"/>
                                        </p:tgtEl>
                                      </p:cBhvr>
                                    </p:animEffect>
                                  </p:childTnLst>
                                </p:cTn>
                              </p:par>
                            </p:childTnLst>
                          </p:cTn>
                        </p:par>
                      </p:childTnLst>
                    </p:cTn>
                  </p:par>
                  <p:par>
                    <p:cTn id="85" fill="hold" nodeType="clickPar">
                      <p:stCondLst>
                        <p:cond delay="indefinite"/>
                      </p:stCondLst>
                      <p:childTnLst>
                        <p:par>
                          <p:cTn id="86" fill="hold" nodeType="after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19"/>
                                        </p:tgtEl>
                                        <p:attrNameLst>
                                          <p:attrName>style.visibility</p:attrName>
                                        </p:attrNameLst>
                                      </p:cBhvr>
                                      <p:to>
                                        <p:strVal val="visible"/>
                                      </p:to>
                                    </p:set>
                                    <p:animEffect transition="in" filter="blinds(horizontal)">
                                      <p:cBhvr>
                                        <p:cTn id="89" dur="500"/>
                                        <p:tgtEl>
                                          <p:spTgt spid="19"/>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100"/>
                                        </p:tgtEl>
                                        <p:attrNameLst>
                                          <p:attrName>style.visibility</p:attrName>
                                        </p:attrNameLst>
                                      </p:cBhvr>
                                      <p:to>
                                        <p:strVal val="visible"/>
                                      </p:to>
                                    </p:set>
                                    <p:animEffect transition="in" filter="blinds(horizontal)">
                                      <p:cBhvr>
                                        <p:cTn id="92" dur="500"/>
                                        <p:tgtEl>
                                          <p:spTgt spid="100"/>
                                        </p:tgtEl>
                                      </p:cBhvr>
                                    </p:animEffect>
                                  </p:childTnLst>
                                </p:cTn>
                              </p:par>
                            </p:childTnLst>
                          </p:cTn>
                        </p:par>
                      </p:childTnLst>
                    </p:cTn>
                  </p:par>
                  <p:par>
                    <p:cTn id="93" fill="hold" nodeType="clickPar">
                      <p:stCondLst>
                        <p:cond delay="indefinite"/>
                      </p:stCondLst>
                      <p:childTnLst>
                        <p:par>
                          <p:cTn id="94" fill="hold" nodeType="afterGroup">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blinds(horizontal)">
                                      <p:cBhvr>
                                        <p:cTn id="97" dur="500"/>
                                        <p:tgtEl>
                                          <p:spTgt spid="21"/>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22"/>
                                        </p:tgtEl>
                                        <p:attrNameLst>
                                          <p:attrName>style.visibility</p:attrName>
                                        </p:attrNameLst>
                                      </p:cBhvr>
                                      <p:to>
                                        <p:strVal val="visible"/>
                                      </p:to>
                                    </p:set>
                                    <p:animEffect transition="in" filter="blinds(horizontal)">
                                      <p:cBhvr>
                                        <p:cTn id="100" dur="500"/>
                                        <p:tgtEl>
                                          <p:spTgt spid="22"/>
                                        </p:tgtEl>
                                      </p:cBhvr>
                                    </p:animEffect>
                                  </p:childTnLst>
                                </p:cTn>
                              </p:par>
                            </p:childTnLst>
                          </p:cTn>
                        </p:par>
                      </p:childTnLst>
                    </p:cTn>
                  </p:par>
                  <p:par>
                    <p:cTn id="101" fill="hold" nodeType="clickPar">
                      <p:stCondLst>
                        <p:cond delay="indefinite"/>
                      </p:stCondLst>
                      <p:childTnLst>
                        <p:par>
                          <p:cTn id="102" fill="hold" nodeType="after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23"/>
                                        </p:tgtEl>
                                        <p:attrNameLst>
                                          <p:attrName>style.visibility</p:attrName>
                                        </p:attrNameLst>
                                      </p:cBhvr>
                                      <p:to>
                                        <p:strVal val="visible"/>
                                      </p:to>
                                    </p:set>
                                    <p:animEffect transition="in" filter="blinds(horizontal)">
                                      <p:cBhvr>
                                        <p:cTn id="105" dur="500"/>
                                        <p:tgtEl>
                                          <p:spTgt spid="23"/>
                                        </p:tgtEl>
                                      </p:cBhvr>
                                    </p:animEffect>
                                  </p:childTnLst>
                                </p:cTn>
                              </p:par>
                            </p:childTnLst>
                          </p:cTn>
                        </p:par>
                      </p:childTnLst>
                    </p:cTn>
                  </p:par>
                  <p:par>
                    <p:cTn id="106" fill="hold" nodeType="clickPar">
                      <p:stCondLst>
                        <p:cond delay="indefinite"/>
                      </p:stCondLst>
                      <p:childTnLst>
                        <p:par>
                          <p:cTn id="107" fill="hold" nodeType="afterGroup">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25"/>
                                        </p:tgtEl>
                                        <p:attrNameLst>
                                          <p:attrName>style.visibility</p:attrName>
                                        </p:attrNameLst>
                                      </p:cBhvr>
                                      <p:to>
                                        <p:strVal val="visible"/>
                                      </p:to>
                                    </p:set>
                                    <p:animEffect transition="in" filter="blinds(horizontal)">
                                      <p:cBhvr>
                                        <p:cTn id="110" dur="500"/>
                                        <p:tgtEl>
                                          <p:spTgt spid="25"/>
                                        </p:tgtEl>
                                      </p:cBhvr>
                                    </p:animEffect>
                                  </p:childTnLst>
                                </p:cTn>
                              </p:par>
                            </p:childTnLst>
                          </p:cTn>
                        </p:par>
                      </p:childTnLst>
                    </p:cTn>
                  </p:par>
                  <p:par>
                    <p:cTn id="111" fill="hold" nodeType="clickPar">
                      <p:stCondLst>
                        <p:cond delay="indefinite"/>
                      </p:stCondLst>
                      <p:childTnLst>
                        <p:par>
                          <p:cTn id="112" fill="hold" nodeType="afterGroup">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20"/>
                                        </p:tgtEl>
                                        <p:attrNameLst>
                                          <p:attrName>style.visibility</p:attrName>
                                        </p:attrNameLst>
                                      </p:cBhvr>
                                      <p:to>
                                        <p:strVal val="visible"/>
                                      </p:to>
                                    </p:set>
                                    <p:animEffect transition="in" filter="blinds(horizontal)">
                                      <p:cBhvr>
                                        <p:cTn id="115" dur="500"/>
                                        <p:tgtEl>
                                          <p:spTgt spid="20"/>
                                        </p:tgtEl>
                                      </p:cBhvr>
                                    </p:animEffect>
                                  </p:childTnLst>
                                </p:cTn>
                              </p:par>
                            </p:childTnLst>
                          </p:cTn>
                        </p:par>
                      </p:childTnLst>
                    </p:cTn>
                  </p:par>
                  <p:par>
                    <p:cTn id="116" fill="hold" nodeType="clickPar">
                      <p:stCondLst>
                        <p:cond delay="indefinite"/>
                      </p:stCondLst>
                      <p:childTnLst>
                        <p:par>
                          <p:cTn id="117" fill="hold" nodeType="afterGroup">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29"/>
                                        </p:tgtEl>
                                        <p:attrNameLst>
                                          <p:attrName>style.visibility</p:attrName>
                                        </p:attrNameLst>
                                      </p:cBhvr>
                                      <p:to>
                                        <p:strVal val="visible"/>
                                      </p:to>
                                    </p:set>
                                    <p:animEffect transition="in" filter="blinds(horizontal)">
                                      <p:cBhvr>
                                        <p:cTn id="120" dur="500"/>
                                        <p:tgtEl>
                                          <p:spTgt spid="29"/>
                                        </p:tgtEl>
                                      </p:cBhvr>
                                    </p:animEffect>
                                  </p:childTnLst>
                                </p:cTn>
                              </p:par>
                            </p:childTnLst>
                          </p:cTn>
                        </p:par>
                      </p:childTnLst>
                    </p:cTn>
                  </p:par>
                  <p:par>
                    <p:cTn id="121" fill="hold" nodeType="clickPar">
                      <p:stCondLst>
                        <p:cond delay="indefinite"/>
                      </p:stCondLst>
                      <p:childTnLst>
                        <p:par>
                          <p:cTn id="122" fill="hold" nodeType="afterGroup">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30"/>
                                        </p:tgtEl>
                                        <p:attrNameLst>
                                          <p:attrName>style.visibility</p:attrName>
                                        </p:attrNameLst>
                                      </p:cBhvr>
                                      <p:to>
                                        <p:strVal val="visible"/>
                                      </p:to>
                                    </p:set>
                                    <p:animEffect transition="in" filter="blinds(horizontal)">
                                      <p:cBhvr>
                                        <p:cTn id="125" dur="500"/>
                                        <p:tgtEl>
                                          <p:spTgt spid="30"/>
                                        </p:tgtEl>
                                      </p:cBhvr>
                                    </p:animEffect>
                                  </p:childTnLst>
                                </p:cTn>
                              </p:par>
                            </p:childTnLst>
                          </p:cTn>
                        </p:par>
                      </p:childTnLst>
                    </p:cTn>
                  </p:par>
                  <p:par>
                    <p:cTn id="126" fill="hold" nodeType="clickPar">
                      <p:stCondLst>
                        <p:cond delay="indefinite"/>
                      </p:stCondLst>
                      <p:childTnLst>
                        <p:par>
                          <p:cTn id="127" fill="hold" nodeType="afterGroup">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31"/>
                                        </p:tgtEl>
                                        <p:attrNameLst>
                                          <p:attrName>style.visibility</p:attrName>
                                        </p:attrNameLst>
                                      </p:cBhvr>
                                      <p:to>
                                        <p:strVal val="visible"/>
                                      </p:to>
                                    </p:set>
                                    <p:animEffect transition="in" filter="blinds(horizontal)">
                                      <p:cBhvr>
                                        <p:cTn id="130" dur="500"/>
                                        <p:tgtEl>
                                          <p:spTgt spid="31"/>
                                        </p:tgtEl>
                                      </p:cBhvr>
                                    </p:animEffect>
                                  </p:childTnLst>
                                </p:cTn>
                              </p:par>
                            </p:childTnLst>
                          </p:cTn>
                        </p:par>
                      </p:childTnLst>
                    </p:cTn>
                  </p:par>
                  <p:par>
                    <p:cTn id="131" fill="hold" nodeType="clickPar">
                      <p:stCondLst>
                        <p:cond delay="indefinite"/>
                      </p:stCondLst>
                      <p:childTnLst>
                        <p:par>
                          <p:cTn id="132" fill="hold" nodeType="afterGroup">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32"/>
                                        </p:tgtEl>
                                        <p:attrNameLst>
                                          <p:attrName>style.visibility</p:attrName>
                                        </p:attrNameLst>
                                      </p:cBhvr>
                                      <p:to>
                                        <p:strVal val="visible"/>
                                      </p:to>
                                    </p:set>
                                    <p:animEffect transition="in" filter="blinds(horizontal)">
                                      <p:cBhvr>
                                        <p:cTn id="135" dur="500"/>
                                        <p:tgtEl>
                                          <p:spTgt spid="32"/>
                                        </p:tgtEl>
                                      </p:cBhvr>
                                    </p:animEffect>
                                  </p:childTnLst>
                                </p:cTn>
                              </p:par>
                            </p:childTnLst>
                          </p:cTn>
                        </p:par>
                      </p:childTnLst>
                    </p:cTn>
                  </p:par>
                  <p:par>
                    <p:cTn id="136" fill="hold" nodeType="clickPar">
                      <p:stCondLst>
                        <p:cond delay="indefinite"/>
                      </p:stCondLst>
                      <p:childTnLst>
                        <p:par>
                          <p:cTn id="137" fill="hold" nodeType="afterGroup">
                            <p:stCondLst>
                              <p:cond delay="0"/>
                            </p:stCondLst>
                            <p:childTnLst>
                              <p:par>
                                <p:cTn id="138" presetID="3" presetClass="entr" presetSubtype="10" fill="hold" grpId="0" nodeType="clickEffect">
                                  <p:stCondLst>
                                    <p:cond delay="0"/>
                                  </p:stCondLst>
                                  <p:childTnLst>
                                    <p:set>
                                      <p:cBhvr>
                                        <p:cTn id="139" dur="1" fill="hold">
                                          <p:stCondLst>
                                            <p:cond delay="0"/>
                                          </p:stCondLst>
                                        </p:cTn>
                                        <p:tgtEl>
                                          <p:spTgt spid="33"/>
                                        </p:tgtEl>
                                        <p:attrNameLst>
                                          <p:attrName>style.visibility</p:attrName>
                                        </p:attrNameLst>
                                      </p:cBhvr>
                                      <p:to>
                                        <p:strVal val="visible"/>
                                      </p:to>
                                    </p:set>
                                    <p:animEffect transition="in" filter="blinds(horizontal)">
                                      <p:cBhvr>
                                        <p:cTn id="140" dur="500"/>
                                        <p:tgtEl>
                                          <p:spTgt spid="33"/>
                                        </p:tgtEl>
                                      </p:cBhvr>
                                    </p:animEffect>
                                  </p:childTnLst>
                                </p:cTn>
                              </p:par>
                            </p:childTnLst>
                          </p:cTn>
                        </p:par>
                      </p:childTnLst>
                    </p:cTn>
                  </p:par>
                  <p:par>
                    <p:cTn id="141" fill="hold" nodeType="clickPar">
                      <p:stCondLst>
                        <p:cond delay="indefinite"/>
                      </p:stCondLst>
                      <p:childTnLst>
                        <p:par>
                          <p:cTn id="142" fill="hold" nodeType="afterGroup">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34"/>
                                        </p:tgtEl>
                                        <p:attrNameLst>
                                          <p:attrName>style.visibility</p:attrName>
                                        </p:attrNameLst>
                                      </p:cBhvr>
                                      <p:to>
                                        <p:strVal val="visible"/>
                                      </p:to>
                                    </p:set>
                                    <p:animEffect transition="in" filter="blinds(horizontal)">
                                      <p:cBhvr>
                                        <p:cTn id="145" dur="500"/>
                                        <p:tgtEl>
                                          <p:spTgt spid="34"/>
                                        </p:tgtEl>
                                      </p:cBhvr>
                                    </p:animEffect>
                                  </p:childTnLst>
                                </p:cTn>
                              </p:par>
                              <p:par>
                                <p:cTn id="146" presetID="3" presetClass="entr" presetSubtype="10" fill="hold" grpId="0" nodeType="withEffect">
                                  <p:stCondLst>
                                    <p:cond delay="0"/>
                                  </p:stCondLst>
                                  <p:childTnLst>
                                    <p:set>
                                      <p:cBhvr>
                                        <p:cTn id="147" dur="1" fill="hold">
                                          <p:stCondLst>
                                            <p:cond delay="0"/>
                                          </p:stCondLst>
                                        </p:cTn>
                                        <p:tgtEl>
                                          <p:spTgt spid="27"/>
                                        </p:tgtEl>
                                        <p:attrNameLst>
                                          <p:attrName>style.visibility</p:attrName>
                                        </p:attrNameLst>
                                      </p:cBhvr>
                                      <p:to>
                                        <p:strVal val="visible"/>
                                      </p:to>
                                    </p:set>
                                    <p:animEffect transition="in" filter="blinds(horizontal)">
                                      <p:cBhvr>
                                        <p:cTn id="148" dur="500"/>
                                        <p:tgtEl>
                                          <p:spTgt spid="27"/>
                                        </p:tgtEl>
                                      </p:cBhvr>
                                    </p:animEffect>
                                  </p:childTnLst>
                                </p:cTn>
                              </p:par>
                            </p:childTnLst>
                          </p:cTn>
                        </p:par>
                      </p:childTnLst>
                    </p:cTn>
                  </p:par>
                  <p:par>
                    <p:cTn id="149" fill="hold" nodeType="clickPar">
                      <p:stCondLst>
                        <p:cond delay="indefinite"/>
                      </p:stCondLst>
                      <p:childTnLst>
                        <p:par>
                          <p:cTn id="150" fill="hold" nodeType="afterGroup">
                            <p:stCondLst>
                              <p:cond delay="0"/>
                            </p:stCondLst>
                            <p:childTnLst>
                              <p:par>
                                <p:cTn id="151" presetID="3" presetClass="entr" presetSubtype="10" fill="hold" grpId="0" nodeType="clickEffect">
                                  <p:stCondLst>
                                    <p:cond delay="0"/>
                                  </p:stCondLst>
                                  <p:childTnLst>
                                    <p:set>
                                      <p:cBhvr>
                                        <p:cTn id="152" dur="1" fill="hold">
                                          <p:stCondLst>
                                            <p:cond delay="0"/>
                                          </p:stCondLst>
                                        </p:cTn>
                                        <p:tgtEl>
                                          <p:spTgt spid="28"/>
                                        </p:tgtEl>
                                        <p:attrNameLst>
                                          <p:attrName>style.visibility</p:attrName>
                                        </p:attrNameLst>
                                      </p:cBhvr>
                                      <p:to>
                                        <p:strVal val="visible"/>
                                      </p:to>
                                    </p:set>
                                    <p:animEffect transition="in" filter="blinds(horizontal)">
                                      <p:cBhvr>
                                        <p:cTn id="15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6" grpId="0" animBg="1"/>
      <p:bldP spid="24" grpId="0" animBg="1"/>
      <p:bldP spid="3" grpId="0"/>
      <p:bldP spid="7208" grpId="0" animBg="1"/>
      <p:bldP spid="5" grpId="0"/>
      <p:bldP spid="8" grpId="0"/>
      <p:bldP spid="9" grpId="0"/>
      <p:bldP spid="10" grpId="0" animBg="1"/>
      <p:bldP spid="11" grpId="0"/>
      <p:bldP spid="12" grpId="0"/>
      <p:bldP spid="13" grpId="0"/>
      <p:bldP spid="14" grpId="0" animBg="1"/>
      <p:bldP spid="15" grpId="0" animBg="1"/>
      <p:bldP spid="16" grpId="0" animBg="1"/>
      <p:bldP spid="17" grpId="0"/>
      <p:bldP spid="18" grpId="0"/>
      <p:bldP spid="19" grpId="0" animBg="1"/>
      <p:bldP spid="100" grpId="0"/>
      <p:bldP spid="20" grpId="0"/>
      <p:bldP spid="21" grpId="0" animBg="1"/>
      <p:bldP spid="22" grpId="0"/>
      <p:bldP spid="23" grpId="0"/>
      <p:bldP spid="25" grpId="0"/>
      <p:bldP spid="27" grpId="0" animBg="1"/>
      <p:bldP spid="28" grpId="0"/>
      <p:bldP spid="29" grpId="0" animBg="1"/>
      <p:bldP spid="30" grpId="0"/>
      <p:bldP spid="31" grpId="0"/>
      <p:bldP spid="32" grpId="0"/>
      <p:bldP spid="33" grpId="0"/>
      <p:bldP spid="34" grpId="0" animBg="1"/>
      <p:bldP spid="35" grpId="0"/>
      <p:bldP spid="36"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522446" y="561499"/>
            <a:ext cx="7867650" cy="2977738"/>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8.</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鞍山二模）简要说明下列操作可能造成的不良后果：（</a:t>
            </a: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）加热液体时，试管口朝着有人的方向</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）加热后的试管立即用冷水冲洗</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）将块状药品投入竖直的试管中</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）取细口瓶里的药液时，标签没有向着手心</a:t>
            </a:r>
            <a:r>
              <a:rPr lang="zh-CN" altLang="en-US" sz="2100" u="sng">
                <a:latin typeface="宋体" panose="02010600030101010101" pitchFamily="2" charset="-122"/>
                <a:ea typeface="宋体" panose="02010600030101010101" pitchFamily="2" charset="-122"/>
                <a:cs typeface="宋体" panose="02010600030101010101" pitchFamily="2" charset="-122"/>
              </a:rPr>
              <a:t>　
</a:t>
            </a:r>
            <a:endParaRPr lang="zh-CN" altLang="en-US" sz="2100">
              <a:latin typeface="宋体" panose="02010600030101010101" pitchFamily="2" charset="-122"/>
              <a:cs typeface="宋体" panose="02010600030101010101" pitchFamily="2" charset="-122"/>
            </a:endParaRPr>
          </a:p>
        </p:txBody>
      </p:sp>
      <p:sp>
        <p:nvSpPr>
          <p:cNvPr id="4" name="文本框 3"/>
          <p:cNvSpPr txBox="1"/>
          <p:nvPr/>
        </p:nvSpPr>
        <p:spPr>
          <a:xfrm>
            <a:off x="1388745" y="1690688"/>
            <a:ext cx="2230419"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液体沸腾溅出时伤人</a:t>
            </a:r>
          </a:p>
        </p:txBody>
      </p:sp>
      <p:sp>
        <p:nvSpPr>
          <p:cNvPr id="5" name="文本框 4"/>
          <p:cNvSpPr txBox="1"/>
          <p:nvPr/>
        </p:nvSpPr>
        <p:spPr>
          <a:xfrm>
            <a:off x="1450181" y="2671763"/>
            <a:ext cx="1533112"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导致试管炸裂</a:t>
            </a:r>
          </a:p>
        </p:txBody>
      </p:sp>
      <p:sp>
        <p:nvSpPr>
          <p:cNvPr id="6" name="文本框 5"/>
          <p:cNvSpPr txBox="1"/>
          <p:nvPr/>
        </p:nvSpPr>
        <p:spPr>
          <a:xfrm>
            <a:off x="1450181" y="3605213"/>
            <a:ext cx="1300677"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将试管砸破</a:t>
            </a:r>
          </a:p>
        </p:txBody>
      </p:sp>
      <p:sp>
        <p:nvSpPr>
          <p:cNvPr id="7" name="文本框 6"/>
          <p:cNvSpPr txBox="1"/>
          <p:nvPr/>
        </p:nvSpPr>
        <p:spPr>
          <a:xfrm>
            <a:off x="1474470" y="4557713"/>
            <a:ext cx="1997983"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药液流下腐蚀标签</a:t>
            </a:r>
          </a:p>
        </p:txBody>
      </p:sp>
    </p:spTree>
    <p:extLst>
      <p:ext uri="{BB962C8B-B14F-4D97-AF65-F5344CB8AC3E}">
        <p14:creationId xmlns:p14="http://schemas.microsoft.com/office/powerpoint/2010/main" val="2901000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457200" y="530543"/>
            <a:ext cx="8133874"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9</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秋</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昌图县校级月考）在空格内简要说明下列错误操作可能造成的不良后果：</a:t>
            </a:r>
          </a:p>
        </p:txBody>
      </p:sp>
      <p:graphicFrame>
        <p:nvGraphicFramePr>
          <p:cNvPr id="3" name="表格 2"/>
          <p:cNvGraphicFramePr>
            <a:graphicFrameLocks noGrp="1"/>
          </p:cNvGraphicFramePr>
          <p:nvPr>
            <p:custDataLst>
              <p:tags r:id="rId1"/>
            </p:custDataLst>
          </p:nvPr>
        </p:nvGraphicFramePr>
        <p:xfrm>
          <a:off x="381000" y="1774508"/>
          <a:ext cx="8028622" cy="3051816"/>
        </p:xfrm>
        <a:graphic>
          <a:graphicData uri="http://schemas.openxmlformats.org/drawingml/2006/table">
            <a:tbl>
              <a:tblPr firstRow="1" bandRow="1">
                <a:tableStyleId>{5940675A-B579-460E-94D1-54222C63F5DA}</a:tableStyleId>
              </a:tblPr>
              <a:tblGrid>
                <a:gridCol w="5138261"/>
                <a:gridCol w="2890361"/>
              </a:tblGrid>
              <a:tr h="508635">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错误操作</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不良后果</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8635">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倾倒液体时，瓶塞未倒放</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100" b="0" u="sng">
                          <a:latin typeface="宋体" panose="02010600030101010101" pitchFamily="2" charset="-122"/>
                          <a:ea typeface="宋体" panose="02010600030101010101" pitchFamily="2" charset="-122"/>
                          <a:cs typeface="新宋体" panose="02010609030101010101" charset="-122"/>
                        </a:rPr>
                        <a:t>　　</a:t>
                      </a:r>
                      <a:endParaRPr lang="en-US" altLang="en-US" sz="2100" b="0" u="sng">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8635">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熄灭酒精灯时，用嘴吹灭</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100" b="0" u="sng">
                          <a:latin typeface="宋体" panose="02010600030101010101" pitchFamily="2" charset="-122"/>
                          <a:ea typeface="宋体" panose="02010600030101010101" pitchFamily="2" charset="-122"/>
                          <a:cs typeface="新宋体" panose="02010609030101010101" charset="-122"/>
                        </a:rPr>
                        <a:t>　　</a:t>
                      </a:r>
                      <a:endParaRPr lang="en-US" altLang="en-US" sz="2100" b="0" u="sng">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8635">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把大块固体垂直投入试管中</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100" b="0" u="sng">
                          <a:latin typeface="宋体" panose="02010600030101010101" pitchFamily="2" charset="-122"/>
                          <a:ea typeface="宋体" panose="02010600030101010101" pitchFamily="2" charset="-122"/>
                          <a:cs typeface="新宋体" panose="02010609030101010101" charset="-122"/>
                        </a:rPr>
                        <a:t>　　</a:t>
                      </a:r>
                      <a:endParaRPr lang="en-US" altLang="en-US" sz="2100" b="0" u="sng">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8635">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用试管给固体加热时，试管口向上倾斜</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100" b="0" u="sng">
                          <a:latin typeface="宋体" panose="02010600030101010101" pitchFamily="2" charset="-122"/>
                          <a:ea typeface="宋体" panose="02010600030101010101" pitchFamily="2" charset="-122"/>
                          <a:cs typeface="新宋体" panose="02010609030101010101" charset="-122"/>
                        </a:rPr>
                        <a:t>　</a:t>
                      </a:r>
                      <a:endParaRPr lang="en-US" altLang="en-US" sz="2100" b="0" u="sng">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8635">
                <a:tc>
                  <a:txBody>
                    <a:bodyPr/>
                    <a:lstStyle/>
                    <a:p>
                      <a:pPr indent="0" algn="ctr" fontAlgn="auto">
                        <a:lnSpc>
                          <a:spcPct val="150000"/>
                        </a:lnSpc>
                        <a:buNone/>
                      </a:pPr>
                      <a:r>
                        <a:rPr lang="en-US" sz="2100" b="0">
                          <a:latin typeface="宋体" panose="02010600030101010101" pitchFamily="2" charset="-122"/>
                          <a:ea typeface="宋体" panose="02010600030101010101" pitchFamily="2" charset="-122"/>
                          <a:cs typeface="新宋体" panose="02010609030101010101" charset="-122"/>
                        </a:rPr>
                        <a:t>容器口塞橡胶塞时，把玻璃容器放在桌子上</a:t>
                      </a:r>
                      <a:endParaRPr lang="en-US" altLang="en-US" sz="2100" b="0">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100" b="0" u="sng">
                          <a:latin typeface="宋体" panose="02010600030101010101" pitchFamily="2" charset="-122"/>
                          <a:ea typeface="宋体" panose="02010600030101010101" pitchFamily="2" charset="-122"/>
                          <a:cs typeface="新宋体" panose="02010609030101010101" charset="-122"/>
                        </a:rPr>
                        <a:t>　　</a:t>
                      </a:r>
                      <a:endParaRPr lang="en-US" altLang="en-US" sz="2100" b="0" u="sng">
                        <a:latin typeface="宋体" panose="02010600030101010101" pitchFamily="2" charset="-122"/>
                        <a:ea typeface="宋体" panose="02010600030101010101" pitchFamily="2" charset="-122"/>
                        <a:cs typeface="新宋体" panose="02010609030101010101" charset="-122"/>
                      </a:endParaRPr>
                    </a:p>
                  </a:txBody>
                  <a:tcPr marL="14288" marR="14288" marT="14288" marB="14288">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5989320" y="2376488"/>
            <a:ext cx="2230419"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新宋体" panose="02010609030101010101" charset="-122"/>
                <a:sym typeface="+mn-ea"/>
              </a:rPr>
              <a:t>沾污瓶塞，污染试剂</a:t>
            </a:r>
            <a:endParaRPr lang="en-US" altLang="en-US" b="1">
              <a:solidFill>
                <a:srgbClr val="FF0000"/>
              </a:solidFill>
              <a:latin typeface="宋体" panose="02010600030101010101" pitchFamily="2" charset="-122"/>
              <a:ea typeface="宋体" panose="02010600030101010101" pitchFamily="2" charset="-122"/>
              <a:cs typeface="新宋体" panose="02010609030101010101" charset="-122"/>
              <a:sym typeface="+mn-ea"/>
            </a:endParaRPr>
          </a:p>
        </p:txBody>
      </p:sp>
      <p:sp>
        <p:nvSpPr>
          <p:cNvPr id="5" name="文本框 4"/>
          <p:cNvSpPr txBox="1"/>
          <p:nvPr/>
        </p:nvSpPr>
        <p:spPr>
          <a:xfrm>
            <a:off x="6256020" y="2900363"/>
            <a:ext cx="1068241"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新宋体" panose="02010609030101010101" charset="-122"/>
                <a:sym typeface="+mn-ea"/>
              </a:rPr>
              <a:t>引起火灾</a:t>
            </a:r>
            <a:endParaRPr lang="en-US" altLang="en-US" b="1">
              <a:solidFill>
                <a:srgbClr val="FF0000"/>
              </a:solidFill>
              <a:latin typeface="宋体" panose="02010600030101010101" pitchFamily="2" charset="-122"/>
              <a:ea typeface="宋体" panose="02010600030101010101" pitchFamily="2" charset="-122"/>
              <a:cs typeface="新宋体" panose="02010609030101010101" charset="-122"/>
              <a:sym typeface="+mn-ea"/>
            </a:endParaRPr>
          </a:p>
        </p:txBody>
      </p:sp>
      <p:sp>
        <p:nvSpPr>
          <p:cNvPr id="6" name="文本框 5"/>
          <p:cNvSpPr txBox="1"/>
          <p:nvPr/>
        </p:nvSpPr>
        <p:spPr>
          <a:xfrm>
            <a:off x="4160520" y="2433638"/>
            <a:ext cx="1061829" cy="346249"/>
          </a:xfrm>
          <a:prstGeom prst="rect">
            <a:avLst/>
          </a:prstGeom>
          <a:noFill/>
        </p:spPr>
        <p:txBody>
          <a:bodyPr wrap="none" lIns="68580" tIns="34290" rIns="68580" bIns="34290" rtlCol="0" anchor="t">
            <a:spAutoFit/>
          </a:bodyPr>
          <a:lstStyle/>
          <a:p>
            <a:r>
              <a:rPr lang="en-US" u="sng">
                <a:latin typeface="宋体" panose="02010600030101010101" pitchFamily="2" charset="-122"/>
                <a:ea typeface="宋体" panose="02010600030101010101" pitchFamily="2" charset="-122"/>
                <a:cs typeface="新宋体" panose="02010609030101010101" charset="-122"/>
                <a:sym typeface="+mn-ea"/>
              </a:rPr>
              <a:t>打破试管</a:t>
            </a:r>
            <a:endParaRPr lang="zh-CN" altLang="en-US"/>
          </a:p>
        </p:txBody>
      </p:sp>
      <p:sp>
        <p:nvSpPr>
          <p:cNvPr id="7" name="文本框 6"/>
          <p:cNvSpPr txBox="1"/>
          <p:nvPr/>
        </p:nvSpPr>
        <p:spPr>
          <a:xfrm>
            <a:off x="6332220" y="3433763"/>
            <a:ext cx="1068241"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新宋体" panose="02010609030101010101" charset="-122"/>
                <a:sym typeface="+mn-ea"/>
              </a:rPr>
              <a:t>打破试管</a:t>
            </a:r>
            <a:endParaRPr lang="en-US" altLang="en-US" b="1">
              <a:solidFill>
                <a:srgbClr val="FF0000"/>
              </a:solidFill>
              <a:latin typeface="宋体" panose="02010600030101010101" pitchFamily="2" charset="-122"/>
              <a:ea typeface="宋体" panose="02010600030101010101" pitchFamily="2" charset="-122"/>
              <a:cs typeface="新宋体" panose="02010609030101010101" charset="-122"/>
              <a:sym typeface="+mn-ea"/>
            </a:endParaRPr>
          </a:p>
        </p:txBody>
      </p:sp>
      <p:sp>
        <p:nvSpPr>
          <p:cNvPr id="8" name="文本框 7"/>
          <p:cNvSpPr txBox="1"/>
          <p:nvPr/>
        </p:nvSpPr>
        <p:spPr>
          <a:xfrm>
            <a:off x="5903595" y="3910013"/>
            <a:ext cx="2462854"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新宋体" panose="02010609030101010101" charset="-122"/>
                <a:sym typeface="+mn-ea"/>
              </a:rPr>
              <a:t>冷凝水倒流，炸裂试管</a:t>
            </a:r>
            <a:endParaRPr lang="en-US" altLang="en-US" b="1">
              <a:solidFill>
                <a:srgbClr val="FF0000"/>
              </a:solidFill>
              <a:latin typeface="宋体" panose="02010600030101010101" pitchFamily="2" charset="-122"/>
              <a:ea typeface="宋体" panose="02010600030101010101" pitchFamily="2" charset="-122"/>
              <a:cs typeface="新宋体" panose="02010609030101010101" charset="-122"/>
              <a:sym typeface="+mn-ea"/>
            </a:endParaRPr>
          </a:p>
        </p:txBody>
      </p:sp>
      <p:sp>
        <p:nvSpPr>
          <p:cNvPr id="9" name="文本框 8"/>
          <p:cNvSpPr txBox="1"/>
          <p:nvPr/>
        </p:nvSpPr>
        <p:spPr>
          <a:xfrm>
            <a:off x="6417945" y="4433888"/>
            <a:ext cx="1068241"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新宋体" panose="02010609030101010101" charset="-122"/>
                <a:sym typeface="+mn-ea"/>
              </a:rPr>
              <a:t>压破容器</a:t>
            </a:r>
            <a:endParaRPr lang="en-US" altLang="en-US" b="1">
              <a:solidFill>
                <a:srgbClr val="FF0000"/>
              </a:solidFill>
              <a:latin typeface="宋体" panose="02010600030101010101" pitchFamily="2" charset="-122"/>
              <a:ea typeface="宋体" panose="02010600030101010101" pitchFamily="2" charset="-122"/>
              <a:cs typeface="新宋体" panose="02010609030101010101" charset="-122"/>
              <a:sym typeface="+mn-ea"/>
            </a:endParaRPr>
          </a:p>
        </p:txBody>
      </p:sp>
    </p:spTree>
    <p:extLst>
      <p:ext uri="{BB962C8B-B14F-4D97-AF65-F5344CB8AC3E}">
        <p14:creationId xmlns:p14="http://schemas.microsoft.com/office/powerpoint/2010/main" val="2518366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45403" y="33490"/>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latin typeface="宋体" panose="02010600030101010101" pitchFamily="2" charset="-122"/>
                <a:ea typeface="宋体" panose="02010600030101010101" pitchFamily="2" charset="-122"/>
                <a:cs typeface="Arial"/>
                <a:sym typeface="Arial"/>
              </a:rPr>
              <a:t>知识框架</a:t>
            </a:r>
          </a:p>
        </p:txBody>
      </p:sp>
      <p:sp>
        <p:nvSpPr>
          <p:cNvPr id="4" name="文本框 3"/>
          <p:cNvSpPr txBox="1"/>
          <p:nvPr/>
        </p:nvSpPr>
        <p:spPr>
          <a:xfrm>
            <a:off x="449104" y="1083469"/>
            <a:ext cx="389573" cy="2977039"/>
          </a:xfrm>
          <a:prstGeom prst="rect">
            <a:avLst/>
          </a:prstGeom>
          <a:noFill/>
        </p:spPr>
        <p:txBody>
          <a:bodyPr wrap="squar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sym typeface="+mn-ea"/>
              </a:rPr>
              <a:t>走进化学世界</a:t>
            </a:r>
          </a:p>
        </p:txBody>
      </p:sp>
      <p:sp>
        <p:nvSpPr>
          <p:cNvPr id="6" name="左大括号 5"/>
          <p:cNvSpPr/>
          <p:nvPr/>
        </p:nvSpPr>
        <p:spPr>
          <a:xfrm>
            <a:off x="993458" y="827247"/>
            <a:ext cx="57150" cy="348853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00"/>
          </a:p>
        </p:txBody>
      </p:sp>
      <p:sp>
        <p:nvSpPr>
          <p:cNvPr id="35" name="TextBox 63"/>
          <p:cNvSpPr txBox="1"/>
          <p:nvPr/>
        </p:nvSpPr>
        <p:spPr>
          <a:xfrm>
            <a:off x="1119188" y="3378994"/>
            <a:ext cx="1833086" cy="345281"/>
          </a:xfrm>
          <a:prstGeom prst="rect">
            <a:avLst/>
          </a:prstGeom>
          <a:noFill/>
          <a:ln w="9525">
            <a:noFill/>
          </a:ln>
        </p:spPr>
        <p:txBody>
          <a:bodyPr wrap="square" lIns="68580" tIns="34290" rIns="68580" bIns="34290">
            <a:spAutoFit/>
          </a:bodyPr>
          <a:lstStyle/>
          <a:p>
            <a:pPr marL="257175" indent="-257175"/>
            <a:r>
              <a:rPr lang="zh-CN" altLang="en-US">
                <a:latin typeface="宋体" panose="02010600030101010101" pitchFamily="2" charset="-122"/>
                <a:ea typeface="宋体" panose="02010600030101010101" pitchFamily="2" charset="-122"/>
              </a:rPr>
              <a:t>走进化学实验室</a:t>
            </a:r>
          </a:p>
        </p:txBody>
      </p:sp>
      <p:sp>
        <p:nvSpPr>
          <p:cNvPr id="7" name="TextBox 63"/>
          <p:cNvSpPr txBox="1"/>
          <p:nvPr/>
        </p:nvSpPr>
        <p:spPr>
          <a:xfrm>
            <a:off x="1204913" y="832485"/>
            <a:ext cx="1373981" cy="622459"/>
          </a:xfrm>
          <a:prstGeom prst="rect">
            <a:avLst/>
          </a:prstGeom>
          <a:noFill/>
          <a:ln w="9525">
            <a:noFill/>
          </a:ln>
        </p:spPr>
        <p:txBody>
          <a:bodyPr wrap="square" lIns="68580" tIns="34290" rIns="68580" bIns="34290">
            <a:spAutoFit/>
          </a:bodyPr>
          <a:lstStyle/>
          <a:p>
            <a:pPr marL="257175" indent="-257175"/>
            <a:r>
              <a:rPr lang="zh-CN" altLang="en-US">
                <a:latin typeface="宋体" panose="02010600030101010101" pitchFamily="2" charset="-122"/>
                <a:ea typeface="宋体" panose="02010600030101010101" pitchFamily="2" charset="-122"/>
              </a:rPr>
              <a:t>物质的变化和性质</a:t>
            </a:r>
          </a:p>
        </p:txBody>
      </p:sp>
      <p:sp>
        <p:nvSpPr>
          <p:cNvPr id="18" name="TextBox 63"/>
          <p:cNvSpPr txBox="1"/>
          <p:nvPr/>
        </p:nvSpPr>
        <p:spPr>
          <a:xfrm>
            <a:off x="1204913" y="1967389"/>
            <a:ext cx="1373981" cy="899160"/>
          </a:xfrm>
          <a:prstGeom prst="rect">
            <a:avLst/>
          </a:prstGeom>
          <a:no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化学是一门以实验为基础的科学</a:t>
            </a:r>
          </a:p>
        </p:txBody>
      </p:sp>
      <p:sp>
        <p:nvSpPr>
          <p:cNvPr id="2" name="左大括号 1"/>
          <p:cNvSpPr/>
          <p:nvPr/>
        </p:nvSpPr>
        <p:spPr>
          <a:xfrm>
            <a:off x="2917507" y="899160"/>
            <a:ext cx="120968" cy="3507105"/>
          </a:xfrm>
          <a:prstGeom prst="leftBrace">
            <a:avLst>
              <a:gd name="adj1" fmla="val 8333"/>
              <a:gd name="adj2" fmla="val 7649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00"/>
          </a:p>
        </p:txBody>
      </p:sp>
      <p:sp>
        <p:nvSpPr>
          <p:cNvPr id="7183" name="Text Box 128"/>
          <p:cNvSpPr txBox="1">
            <a:spLocks noChangeArrowheads="1"/>
          </p:cNvSpPr>
          <p:nvPr/>
        </p:nvSpPr>
        <p:spPr bwMode="auto">
          <a:xfrm>
            <a:off x="3110389" y="890112"/>
            <a:ext cx="2767013"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sym typeface="+mn-ea"/>
              </a:rPr>
              <a:t>实验室常见的化学仪器</a:t>
            </a:r>
          </a:p>
        </p:txBody>
      </p:sp>
      <p:sp>
        <p:nvSpPr>
          <p:cNvPr id="7184" name="Text Box 129"/>
          <p:cNvSpPr txBox="1">
            <a:spLocks noChangeArrowheads="1"/>
          </p:cNvSpPr>
          <p:nvPr/>
        </p:nvSpPr>
        <p:spPr bwMode="auto">
          <a:xfrm>
            <a:off x="3110389" y="2826068"/>
            <a:ext cx="1104424" cy="622459"/>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化学实验基本操作</a:t>
            </a:r>
          </a:p>
        </p:txBody>
      </p:sp>
      <p:sp>
        <p:nvSpPr>
          <p:cNvPr id="5" name="左大括号 4"/>
          <p:cNvSpPr/>
          <p:nvPr/>
        </p:nvSpPr>
        <p:spPr>
          <a:xfrm>
            <a:off x="4170521" y="1397318"/>
            <a:ext cx="200025" cy="3479959"/>
          </a:xfrm>
          <a:prstGeom prst="lef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00"/>
          </a:p>
        </p:txBody>
      </p:sp>
      <p:sp>
        <p:nvSpPr>
          <p:cNvPr id="7196" name="Text Box 131"/>
          <p:cNvSpPr txBox="1">
            <a:spLocks noChangeArrowheads="1"/>
          </p:cNvSpPr>
          <p:nvPr/>
        </p:nvSpPr>
        <p:spPr bwMode="auto">
          <a:xfrm>
            <a:off x="4391025" y="1252062"/>
            <a:ext cx="1353503"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药品的取用</a:t>
            </a:r>
          </a:p>
        </p:txBody>
      </p:sp>
      <p:sp>
        <p:nvSpPr>
          <p:cNvPr id="7197" name="Text Box 136"/>
          <p:cNvSpPr txBox="1">
            <a:spLocks noChangeArrowheads="1"/>
          </p:cNvSpPr>
          <p:nvPr/>
        </p:nvSpPr>
        <p:spPr bwMode="auto">
          <a:xfrm>
            <a:off x="4370546" y="2244091"/>
            <a:ext cx="1282065"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物体的加热</a:t>
            </a:r>
          </a:p>
        </p:txBody>
      </p:sp>
      <p:sp>
        <p:nvSpPr>
          <p:cNvPr id="38" name="左大括号 37"/>
          <p:cNvSpPr/>
          <p:nvPr/>
        </p:nvSpPr>
        <p:spPr>
          <a:xfrm>
            <a:off x="5785486" y="1083469"/>
            <a:ext cx="91916" cy="68246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a:latin typeface="宋体" panose="02010600030101010101" pitchFamily="2" charset="-122"/>
              <a:ea typeface="宋体" panose="02010600030101010101" pitchFamily="2" charset="-122"/>
            </a:endParaRPr>
          </a:p>
        </p:txBody>
      </p:sp>
      <p:sp>
        <p:nvSpPr>
          <p:cNvPr id="7199" name="Text Box 133"/>
          <p:cNvSpPr txBox="1">
            <a:spLocks noChangeArrowheads="1"/>
          </p:cNvSpPr>
          <p:nvPr/>
        </p:nvSpPr>
        <p:spPr bwMode="auto">
          <a:xfrm>
            <a:off x="5877401" y="899161"/>
            <a:ext cx="1256348"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取用原则</a:t>
            </a:r>
          </a:p>
        </p:txBody>
      </p:sp>
      <p:sp>
        <p:nvSpPr>
          <p:cNvPr id="7200" name="Text Box 134"/>
          <p:cNvSpPr txBox="1">
            <a:spLocks noChangeArrowheads="1"/>
          </p:cNvSpPr>
          <p:nvPr/>
        </p:nvSpPr>
        <p:spPr bwMode="auto">
          <a:xfrm>
            <a:off x="5877402" y="1235393"/>
            <a:ext cx="1458754"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固体的取用</a:t>
            </a:r>
          </a:p>
        </p:txBody>
      </p:sp>
      <p:sp>
        <p:nvSpPr>
          <p:cNvPr id="7203" name="Text Box 134"/>
          <p:cNvSpPr txBox="1">
            <a:spLocks noChangeArrowheads="1"/>
          </p:cNvSpPr>
          <p:nvPr/>
        </p:nvSpPr>
        <p:spPr bwMode="auto">
          <a:xfrm>
            <a:off x="5877401" y="1580674"/>
            <a:ext cx="1381125"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液体的取用</a:t>
            </a:r>
          </a:p>
        </p:txBody>
      </p:sp>
      <p:sp>
        <p:nvSpPr>
          <p:cNvPr id="8" name="左大括号 7"/>
          <p:cNvSpPr/>
          <p:nvPr/>
        </p:nvSpPr>
        <p:spPr>
          <a:xfrm>
            <a:off x="5652612" y="2075498"/>
            <a:ext cx="91916" cy="68246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a:latin typeface="宋体" panose="02010600030101010101" pitchFamily="2" charset="-122"/>
              <a:ea typeface="宋体" panose="02010600030101010101" pitchFamily="2" charset="-122"/>
            </a:endParaRPr>
          </a:p>
        </p:txBody>
      </p:sp>
      <p:sp>
        <p:nvSpPr>
          <p:cNvPr id="9" name="Text Box 133"/>
          <p:cNvSpPr txBox="1">
            <a:spLocks noChangeArrowheads="1"/>
          </p:cNvSpPr>
          <p:nvPr/>
        </p:nvSpPr>
        <p:spPr bwMode="auto">
          <a:xfrm>
            <a:off x="5785486" y="2244091"/>
            <a:ext cx="1473041"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给液体加热</a:t>
            </a:r>
          </a:p>
        </p:txBody>
      </p:sp>
      <p:sp>
        <p:nvSpPr>
          <p:cNvPr id="10" name="Text Box 133"/>
          <p:cNvSpPr txBox="1">
            <a:spLocks noChangeArrowheads="1"/>
          </p:cNvSpPr>
          <p:nvPr/>
        </p:nvSpPr>
        <p:spPr bwMode="auto">
          <a:xfrm>
            <a:off x="5765482" y="1925956"/>
            <a:ext cx="1570673"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酒精灯的使用</a:t>
            </a:r>
          </a:p>
        </p:txBody>
      </p:sp>
      <p:sp>
        <p:nvSpPr>
          <p:cNvPr id="11" name="Text Box 133"/>
          <p:cNvSpPr txBox="1">
            <a:spLocks noChangeArrowheads="1"/>
          </p:cNvSpPr>
          <p:nvPr/>
        </p:nvSpPr>
        <p:spPr bwMode="auto">
          <a:xfrm>
            <a:off x="5785486" y="2589372"/>
            <a:ext cx="1389221"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sym typeface="+mn-ea"/>
              </a:rPr>
              <a:t>给固体加热</a:t>
            </a:r>
            <a:endParaRPr lang="zh-CN" altLang="en-US">
              <a:latin typeface="宋体" panose="02010600030101010101" pitchFamily="2" charset="-122"/>
              <a:ea typeface="宋体" panose="02010600030101010101" pitchFamily="2" charset="-122"/>
            </a:endParaRPr>
          </a:p>
        </p:txBody>
      </p:sp>
      <p:sp>
        <p:nvSpPr>
          <p:cNvPr id="12" name="Text Box 136"/>
          <p:cNvSpPr txBox="1">
            <a:spLocks noChangeArrowheads="1"/>
          </p:cNvSpPr>
          <p:nvPr/>
        </p:nvSpPr>
        <p:spPr bwMode="auto">
          <a:xfrm>
            <a:off x="4370547" y="3448527"/>
            <a:ext cx="1614964"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连接仪器装置</a:t>
            </a:r>
          </a:p>
        </p:txBody>
      </p:sp>
      <p:sp>
        <p:nvSpPr>
          <p:cNvPr id="13" name="左大括号 12"/>
          <p:cNvSpPr/>
          <p:nvPr/>
        </p:nvSpPr>
        <p:spPr>
          <a:xfrm>
            <a:off x="5980748" y="3075146"/>
            <a:ext cx="91916" cy="12231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a:latin typeface="宋体" panose="02010600030101010101" pitchFamily="2" charset="-122"/>
              <a:ea typeface="宋体" panose="02010600030101010101" pitchFamily="2" charset="-122"/>
            </a:endParaRPr>
          </a:p>
        </p:txBody>
      </p:sp>
      <p:sp>
        <p:nvSpPr>
          <p:cNvPr id="14" name="文本框 13"/>
          <p:cNvSpPr txBox="1"/>
          <p:nvPr/>
        </p:nvSpPr>
        <p:spPr>
          <a:xfrm>
            <a:off x="6072664" y="2999423"/>
            <a:ext cx="2793072" cy="346249"/>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cs typeface="宋体" panose="02010600030101010101" pitchFamily="2" charset="-122"/>
                <a:sym typeface="+mn-ea"/>
              </a:rPr>
              <a:t>把玻璃管插入带孔橡胶塞 </a:t>
            </a:r>
          </a:p>
        </p:txBody>
      </p:sp>
      <p:sp>
        <p:nvSpPr>
          <p:cNvPr id="92165" name="Text Box 5"/>
          <p:cNvSpPr txBox="1"/>
          <p:nvPr/>
        </p:nvSpPr>
        <p:spPr>
          <a:xfrm>
            <a:off x="6072426" y="3344704"/>
            <a:ext cx="2331407" cy="346249"/>
          </a:xfrm>
          <a:prstGeom prst="rect">
            <a:avLst/>
          </a:prstGeom>
          <a:noFill/>
          <a:ln w="9525">
            <a:noFill/>
          </a:ln>
        </p:spPr>
        <p:txBody>
          <a:bodyPr wrap="none" lIns="68580" tIns="34290" rIns="68580" bIns="34290">
            <a:spAutoFit/>
          </a:bodyPr>
          <a:lstStyle/>
          <a:p>
            <a:r>
              <a:rPr lang="zh-CN" altLang="en-US">
                <a:latin typeface="宋体" panose="02010600030101010101" pitchFamily="2" charset="-122"/>
                <a:ea typeface="宋体" panose="02010600030101010101" pitchFamily="2" charset="-122"/>
                <a:cs typeface="宋体" panose="02010600030101010101" pitchFamily="2" charset="-122"/>
              </a:rPr>
              <a:t>连接玻璃管和胶皮管 </a:t>
            </a:r>
          </a:p>
        </p:txBody>
      </p:sp>
      <p:sp>
        <p:nvSpPr>
          <p:cNvPr id="92170" name="Text Box 10"/>
          <p:cNvSpPr txBox="1"/>
          <p:nvPr/>
        </p:nvSpPr>
        <p:spPr>
          <a:xfrm>
            <a:off x="6072426" y="3682842"/>
            <a:ext cx="2100575" cy="346249"/>
          </a:xfrm>
          <a:prstGeom prst="rect">
            <a:avLst/>
          </a:prstGeom>
          <a:noFill/>
          <a:ln w="9525">
            <a:noFill/>
          </a:ln>
        </p:spPr>
        <p:txBody>
          <a:bodyPr wrap="none" lIns="68580" tIns="34290" rIns="68580" bIns="34290">
            <a:spAutoFit/>
          </a:bodyPr>
          <a:lstStyle/>
          <a:p>
            <a:r>
              <a:rPr lang="zh-CN" altLang="en-US">
                <a:latin typeface="宋体" panose="02010600030101010101" pitchFamily="2" charset="-122"/>
                <a:ea typeface="宋体" panose="02010600030101010101" pitchFamily="2" charset="-122"/>
                <a:cs typeface="宋体" panose="02010600030101010101" pitchFamily="2" charset="-122"/>
              </a:rPr>
              <a:t>在容器口塞橡胶塞 </a:t>
            </a:r>
          </a:p>
        </p:txBody>
      </p:sp>
      <p:sp>
        <p:nvSpPr>
          <p:cNvPr id="15" name="文本框 14"/>
          <p:cNvSpPr txBox="1"/>
          <p:nvPr/>
        </p:nvSpPr>
        <p:spPr>
          <a:xfrm>
            <a:off x="6072664" y="4028123"/>
            <a:ext cx="19659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cs typeface="宋体" panose="02010600030101010101" pitchFamily="2" charset="-122"/>
                <a:sym typeface="+mn-ea"/>
              </a:rPr>
              <a:t>检查装置的气密性</a:t>
            </a:r>
          </a:p>
        </p:txBody>
      </p:sp>
      <p:sp>
        <p:nvSpPr>
          <p:cNvPr id="16" name="文本框 15"/>
          <p:cNvSpPr txBox="1"/>
          <p:nvPr/>
        </p:nvSpPr>
        <p:spPr>
          <a:xfrm>
            <a:off x="4425791" y="4601052"/>
            <a:ext cx="1508760" cy="345281"/>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sym typeface="+mn-ea"/>
              </a:rPr>
              <a:t>洗涤玻璃仪器</a:t>
            </a:r>
          </a:p>
        </p:txBody>
      </p:sp>
      <p:sp>
        <p:nvSpPr>
          <p:cNvPr id="17" name="左大括号 16"/>
          <p:cNvSpPr/>
          <p:nvPr/>
        </p:nvSpPr>
        <p:spPr>
          <a:xfrm>
            <a:off x="5980748" y="4499610"/>
            <a:ext cx="91916" cy="5481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a:latin typeface="宋体" panose="02010600030101010101" pitchFamily="2" charset="-122"/>
              <a:ea typeface="宋体" panose="02010600030101010101" pitchFamily="2" charset="-122"/>
            </a:endParaRPr>
          </a:p>
        </p:txBody>
      </p:sp>
      <p:sp>
        <p:nvSpPr>
          <p:cNvPr id="20" name="Text Box 133"/>
          <p:cNvSpPr txBox="1">
            <a:spLocks noChangeArrowheads="1"/>
          </p:cNvSpPr>
          <p:nvPr/>
        </p:nvSpPr>
        <p:spPr bwMode="auto">
          <a:xfrm>
            <a:off x="6079807" y="4432459"/>
            <a:ext cx="1256348"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洗涤方法</a:t>
            </a:r>
          </a:p>
        </p:txBody>
      </p:sp>
      <p:sp>
        <p:nvSpPr>
          <p:cNvPr id="21" name="Text Box 134"/>
          <p:cNvSpPr txBox="1">
            <a:spLocks noChangeArrowheads="1"/>
          </p:cNvSpPr>
          <p:nvPr/>
        </p:nvSpPr>
        <p:spPr bwMode="auto">
          <a:xfrm>
            <a:off x="6079807" y="4768692"/>
            <a:ext cx="1865948" cy="345281"/>
          </a:xfrm>
          <a:prstGeom prst="rect">
            <a:avLst/>
          </a:prstGeom>
          <a:noFill/>
          <a:ln w="9525" algn="ctr">
            <a:noFill/>
            <a:miter lim="800000"/>
          </a:ln>
        </p:spPr>
        <p:txBody>
          <a:bodyPr wrap="square" lIns="68580" tIns="34290" rIns="68580" bIns="34290">
            <a:spAutoFit/>
          </a:bodyPr>
          <a:lstStyle/>
          <a:p>
            <a:pPr>
              <a:spcBef>
                <a:spcPct val="50000"/>
              </a:spcBef>
            </a:pPr>
            <a:r>
              <a:rPr lang="zh-CN" altLang="en-US">
                <a:latin typeface="宋体" panose="02010600030101010101" pitchFamily="2" charset="-122"/>
                <a:ea typeface="宋体" panose="02010600030101010101" pitchFamily="2" charset="-122"/>
              </a:rPr>
              <a:t>洗干净的标准</a:t>
            </a:r>
          </a:p>
        </p:txBody>
      </p:sp>
    </p:spTree>
    <p:extLst>
      <p:ext uri="{BB962C8B-B14F-4D97-AF65-F5344CB8AC3E}">
        <p14:creationId xmlns:p14="http://schemas.microsoft.com/office/powerpoint/2010/main" val="2358037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83"/>
                                        </p:tgtEl>
                                        <p:attrNameLst>
                                          <p:attrName>style.visibility</p:attrName>
                                        </p:attrNameLst>
                                      </p:cBhvr>
                                      <p:to>
                                        <p:strVal val="visible"/>
                                      </p:to>
                                    </p:set>
                                    <p:animEffect transition="in" filter="blinds(horizontal)">
                                      <p:cBhvr>
                                        <p:cTn id="12" dur="500"/>
                                        <p:tgtEl>
                                          <p:spTgt spid="718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84"/>
                                        </p:tgtEl>
                                        <p:attrNameLst>
                                          <p:attrName>style.visibility</p:attrName>
                                        </p:attrNameLst>
                                      </p:cBhvr>
                                      <p:to>
                                        <p:strVal val="visible"/>
                                      </p:to>
                                    </p:set>
                                    <p:animEffect transition="in" filter="blinds(horizontal)">
                                      <p:cBhvr>
                                        <p:cTn id="17" dur="500"/>
                                        <p:tgtEl>
                                          <p:spTgt spid="718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196"/>
                                        </p:tgtEl>
                                        <p:attrNameLst>
                                          <p:attrName>style.visibility</p:attrName>
                                        </p:attrNameLst>
                                      </p:cBhvr>
                                      <p:to>
                                        <p:strVal val="visible"/>
                                      </p:to>
                                    </p:set>
                                    <p:animEffect transition="in" filter="blinds(horizontal)">
                                      <p:cBhvr>
                                        <p:cTn id="27" dur="500"/>
                                        <p:tgtEl>
                                          <p:spTgt spid="7196"/>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blinds(horizontal)">
                                      <p:cBhvr>
                                        <p:cTn id="32" dur="500"/>
                                        <p:tgtEl>
                                          <p:spTgt spid="38"/>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7199"/>
                                        </p:tgtEl>
                                        <p:attrNameLst>
                                          <p:attrName>style.visibility</p:attrName>
                                        </p:attrNameLst>
                                      </p:cBhvr>
                                      <p:to>
                                        <p:strVal val="visible"/>
                                      </p:to>
                                    </p:set>
                                    <p:animEffect transition="in" filter="blinds(horizontal)">
                                      <p:cBhvr>
                                        <p:cTn id="35" dur="500"/>
                                        <p:tgtEl>
                                          <p:spTgt spid="7199"/>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7200"/>
                                        </p:tgtEl>
                                        <p:attrNameLst>
                                          <p:attrName>style.visibility</p:attrName>
                                        </p:attrNameLst>
                                      </p:cBhvr>
                                      <p:to>
                                        <p:strVal val="visible"/>
                                      </p:to>
                                    </p:set>
                                    <p:animEffect transition="in" filter="blinds(horizontal)">
                                      <p:cBhvr>
                                        <p:cTn id="38" dur="500"/>
                                        <p:tgtEl>
                                          <p:spTgt spid="7200"/>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7203"/>
                                        </p:tgtEl>
                                        <p:attrNameLst>
                                          <p:attrName>style.visibility</p:attrName>
                                        </p:attrNameLst>
                                      </p:cBhvr>
                                      <p:to>
                                        <p:strVal val="visible"/>
                                      </p:to>
                                    </p:set>
                                    <p:animEffect transition="in" filter="blinds(horizontal)">
                                      <p:cBhvr>
                                        <p:cTn id="41" dur="500"/>
                                        <p:tgtEl>
                                          <p:spTgt spid="7203"/>
                                        </p:tgtEl>
                                      </p:cBhvr>
                                    </p:animEffect>
                                  </p:childTnLst>
                                </p:cTn>
                              </p:par>
                            </p:childTnLst>
                          </p:cTn>
                        </p:par>
                      </p:childTnLst>
                    </p:cTn>
                  </p:par>
                  <p:par>
                    <p:cTn id="42" fill="hold" nodeType="clickPar">
                      <p:stCondLst>
                        <p:cond delay="indefinite"/>
                      </p:stCondLst>
                      <p:childTnLst>
                        <p:par>
                          <p:cTn id="43" fill="hold" nodeType="after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7197"/>
                                        </p:tgtEl>
                                        <p:attrNameLst>
                                          <p:attrName>style.visibility</p:attrName>
                                        </p:attrNameLst>
                                      </p:cBhvr>
                                      <p:to>
                                        <p:strVal val="visible"/>
                                      </p:to>
                                    </p:set>
                                    <p:animEffect transition="in" filter="blinds(horizontal)">
                                      <p:cBhvr>
                                        <p:cTn id="46" dur="500"/>
                                        <p:tgtEl>
                                          <p:spTgt spid="7197"/>
                                        </p:tgtEl>
                                      </p:cBhvr>
                                    </p:animEffect>
                                  </p:childTnLst>
                                </p:cTn>
                              </p:par>
                            </p:childTnLst>
                          </p:cTn>
                        </p:par>
                      </p:childTnLst>
                    </p:cTn>
                  </p:par>
                  <p:par>
                    <p:cTn id="47" fill="hold" nodeType="clickPar">
                      <p:stCondLst>
                        <p:cond delay="indefinite"/>
                      </p:stCondLst>
                      <p:childTnLst>
                        <p:par>
                          <p:cTn id="48" fill="hold" nodeType="after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blinds(horizontal)">
                                      <p:cBhvr>
                                        <p:cTn id="51" dur="500"/>
                                        <p:tgtEl>
                                          <p:spTgt spid="8"/>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blinds(horizontal)">
                                      <p:cBhvr>
                                        <p:cTn id="54" dur="500"/>
                                        <p:tgtEl>
                                          <p:spTgt spid="10"/>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linds(horizontal)">
                                      <p:cBhvr>
                                        <p:cTn id="57" dur="500"/>
                                        <p:tgtEl>
                                          <p:spTgt spid="9"/>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blinds(horizontal)">
                                      <p:cBhvr>
                                        <p:cTn id="60" dur="500"/>
                                        <p:tgtEl>
                                          <p:spTgt spid="11"/>
                                        </p:tgtEl>
                                      </p:cBhvr>
                                    </p:animEffect>
                                  </p:childTnLst>
                                </p:cTn>
                              </p:par>
                            </p:childTnLst>
                          </p:cTn>
                        </p:par>
                      </p:childTnLst>
                    </p:cTn>
                  </p:par>
                  <p:par>
                    <p:cTn id="61" fill="hold" nodeType="clickPar">
                      <p:stCondLst>
                        <p:cond delay="indefinite"/>
                      </p:stCondLst>
                      <p:childTnLst>
                        <p:par>
                          <p:cTn id="62" fill="hold" nodeType="after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blinds(horizontal)">
                                      <p:cBhvr>
                                        <p:cTn id="65" dur="500"/>
                                        <p:tgtEl>
                                          <p:spTgt spid="12"/>
                                        </p:tgtEl>
                                      </p:cBhvr>
                                    </p:animEffect>
                                  </p:childTnLst>
                                </p:cTn>
                              </p:par>
                            </p:childTnLst>
                          </p:cTn>
                        </p:par>
                      </p:childTnLst>
                    </p:cTn>
                  </p:par>
                  <p:par>
                    <p:cTn id="66" fill="hold" nodeType="clickPar">
                      <p:stCondLst>
                        <p:cond delay="indefinite"/>
                      </p:stCondLst>
                      <p:childTnLst>
                        <p:par>
                          <p:cTn id="67" fill="hold" nodeType="after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blinds(horizontal)">
                                      <p:cBhvr>
                                        <p:cTn id="70" dur="500"/>
                                        <p:tgtEl>
                                          <p:spTgt spid="13"/>
                                        </p:tgtEl>
                                      </p:cBhvr>
                                    </p:animEffect>
                                  </p:childTnLst>
                                </p:cTn>
                              </p:par>
                            </p:childTnLst>
                          </p:cTn>
                        </p:par>
                      </p:childTnLst>
                    </p:cTn>
                  </p:par>
                  <p:par>
                    <p:cTn id="71" fill="hold" nodeType="clickPar">
                      <p:stCondLst>
                        <p:cond delay="indefinite"/>
                      </p:stCondLst>
                      <p:childTnLst>
                        <p:par>
                          <p:cTn id="72" fill="hold" nodeType="after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blinds(horizontal)">
                                      <p:cBhvr>
                                        <p:cTn id="75" dur="500"/>
                                        <p:tgtEl>
                                          <p:spTgt spid="14"/>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15"/>
                                        </p:tgtEl>
                                        <p:attrNameLst>
                                          <p:attrName>style.visibility</p:attrName>
                                        </p:attrNameLst>
                                      </p:cBhvr>
                                      <p:to>
                                        <p:strVal val="visible"/>
                                      </p:to>
                                    </p:set>
                                    <p:animEffect transition="in" filter="blinds(horizontal)">
                                      <p:cBhvr>
                                        <p:cTn id="78" dur="500"/>
                                        <p:tgtEl>
                                          <p:spTgt spid="15"/>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92165"/>
                                        </p:tgtEl>
                                        <p:attrNameLst>
                                          <p:attrName>style.visibility</p:attrName>
                                        </p:attrNameLst>
                                      </p:cBhvr>
                                      <p:to>
                                        <p:strVal val="visible"/>
                                      </p:to>
                                    </p:set>
                                    <p:animEffect transition="in" filter="blinds(horizontal)">
                                      <p:cBhvr>
                                        <p:cTn id="81" dur="500"/>
                                        <p:tgtEl>
                                          <p:spTgt spid="92165"/>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92170"/>
                                        </p:tgtEl>
                                        <p:attrNameLst>
                                          <p:attrName>style.visibility</p:attrName>
                                        </p:attrNameLst>
                                      </p:cBhvr>
                                      <p:to>
                                        <p:strVal val="visible"/>
                                      </p:to>
                                    </p:set>
                                    <p:animEffect transition="in" filter="blinds(horizontal)">
                                      <p:cBhvr>
                                        <p:cTn id="84" dur="500"/>
                                        <p:tgtEl>
                                          <p:spTgt spid="92170"/>
                                        </p:tgtEl>
                                      </p:cBhvr>
                                    </p:animEffect>
                                  </p:childTnLst>
                                </p:cTn>
                              </p:par>
                            </p:childTnLst>
                          </p:cTn>
                        </p:par>
                      </p:childTnLst>
                    </p:cTn>
                  </p:par>
                  <p:par>
                    <p:cTn id="85" fill="hold" nodeType="clickPar">
                      <p:stCondLst>
                        <p:cond delay="indefinite"/>
                      </p:stCondLst>
                      <p:childTnLst>
                        <p:par>
                          <p:cTn id="86" fill="hold" nodeType="after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16"/>
                                        </p:tgtEl>
                                        <p:attrNameLst>
                                          <p:attrName>style.visibility</p:attrName>
                                        </p:attrNameLst>
                                      </p:cBhvr>
                                      <p:to>
                                        <p:strVal val="visible"/>
                                      </p:to>
                                    </p:set>
                                    <p:animEffect transition="in" filter="blinds(horizontal)">
                                      <p:cBhvr>
                                        <p:cTn id="89" dur="500"/>
                                        <p:tgtEl>
                                          <p:spTgt spid="16"/>
                                        </p:tgtEl>
                                      </p:cBhvr>
                                    </p:animEffect>
                                  </p:childTnLst>
                                </p:cTn>
                              </p:par>
                            </p:childTnLst>
                          </p:cTn>
                        </p:par>
                      </p:childTnLst>
                    </p:cTn>
                  </p:par>
                  <p:par>
                    <p:cTn id="90" fill="hold" nodeType="clickPar">
                      <p:stCondLst>
                        <p:cond delay="indefinite"/>
                      </p:stCondLst>
                      <p:childTnLst>
                        <p:par>
                          <p:cTn id="91" fill="hold" nodeType="after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17"/>
                                        </p:tgtEl>
                                        <p:attrNameLst>
                                          <p:attrName>style.visibility</p:attrName>
                                        </p:attrNameLst>
                                      </p:cBhvr>
                                      <p:to>
                                        <p:strVal val="visible"/>
                                      </p:to>
                                    </p:set>
                                    <p:animEffect transition="in" filter="blinds(horizontal)">
                                      <p:cBhvr>
                                        <p:cTn id="94" dur="500"/>
                                        <p:tgtEl>
                                          <p:spTgt spid="17"/>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blinds(horizontal)">
                                      <p:cBhvr>
                                        <p:cTn id="97" dur="500"/>
                                        <p:tgtEl>
                                          <p:spTgt spid="20"/>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21"/>
                                        </p:tgtEl>
                                        <p:attrNameLst>
                                          <p:attrName>style.visibility</p:attrName>
                                        </p:attrNameLst>
                                      </p:cBhvr>
                                      <p:to>
                                        <p:strVal val="visible"/>
                                      </p:to>
                                    </p:set>
                                    <p:animEffect transition="in" filter="blinds(horizontal)">
                                      <p:cBhvr>
                                        <p:cTn id="10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183" grpId="0"/>
      <p:bldP spid="7184" grpId="0"/>
      <p:bldP spid="5" grpId="0" animBg="1"/>
      <p:bldP spid="7196" grpId="0"/>
      <p:bldP spid="7197" grpId="0"/>
      <p:bldP spid="38" grpId="0" animBg="1"/>
      <p:bldP spid="7199" grpId="0"/>
      <p:bldP spid="7200" grpId="0"/>
      <p:bldP spid="7203" grpId="0"/>
      <p:bldP spid="8" grpId="0" animBg="1"/>
      <p:bldP spid="9" grpId="0"/>
      <p:bldP spid="10" grpId="0"/>
      <p:bldP spid="11" grpId="0"/>
      <p:bldP spid="12" grpId="0"/>
      <p:bldP spid="13" grpId="0" animBg="1"/>
      <p:bldP spid="14" grpId="0"/>
      <p:bldP spid="92165" grpId="0"/>
      <p:bldP spid="92170" grpId="0"/>
      <p:bldP spid="15" grpId="0"/>
      <p:bldP spid="16" grpId="0"/>
      <p:bldP spid="17" grpId="0" animBg="1"/>
      <p:bldP spid="20"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02</a:t>
            </a:r>
            <a:endParaRPr lang="zh-CN" altLang="en-US" sz="2700" b="1">
              <a:solidFill>
                <a:srgbClr val="0070C0"/>
              </a:solidFill>
            </a:endParaRPr>
          </a:p>
        </p:txBody>
      </p:sp>
      <p:sp>
        <p:nvSpPr>
          <p:cNvPr id="7" name="矩形 6"/>
          <p:cNvSpPr/>
          <p:nvPr/>
        </p:nvSpPr>
        <p:spPr>
          <a:xfrm>
            <a:off x="1" y="2492693"/>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考点讲练</a:t>
            </a:r>
          </a:p>
        </p:txBody>
      </p:sp>
    </p:spTree>
    <p:extLst>
      <p:ext uri="{BB962C8B-B14F-4D97-AF65-F5344CB8AC3E}">
        <p14:creationId xmlns:p14="http://schemas.microsoft.com/office/powerpoint/2010/main" val="2905229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636270" y="41434"/>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2" name="文本框 1"/>
          <p:cNvSpPr txBox="1"/>
          <p:nvPr/>
        </p:nvSpPr>
        <p:spPr>
          <a:xfrm>
            <a:off x="369570" y="584359"/>
            <a:ext cx="404622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考点一：化学变化和物理变化</a:t>
            </a:r>
          </a:p>
        </p:txBody>
      </p:sp>
      <p:graphicFrame>
        <p:nvGraphicFramePr>
          <p:cNvPr id="15410" name="表格 15409"/>
          <p:cNvGraphicFramePr>
            <a:graphicFrameLocks noGrp="1"/>
          </p:cNvGraphicFramePr>
          <p:nvPr>
            <p:custDataLst>
              <p:tags r:id="rId1"/>
            </p:custDataLst>
          </p:nvPr>
        </p:nvGraphicFramePr>
        <p:xfrm>
          <a:off x="483632" y="997506"/>
          <a:ext cx="8176260" cy="4008835"/>
        </p:xfrm>
        <a:graphic>
          <a:graphicData uri="http://schemas.openxmlformats.org/drawingml/2006/table">
            <a:tbl>
              <a:tblPr/>
              <a:tblGrid>
                <a:gridCol w="1501616"/>
                <a:gridCol w="3421856"/>
                <a:gridCol w="3252788"/>
              </a:tblGrid>
              <a:tr h="414338">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b="1">
                        <a:solidFill>
                          <a:srgbClr val="FFFFD9"/>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r>
              <a:tr h="583406">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r>
              <a:tr h="414338">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gridSpan="2">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hMerge="1">
                  <a:txBody>
                    <a:bodyPr/>
                    <a:lstStyle/>
                    <a:p>
                      <a:endParaRPr/>
                    </a:p>
                  </a:txBody>
                  <a:tcPr>
                    <a:lnR w="12700">
                      <a:solidFill>
                        <a:schemeClr val="tx1"/>
                      </a:solidFill>
                      <a:prstDash val="solid"/>
                    </a:lnR>
                    <a:lnT w="12700">
                      <a:solidFill>
                        <a:schemeClr val="tx1"/>
                      </a:solidFill>
                      <a:prstDash val="solid"/>
                    </a:lnT>
                    <a:lnB w="12700">
                      <a:solidFill>
                        <a:schemeClr val="tx1"/>
                      </a:solidFill>
                      <a:prstDash val="solid"/>
                    </a:lnB>
                  </a:tcPr>
                </a:tc>
              </a:tr>
              <a:tr h="829866">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r>
              <a:tr h="840581">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r>
              <a:tr h="926306">
                <a:tc>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gridSpan="2">
                  <a:txBody>
                    <a:bodyPr/>
                    <a:lstStyle/>
                    <a:p>
                      <a:pPr marL="0" lvl="0" indent="0">
                        <a:spcBef>
                          <a:spcPct val="0"/>
                        </a:spcBef>
                        <a:buNone/>
                      </a:pPr>
                      <a:endParaRPr lang="zh-CN" altLang="en-US" sz="1200">
                        <a:solidFill>
                          <a:srgbClr val="000000"/>
                        </a:solidFill>
                      </a:endParaRPr>
                    </a:p>
                  </a:txBody>
                  <a:tcPr marL="68580" marR="68580" marT="34290" marB="3429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accent3">
                        <a:lumMod val="20000"/>
                        <a:lumOff val="80000"/>
                        <a:alpha val="39000"/>
                      </a:schemeClr>
                    </a:solidFill>
                  </a:tcPr>
                </a:tc>
                <a:tc hMerge="1">
                  <a:txBody>
                    <a:bodyPr/>
                    <a:lstStyle/>
                    <a:p>
                      <a:endParaRPr/>
                    </a:p>
                  </a:txBody>
                  <a:tcPr>
                    <a:lnR w="12700">
                      <a:solidFill>
                        <a:schemeClr val="tx1"/>
                      </a:solidFill>
                      <a:prstDash val="solid"/>
                    </a:lnR>
                    <a:lnT w="12700">
                      <a:solidFill>
                        <a:schemeClr val="tx1"/>
                      </a:solidFill>
                      <a:prstDash val="solid"/>
                    </a:lnT>
                    <a:lnB w="12700">
                      <a:solidFill>
                        <a:schemeClr val="tx1"/>
                      </a:solidFill>
                      <a:prstDash val="solid"/>
                    </a:lnB>
                  </a:tcPr>
                </a:tc>
              </a:tr>
            </a:tbl>
          </a:graphicData>
        </a:graphic>
      </p:graphicFrame>
      <p:sp>
        <p:nvSpPr>
          <p:cNvPr id="15394" name="Rectangle 7"/>
          <p:cNvSpPr/>
          <p:nvPr/>
        </p:nvSpPr>
        <p:spPr>
          <a:xfrm>
            <a:off x="2938702" y="1077985"/>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物理变化</a:t>
            </a:r>
          </a:p>
        </p:txBody>
      </p:sp>
      <p:sp>
        <p:nvSpPr>
          <p:cNvPr id="15395" name="Rectangle 7"/>
          <p:cNvSpPr/>
          <p:nvPr/>
        </p:nvSpPr>
        <p:spPr>
          <a:xfrm>
            <a:off x="6281977" y="1077747"/>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化学变化</a:t>
            </a:r>
          </a:p>
        </p:txBody>
      </p:sp>
      <p:sp>
        <p:nvSpPr>
          <p:cNvPr id="15396" name="Rectangle 7"/>
          <p:cNvSpPr/>
          <p:nvPr/>
        </p:nvSpPr>
        <p:spPr>
          <a:xfrm>
            <a:off x="795577" y="1493513"/>
            <a:ext cx="600164"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概念</a:t>
            </a:r>
          </a:p>
        </p:txBody>
      </p:sp>
      <p:sp>
        <p:nvSpPr>
          <p:cNvPr id="15397" name="Rectangle 7"/>
          <p:cNvSpPr/>
          <p:nvPr/>
        </p:nvSpPr>
        <p:spPr>
          <a:xfrm>
            <a:off x="533639" y="2048345"/>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本质区别</a:t>
            </a:r>
          </a:p>
        </p:txBody>
      </p:sp>
      <p:sp>
        <p:nvSpPr>
          <p:cNvPr id="15398" name="Rectangle 7"/>
          <p:cNvSpPr/>
          <p:nvPr/>
        </p:nvSpPr>
        <p:spPr>
          <a:xfrm>
            <a:off x="490777" y="2648420"/>
            <a:ext cx="1061829"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伴随现象</a:t>
            </a:r>
          </a:p>
        </p:txBody>
      </p:sp>
      <p:sp>
        <p:nvSpPr>
          <p:cNvPr id="15399" name="Rectangle 7"/>
          <p:cNvSpPr/>
          <p:nvPr/>
        </p:nvSpPr>
        <p:spPr>
          <a:xfrm>
            <a:off x="795577" y="4352204"/>
            <a:ext cx="600164"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说明</a:t>
            </a:r>
          </a:p>
        </p:txBody>
      </p:sp>
      <p:sp>
        <p:nvSpPr>
          <p:cNvPr id="15400" name="Rectangle 7"/>
          <p:cNvSpPr/>
          <p:nvPr/>
        </p:nvSpPr>
        <p:spPr>
          <a:xfrm>
            <a:off x="795577" y="3533053"/>
            <a:ext cx="600164" cy="346249"/>
          </a:xfrm>
          <a:prstGeom prst="rect">
            <a:avLst/>
          </a:prstGeom>
          <a:noFill/>
          <a:ln w="9525">
            <a:noFill/>
          </a:ln>
        </p:spPr>
        <p:txBody>
          <a:bodyPr wrap="none" lIns="68580" tIns="34290" rIns="68580" bIns="34290" anchor="ctr">
            <a:spAutoFit/>
          </a:bodyPr>
          <a:lstStyle/>
          <a:p>
            <a:r>
              <a:rPr lang="zh-CN" altLang="en-US">
                <a:latin typeface="Arial" panose="020B0604020202020204" pitchFamily="34" charset="0"/>
                <a:ea typeface="黑体" panose="02010609060101010101" pitchFamily="49" charset="-122"/>
              </a:rPr>
              <a:t>实例</a:t>
            </a:r>
          </a:p>
        </p:txBody>
      </p:sp>
      <p:sp>
        <p:nvSpPr>
          <p:cNvPr id="13" name="Rectangle 7"/>
          <p:cNvSpPr/>
          <p:nvPr/>
        </p:nvSpPr>
        <p:spPr>
          <a:xfrm>
            <a:off x="1935004" y="1589248"/>
            <a:ext cx="2423160" cy="345281"/>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没有生成新物质的变化</a:t>
            </a:r>
          </a:p>
        </p:txBody>
      </p:sp>
      <p:sp>
        <p:nvSpPr>
          <p:cNvPr id="14" name="Rectangle 7"/>
          <p:cNvSpPr/>
          <p:nvPr/>
        </p:nvSpPr>
        <p:spPr>
          <a:xfrm>
            <a:off x="5519976" y="1589248"/>
            <a:ext cx="1965960" cy="345281"/>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生成新物质的变化</a:t>
            </a:r>
          </a:p>
        </p:txBody>
      </p:sp>
      <p:sp>
        <p:nvSpPr>
          <p:cNvPr id="15" name="Rectangle 7"/>
          <p:cNvSpPr/>
          <p:nvPr/>
        </p:nvSpPr>
        <p:spPr>
          <a:xfrm>
            <a:off x="3313748" y="2048345"/>
            <a:ext cx="2908489" cy="346249"/>
          </a:xfrm>
          <a:prstGeom prst="rect">
            <a:avLst/>
          </a:prstGeom>
          <a:noFill/>
          <a:ln w="9525">
            <a:noFill/>
          </a:ln>
        </p:spPr>
        <p:txBody>
          <a:bodyPr wrap="none" lIns="68580" tIns="34290" rIns="68580" bIns="34290" anchor="ctr">
            <a:spAutoFit/>
          </a:bodyPr>
          <a:lstStyle/>
          <a:p>
            <a:r>
              <a:rPr lang="zh-CN" altLang="en-US">
                <a:solidFill>
                  <a:srgbClr val="FF0000"/>
                </a:solidFill>
                <a:latin typeface="Arial" panose="020B0604020202020204" pitchFamily="34" charset="0"/>
                <a:ea typeface="黑体" panose="02010609060101010101" pitchFamily="49" charset="-122"/>
              </a:rPr>
              <a:t>变化时是否有其他物质生成</a:t>
            </a:r>
          </a:p>
        </p:txBody>
      </p:sp>
      <p:sp>
        <p:nvSpPr>
          <p:cNvPr id="16" name="Rectangle 7"/>
          <p:cNvSpPr/>
          <p:nvPr/>
        </p:nvSpPr>
        <p:spPr>
          <a:xfrm>
            <a:off x="1982629" y="2648420"/>
            <a:ext cx="2446824" cy="346249"/>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物质的外形、状态改变</a:t>
            </a:r>
          </a:p>
        </p:txBody>
      </p:sp>
      <p:sp>
        <p:nvSpPr>
          <p:cNvPr id="17" name="Rectangle 7"/>
          <p:cNvSpPr/>
          <p:nvPr/>
        </p:nvSpPr>
        <p:spPr>
          <a:xfrm>
            <a:off x="5427108" y="2363295"/>
            <a:ext cx="2446824" cy="1177245"/>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发光、吸热、放热、颜</a:t>
            </a:r>
          </a:p>
          <a:p>
            <a:r>
              <a:rPr lang="zh-CN" altLang="en-US">
                <a:solidFill>
                  <a:srgbClr val="0000FF"/>
                </a:solidFill>
                <a:latin typeface="Arial" panose="020B0604020202020204" pitchFamily="34" charset="0"/>
                <a:ea typeface="黑体" panose="02010609060101010101" pitchFamily="49" charset="-122"/>
              </a:rPr>
              <a:t>色改变、生成气体、产</a:t>
            </a:r>
          </a:p>
          <a:p>
            <a:r>
              <a:rPr lang="zh-CN" altLang="en-US">
                <a:solidFill>
                  <a:srgbClr val="0000FF"/>
                </a:solidFill>
                <a:latin typeface="Arial" panose="020B0604020202020204" pitchFamily="34" charset="0"/>
                <a:ea typeface="黑体" panose="02010609060101010101" pitchFamily="49" charset="-122"/>
              </a:rPr>
              <a:t>生沉淀等</a:t>
            </a:r>
          </a:p>
          <a:p>
            <a:endParaRPr lang="zh-CN" altLang="en-US">
              <a:solidFill>
                <a:srgbClr val="0000FF"/>
              </a:solidFill>
              <a:latin typeface="Arial" panose="020B0604020202020204" pitchFamily="34" charset="0"/>
              <a:ea typeface="黑体" panose="02010609060101010101" pitchFamily="49" charset="-122"/>
            </a:endParaRPr>
          </a:p>
        </p:txBody>
      </p:sp>
      <p:sp>
        <p:nvSpPr>
          <p:cNvPr id="18" name="Rectangle 7"/>
          <p:cNvSpPr/>
          <p:nvPr/>
        </p:nvSpPr>
        <p:spPr>
          <a:xfrm>
            <a:off x="2135029" y="3415391"/>
            <a:ext cx="2215991" cy="623248"/>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矿石粉碎、水蒸发、</a:t>
            </a:r>
          </a:p>
          <a:p>
            <a:r>
              <a:rPr lang="zh-CN" altLang="en-US">
                <a:solidFill>
                  <a:srgbClr val="0000FF"/>
                </a:solidFill>
                <a:latin typeface="Arial" panose="020B0604020202020204" pitchFamily="34" charset="0"/>
                <a:ea typeface="黑体" panose="02010609060101010101" pitchFamily="49" charset="-122"/>
              </a:rPr>
              <a:t>碘升华等</a:t>
            </a:r>
          </a:p>
        </p:txBody>
      </p:sp>
      <p:sp>
        <p:nvSpPr>
          <p:cNvPr id="19" name="Rectangle 7"/>
          <p:cNvSpPr/>
          <p:nvPr/>
        </p:nvSpPr>
        <p:spPr>
          <a:xfrm>
            <a:off x="5579508" y="3415391"/>
            <a:ext cx="2215991" cy="623248"/>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木炭燃烧、铁生锈、</a:t>
            </a:r>
          </a:p>
          <a:p>
            <a:r>
              <a:rPr lang="zh-CN" altLang="en-US">
                <a:solidFill>
                  <a:srgbClr val="0000FF"/>
                </a:solidFill>
                <a:latin typeface="Arial" panose="020B0604020202020204" pitchFamily="34" charset="0"/>
                <a:ea typeface="黑体" panose="02010609060101010101" pitchFamily="49" charset="-122"/>
              </a:rPr>
              <a:t>食物腐烂等</a:t>
            </a:r>
          </a:p>
        </p:txBody>
      </p:sp>
      <p:sp>
        <p:nvSpPr>
          <p:cNvPr id="20" name="Rectangle 7"/>
          <p:cNvSpPr/>
          <p:nvPr/>
        </p:nvSpPr>
        <p:spPr>
          <a:xfrm>
            <a:off x="2036921" y="4213980"/>
            <a:ext cx="6766560" cy="622459"/>
          </a:xfrm>
          <a:prstGeom prst="rect">
            <a:avLst/>
          </a:prstGeom>
          <a:noFill/>
          <a:ln w="9525">
            <a:noFill/>
          </a:ln>
        </p:spPr>
        <p:txBody>
          <a:bodyPr wrap="none" lIns="68580" tIns="34290" rIns="68580" bIns="34290" anchor="ctr">
            <a:spAutoFit/>
          </a:bodyPr>
          <a:lstStyle/>
          <a:p>
            <a:r>
              <a:rPr lang="zh-CN" altLang="en-US">
                <a:solidFill>
                  <a:srgbClr val="0000FF"/>
                </a:solidFill>
                <a:latin typeface="Arial" panose="020B0604020202020204" pitchFamily="34" charset="0"/>
                <a:ea typeface="黑体" panose="02010609060101010101" pitchFamily="49" charset="-122"/>
              </a:rPr>
              <a:t>化学变化常伴随发光、发热等现象产生，但有发光、发热等现</a:t>
            </a:r>
          </a:p>
          <a:p>
            <a:r>
              <a:rPr lang="zh-CN" altLang="en-US">
                <a:solidFill>
                  <a:srgbClr val="0000FF"/>
                </a:solidFill>
                <a:latin typeface="Arial" panose="020B0604020202020204" pitchFamily="34" charset="0"/>
                <a:ea typeface="黑体" panose="02010609060101010101" pitchFamily="49" charset="-122"/>
              </a:rPr>
              <a:t>象产生的变化却不一定是化学变化，如</a:t>
            </a:r>
            <a:r>
              <a:rPr lang="zh-CN" altLang="en-US">
                <a:solidFill>
                  <a:srgbClr val="FF0000"/>
                </a:solidFill>
                <a:latin typeface="Arial" panose="020B0604020202020204" pitchFamily="34" charset="0"/>
                <a:ea typeface="黑体" panose="02010609060101010101" pitchFamily="49" charset="-122"/>
              </a:rPr>
              <a:t>灯泡发光发热</a:t>
            </a:r>
            <a:r>
              <a:rPr lang="zh-CN" altLang="en-US">
                <a:solidFill>
                  <a:srgbClr val="0000FF"/>
                </a:solidFill>
                <a:latin typeface="Arial" panose="020B0604020202020204" pitchFamily="34" charset="0"/>
                <a:ea typeface="黑体" panose="02010609060101010101" pitchFamily="49" charset="-122"/>
              </a:rPr>
              <a:t>是物理变化。</a:t>
            </a:r>
          </a:p>
        </p:txBody>
      </p:sp>
    </p:spTree>
    <p:extLst>
      <p:ext uri="{BB962C8B-B14F-4D97-AF65-F5344CB8AC3E}">
        <p14:creationId xmlns:p14="http://schemas.microsoft.com/office/powerpoint/2010/main" val="6139294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500" fill="hold"/>
                                        <p:tgtEl>
                                          <p:spTgt spid="14"/>
                                        </p:tgtEl>
                                        <p:attrNameLst>
                                          <p:attrName>ppt_x</p:attrName>
                                        </p:attrNameLst>
                                      </p:cBhvr>
                                      <p:tavLst>
                                        <p:tav tm="0">
                                          <p:val>
                                            <p:strVal val="#ppt_x"/>
                                          </p:val>
                                        </p:tav>
                                        <p:tav tm="100000">
                                          <p:val>
                                            <p:strVal val="#ppt_x"/>
                                          </p:val>
                                        </p:tav>
                                      </p:tavLst>
                                    </p:anim>
                                    <p:anim calcmode="lin" valueType="num">
                                      <p:cBhvr>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p:cTn id="19" dur="500" fill="hold"/>
                                        <p:tgtEl>
                                          <p:spTgt spid="15"/>
                                        </p:tgtEl>
                                        <p:attrNameLst>
                                          <p:attrName>ppt_x</p:attrName>
                                        </p:attrNameLst>
                                      </p:cBhvr>
                                      <p:tavLst>
                                        <p:tav tm="0">
                                          <p:val>
                                            <p:strVal val="#ppt_x"/>
                                          </p:val>
                                        </p:tav>
                                        <p:tav tm="100000">
                                          <p:val>
                                            <p:strVal val="#ppt_x"/>
                                          </p:val>
                                        </p:tav>
                                      </p:tavLst>
                                    </p:anim>
                                    <p:anim calcmode="lin" valueType="num">
                                      <p:cBhvr>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p:cTn id="25" dur="500" fill="hold"/>
                                        <p:tgtEl>
                                          <p:spTgt spid="16"/>
                                        </p:tgtEl>
                                        <p:attrNameLst>
                                          <p:attrName>ppt_x</p:attrName>
                                        </p:attrNameLst>
                                      </p:cBhvr>
                                      <p:tavLst>
                                        <p:tav tm="0">
                                          <p:val>
                                            <p:strVal val="#ppt_x"/>
                                          </p:val>
                                        </p:tav>
                                        <p:tav tm="100000">
                                          <p:val>
                                            <p:strVal val="#ppt_x"/>
                                          </p:val>
                                        </p:tav>
                                      </p:tavLst>
                                    </p:anim>
                                    <p:anim calcmode="lin" valueType="num">
                                      <p:cBhvr>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ppt_x</p:attrName>
                                        </p:attrNameLst>
                                      </p:cBhvr>
                                      <p:tavLst>
                                        <p:tav tm="0">
                                          <p:val>
                                            <p:strVal val="#ppt_x"/>
                                          </p:val>
                                        </p:tav>
                                        <p:tav tm="100000">
                                          <p:val>
                                            <p:strVal val="#ppt_x"/>
                                          </p:val>
                                        </p:tav>
                                      </p:tavLst>
                                    </p:anim>
                                    <p:anim calcmode="lin" valueType="num">
                                      <p:cBhvr>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p:cTn id="37" dur="500" fill="hold"/>
                                        <p:tgtEl>
                                          <p:spTgt spid="18"/>
                                        </p:tgtEl>
                                        <p:attrNameLst>
                                          <p:attrName>ppt_x</p:attrName>
                                        </p:attrNameLst>
                                      </p:cBhvr>
                                      <p:tavLst>
                                        <p:tav tm="0">
                                          <p:val>
                                            <p:strVal val="#ppt_x"/>
                                          </p:val>
                                        </p:tav>
                                        <p:tav tm="100000">
                                          <p:val>
                                            <p:strVal val="#ppt_x"/>
                                          </p:val>
                                        </p:tav>
                                      </p:tavLst>
                                    </p:anim>
                                    <p:anim calcmode="lin" valueType="num">
                                      <p:cBhvr>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p:cTn id="43" dur="500" fill="hold"/>
                                        <p:tgtEl>
                                          <p:spTgt spid="19"/>
                                        </p:tgtEl>
                                        <p:attrNameLst>
                                          <p:attrName>ppt_x</p:attrName>
                                        </p:attrNameLst>
                                      </p:cBhvr>
                                      <p:tavLst>
                                        <p:tav tm="0">
                                          <p:val>
                                            <p:strVal val="#ppt_x"/>
                                          </p:val>
                                        </p:tav>
                                        <p:tav tm="100000">
                                          <p:val>
                                            <p:strVal val="#ppt_x"/>
                                          </p:val>
                                        </p:tav>
                                      </p:tavLst>
                                    </p:anim>
                                    <p:anim calcmode="lin" valueType="num">
                                      <p:cBhvr>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after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p:cTn id="49" dur="500" fill="hold"/>
                                        <p:tgtEl>
                                          <p:spTgt spid="20"/>
                                        </p:tgtEl>
                                        <p:attrNameLst>
                                          <p:attrName>ppt_x</p:attrName>
                                        </p:attrNameLst>
                                      </p:cBhvr>
                                      <p:tavLst>
                                        <p:tav tm="0">
                                          <p:val>
                                            <p:strVal val="#ppt_x"/>
                                          </p:val>
                                        </p:tav>
                                        <p:tav tm="100000">
                                          <p:val>
                                            <p:strVal val="#ppt_x"/>
                                          </p:val>
                                        </p:tav>
                                      </p:tavLst>
                                    </p:anim>
                                    <p:anim calcmode="lin" valueType="num">
                                      <p:cBhvr>
                                        <p:cTn id="5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073" name="文本框 1"/>
          <p:cNvSpPr txBox="1"/>
          <p:nvPr/>
        </p:nvSpPr>
        <p:spPr>
          <a:xfrm>
            <a:off x="2441645" y="559621"/>
            <a:ext cx="4012001" cy="552926"/>
          </a:xfrm>
          <a:prstGeom prst="rect">
            <a:avLst/>
          </a:prstGeom>
          <a:noFill/>
          <a:ln w="9525">
            <a:noFill/>
          </a:ln>
        </p:spPr>
        <p:txBody>
          <a:bodyPr wrap="square" lIns="68580" tIns="34290" rIns="68580" bIns="34290" anchor="t">
            <a:spAutoFit/>
          </a:bodyPr>
          <a:lstStyle/>
          <a:p>
            <a:pPr algn="ctr" fontAlgn="auto">
              <a:lnSpc>
                <a:spcPct val="150000"/>
              </a:lnSpc>
            </a:pPr>
            <a:r>
              <a:rPr lang="zh-CN" altLang="en-US" sz="2100">
                <a:latin typeface="宋体" panose="02010600030101010101" pitchFamily="2" charset="-122"/>
                <a:ea typeface="宋体" panose="02010600030101010101" pitchFamily="2" charset="-122"/>
              </a:rPr>
              <a:t>常见的物理变化和化学变化总结</a:t>
            </a:r>
          </a:p>
        </p:txBody>
      </p:sp>
      <p:graphicFrame>
        <p:nvGraphicFramePr>
          <p:cNvPr id="3" name="表格 2"/>
          <p:cNvGraphicFramePr>
            <a:graphicFrameLocks noGrp="1"/>
          </p:cNvGraphicFramePr>
          <p:nvPr>
            <p:custDataLst>
              <p:tags r:id="rId1"/>
            </p:custDataLst>
          </p:nvPr>
        </p:nvGraphicFramePr>
        <p:xfrm>
          <a:off x="733426" y="1223010"/>
          <a:ext cx="7732872" cy="3076576"/>
        </p:xfrm>
        <a:graphic>
          <a:graphicData uri="http://schemas.openxmlformats.org/drawingml/2006/table">
            <a:tbl>
              <a:tblPr firstRow="1" bandRow="1">
                <a:tableStyleId>{5C22544A-7EE6-4342-B048-85BDC9FD1C3A}</a:tableStyleId>
              </a:tblPr>
              <a:tblGrid>
                <a:gridCol w="1610678"/>
                <a:gridCol w="6122194"/>
              </a:tblGrid>
              <a:tr h="1538288">
                <a:tc>
                  <a:txBody>
                    <a:bodyPr/>
                    <a:lstStyle/>
                    <a:p>
                      <a:pPr>
                        <a:buNone/>
                      </a:pPr>
                      <a:endParaRPr lang="zh-CN" altLang="en-US" sz="2100" b="1" dirty="0">
                        <a:solidFill>
                          <a:schemeClr val="tx1"/>
                        </a:solidFill>
                        <a:latin typeface="宋体" panose="02010600030101010101" pitchFamily="2" charset="-122"/>
                        <a:ea typeface="宋体" panose="02010600030101010101" pitchFamily="2" charset="-122"/>
                      </a:endParaRPr>
                    </a:p>
                    <a:p>
                      <a:pPr>
                        <a:buNone/>
                      </a:pPr>
                      <a:r>
                        <a:rPr lang="zh-CN" altLang="en-US" sz="2100" b="1" dirty="0">
                          <a:solidFill>
                            <a:schemeClr val="tx1"/>
                          </a:solidFill>
                          <a:latin typeface="宋体" panose="02010600030101010101" pitchFamily="2" charset="-122"/>
                          <a:ea typeface="宋体" panose="02010600030101010101" pitchFamily="2" charset="-122"/>
                        </a:rPr>
                        <a:t>化学变化</a:t>
                      </a:r>
                    </a:p>
                  </a:txBody>
                  <a:tcPr marL="68580" marR="68580" marT="34290" marB="34290">
                    <a:solidFill>
                      <a:schemeClr val="accent6">
                        <a:lumMod val="20000"/>
                        <a:lumOff val="80000"/>
                      </a:schemeClr>
                    </a:solidFill>
                  </a:tcPr>
                </a:tc>
                <a:tc>
                  <a:txBody>
                    <a:bodyPr/>
                    <a:lstStyle/>
                    <a:p>
                      <a:pPr fontAlgn="auto">
                        <a:lnSpc>
                          <a:spcPct val="150000"/>
                        </a:lnSpc>
                        <a:buNone/>
                      </a:pPr>
                      <a:r>
                        <a:rPr lang="zh-CN" altLang="zh-CN" sz="2100" b="0" dirty="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金属冶炼、金属生锈、酿酒、杀菌消毒、</a:t>
                      </a:r>
                      <a:r>
                        <a:rPr lang="en-US" altLang="zh-CN" sz="2100" b="0" dirty="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xx</a:t>
                      </a:r>
                      <a:r>
                        <a:rPr lang="zh-CN" altLang="en-US" sz="2100" b="0" dirty="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燃烧、光合作用、呼吸作用、食物腐烂、烧制陶瓷、鞭炮燃放等</a:t>
                      </a:r>
                    </a:p>
                  </a:txBody>
                  <a:tcPr marL="68580" marR="68580" marT="34290" marB="34290">
                    <a:solidFill>
                      <a:schemeClr val="accent6">
                        <a:lumMod val="20000"/>
                        <a:lumOff val="80000"/>
                      </a:schemeClr>
                    </a:solidFill>
                  </a:tcPr>
                </a:tc>
              </a:tr>
              <a:tr h="1538288">
                <a:tc>
                  <a:txBody>
                    <a:bodyPr/>
                    <a:lstStyle/>
                    <a:p>
                      <a:pPr>
                        <a:buNone/>
                      </a:pPr>
                      <a:endParaRPr lang="zh-CN" altLang="en-US" sz="2100" b="1" dirty="0">
                        <a:solidFill>
                          <a:schemeClr val="tx1"/>
                        </a:solidFill>
                        <a:latin typeface="宋体" panose="02010600030101010101" pitchFamily="2" charset="-122"/>
                        <a:ea typeface="宋体" panose="02010600030101010101" pitchFamily="2" charset="-122"/>
                      </a:endParaRPr>
                    </a:p>
                    <a:p>
                      <a:pPr>
                        <a:buNone/>
                      </a:pPr>
                      <a:r>
                        <a:rPr lang="zh-CN" altLang="en-US" sz="2100" b="1" dirty="0">
                          <a:solidFill>
                            <a:schemeClr val="tx1"/>
                          </a:solidFill>
                          <a:latin typeface="宋体" panose="02010600030101010101" pitchFamily="2" charset="-122"/>
                          <a:ea typeface="宋体" panose="02010600030101010101" pitchFamily="2" charset="-122"/>
                        </a:rPr>
                        <a:t>物理变化</a:t>
                      </a:r>
                    </a:p>
                  </a:txBody>
                  <a:tcPr marL="68580" marR="68580" marT="34290" marB="34290">
                    <a:solidFill>
                      <a:schemeClr val="accent6">
                        <a:lumMod val="20000"/>
                        <a:lumOff val="80000"/>
                      </a:schemeClr>
                    </a:solidFill>
                  </a:tcPr>
                </a:tc>
                <a:tc>
                  <a:txBody>
                    <a:bodyPr/>
                    <a:lstStyle/>
                    <a:p>
                      <a:pPr fontAlgn="auto">
                        <a:lnSpc>
                          <a:spcPct val="150000"/>
                        </a:lnSpc>
                        <a:buNone/>
                      </a:pP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水的三态变化、</a:t>
                      </a:r>
                      <a:r>
                        <a:rPr lang="en-US" altLang="zh-CN" sz="2100" dirty="0">
                          <a:latin typeface="宋体" panose="02010600030101010101" pitchFamily="2" charset="-122"/>
                          <a:ea typeface="宋体" panose="02010600030101010101" pitchFamily="2" charset="-122"/>
                          <a:cs typeface="宋体" panose="02010600030101010101" pitchFamily="2" charset="-122"/>
                          <a:sym typeface="+mn-ea"/>
                        </a:rPr>
                        <a:t>xx</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挥发、灯泡发光发热、活性炭吸附、蒸馏、蒸发、过滤、利用干冰人工降雨、</a:t>
                      </a:r>
                      <a:r>
                        <a:rPr lang="en-US" altLang="zh-CN" sz="2100" dirty="0">
                          <a:latin typeface="宋体" panose="02010600030101010101" pitchFamily="2" charset="-122"/>
                          <a:ea typeface="宋体" panose="02010600030101010101" pitchFamily="2" charset="-122"/>
                          <a:cs typeface="宋体" panose="02010600030101010101" pitchFamily="2" charset="-122"/>
                          <a:sym typeface="+mn-ea"/>
                        </a:rPr>
                        <a:t>xx</a:t>
                      </a:r>
                      <a:r>
                        <a:rPr lang="zh-CN" altLang="en-US" sz="2100" dirty="0">
                          <a:latin typeface="宋体" panose="02010600030101010101" pitchFamily="2" charset="-122"/>
                          <a:ea typeface="宋体" panose="02010600030101010101" pitchFamily="2" charset="-122"/>
                          <a:cs typeface="宋体" panose="02010600030101010101" pitchFamily="2" charset="-122"/>
                          <a:sym typeface="+mn-ea"/>
                        </a:rPr>
                        <a:t>溶解、玻璃等破碎、车胎（或气球）爆炸等</a:t>
                      </a:r>
                      <a:endParaRPr lang="zh-CN" altLang="en-US" sz="2100" b="1" dirty="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txBody>
                  <a:tcPr marL="68580" marR="68580" marT="34290" marB="34290">
                    <a:solidFill>
                      <a:schemeClr val="accent6">
                        <a:lumMod val="20000"/>
                        <a:lumOff val="80000"/>
                      </a:schemeClr>
                    </a:solidFill>
                  </a:tcPr>
                </a:tc>
              </a:tr>
            </a:tbl>
          </a:graphicData>
        </a:graphic>
      </p:graphicFrame>
    </p:spTree>
    <p:extLst>
      <p:ext uri="{BB962C8B-B14F-4D97-AF65-F5344CB8AC3E}">
        <p14:creationId xmlns:p14="http://schemas.microsoft.com/office/powerpoint/2010/main" val="4047414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74822" y="613410"/>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【巩固训练】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4" name="文本框 3"/>
          <p:cNvSpPr txBox="1"/>
          <p:nvPr/>
        </p:nvSpPr>
        <p:spPr>
          <a:xfrm>
            <a:off x="571500" y="1004888"/>
            <a:ext cx="8220075" cy="1037749"/>
          </a:xfrm>
          <a:prstGeom prst="rect">
            <a:avLst/>
          </a:prstGeom>
          <a:noFill/>
        </p:spPr>
        <p:txBody>
          <a:bodyPr wrap="square" lIns="68580" tIns="34290" rIns="68580" bIns="34290" rtlCol="0" anchor="t">
            <a:spAutoFit/>
          </a:bodyPr>
          <a:lstStyle/>
          <a:p>
            <a:pPr fontAlgn="auto">
              <a:lnSpc>
                <a:spcPct val="150000"/>
              </a:lnSpc>
            </a:pPr>
            <a:r>
              <a:rPr lang="en-US" altLang="zh-CN" sz="2100" kern="0" dirty="0">
                <a:latin typeface="宋体" panose="02010600030101010101" pitchFamily="2" charset="-122"/>
                <a:ea typeface="宋体" panose="02010600030101010101" pitchFamily="2" charset="-122"/>
                <a:cs typeface="Arial"/>
                <a:sym typeface="Arial"/>
              </a:rPr>
              <a:t>1.（2020•黔南州</a:t>
            </a:r>
            <a:r>
              <a:rPr lang="zh-CN" altLang="en-US" sz="2100" kern="0" dirty="0">
                <a:latin typeface="宋体" panose="02010600030101010101" pitchFamily="2" charset="-122"/>
                <a:ea typeface="宋体" panose="02010600030101010101" pitchFamily="2" charset="-122"/>
                <a:cs typeface="Arial"/>
                <a:sym typeface="Arial"/>
              </a:rPr>
              <a:t>中考</a:t>
            </a:r>
            <a:r>
              <a:rPr lang="en-US" altLang="zh-CN" sz="2100" kern="0" dirty="0">
                <a:latin typeface="宋体" panose="02010600030101010101" pitchFamily="2" charset="-122"/>
                <a:ea typeface="宋体" panose="02010600030101010101" pitchFamily="2" charset="-122"/>
                <a:cs typeface="Arial"/>
                <a:sym typeface="Arial"/>
              </a:rPr>
              <a:t>）</a:t>
            </a:r>
            <a:r>
              <a:rPr lang="en-US" altLang="zh-CN" sz="2100" kern="0" dirty="0" err="1">
                <a:latin typeface="宋体" panose="02010600030101010101" pitchFamily="2" charset="-122"/>
                <a:ea typeface="宋体" panose="02010600030101010101" pitchFamily="2" charset="-122"/>
                <a:cs typeface="Arial"/>
                <a:sym typeface="Arial"/>
              </a:rPr>
              <a:t>下列历史典故中发生了化学变化的是</a:t>
            </a:r>
            <a:r>
              <a:rPr lang="en-US" altLang="zh-CN" sz="2100" kern="0" dirty="0">
                <a:latin typeface="宋体" panose="02010600030101010101" pitchFamily="2" charset="-122"/>
                <a:ea typeface="宋体" panose="02010600030101010101" pitchFamily="2" charset="-122"/>
                <a:cs typeface="Arial"/>
                <a:sym typeface="Arial"/>
              </a:rPr>
              <a:t>（　　）</a:t>
            </a:r>
          </a:p>
          <a:p>
            <a:pPr fontAlgn="auto">
              <a:lnSpc>
                <a:spcPct val="150000"/>
              </a:lnSpc>
            </a:pPr>
            <a:r>
              <a:rPr lang="en-US" altLang="zh-CN" sz="2100" kern="0" dirty="0" err="1">
                <a:latin typeface="宋体" panose="02010600030101010101" pitchFamily="2" charset="-122"/>
                <a:ea typeface="宋体" panose="02010600030101010101" pitchFamily="2" charset="-122"/>
                <a:cs typeface="Arial"/>
                <a:sym typeface="Arial"/>
              </a:rPr>
              <a:t>A．火烧赤壁</a:t>
            </a:r>
            <a:r>
              <a:rPr lang="en-US" altLang="zh-CN" sz="2100" kern="0" dirty="0">
                <a:latin typeface="宋体" panose="02010600030101010101" pitchFamily="2" charset="-122"/>
                <a:ea typeface="宋体" panose="02010600030101010101" pitchFamily="2" charset="-122"/>
                <a:cs typeface="Arial"/>
                <a:sym typeface="Arial"/>
              </a:rPr>
              <a:t>	</a:t>
            </a:r>
            <a:r>
              <a:rPr lang="en-US" altLang="zh-CN" sz="2100" kern="0" dirty="0" err="1">
                <a:latin typeface="宋体" panose="02010600030101010101" pitchFamily="2" charset="-122"/>
                <a:ea typeface="宋体" panose="02010600030101010101" pitchFamily="2" charset="-122"/>
                <a:cs typeface="Arial"/>
                <a:sym typeface="Arial"/>
              </a:rPr>
              <a:t>B．司马光砸缸</a:t>
            </a:r>
            <a:r>
              <a:rPr lang="en-US" altLang="zh-CN" sz="2100" kern="0" dirty="0">
                <a:latin typeface="宋体" panose="02010600030101010101" pitchFamily="2" charset="-122"/>
                <a:ea typeface="宋体" panose="02010600030101010101" pitchFamily="2" charset="-122"/>
                <a:cs typeface="Arial"/>
                <a:sym typeface="Arial"/>
              </a:rPr>
              <a:t>	</a:t>
            </a:r>
            <a:r>
              <a:rPr lang="en-US" altLang="zh-CN" sz="2100" kern="0" dirty="0" err="1">
                <a:latin typeface="宋体" panose="02010600030101010101" pitchFamily="2" charset="-122"/>
                <a:ea typeface="宋体" panose="02010600030101010101" pitchFamily="2" charset="-122"/>
                <a:cs typeface="Arial"/>
                <a:sym typeface="Arial"/>
              </a:rPr>
              <a:t>C．刻舟求剑</a:t>
            </a:r>
            <a:r>
              <a:rPr lang="en-US" altLang="zh-CN" sz="2100" kern="0" dirty="0">
                <a:latin typeface="宋体" panose="02010600030101010101" pitchFamily="2" charset="-122"/>
                <a:ea typeface="宋体" panose="02010600030101010101" pitchFamily="2" charset="-122"/>
                <a:cs typeface="Arial"/>
                <a:sym typeface="Arial"/>
              </a:rPr>
              <a:t>	</a:t>
            </a:r>
            <a:r>
              <a:rPr lang="en-US" altLang="zh-CN" sz="2100" kern="0" dirty="0" err="1">
                <a:latin typeface="宋体" panose="02010600030101010101" pitchFamily="2" charset="-122"/>
                <a:ea typeface="宋体" panose="02010600030101010101" pitchFamily="2" charset="-122"/>
                <a:cs typeface="Arial"/>
                <a:sym typeface="Arial"/>
              </a:rPr>
              <a:t>D．铁杵磨成针</a:t>
            </a:r>
            <a:endParaRPr lang="en-US" altLang="zh-CN" sz="2100" kern="0" dirty="0">
              <a:latin typeface="宋体" panose="02010600030101010101" pitchFamily="2" charset="-122"/>
              <a:ea typeface="宋体" panose="02010600030101010101" pitchFamily="2" charset="-122"/>
              <a:cs typeface="Arial"/>
              <a:sym typeface="Arial"/>
            </a:endParaRPr>
          </a:p>
        </p:txBody>
      </p:sp>
      <p:sp>
        <p:nvSpPr>
          <p:cNvPr id="5" name="文本框 4"/>
          <p:cNvSpPr txBox="1"/>
          <p:nvPr/>
        </p:nvSpPr>
        <p:spPr>
          <a:xfrm>
            <a:off x="8111253" y="1122997"/>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A</a:t>
            </a:r>
          </a:p>
        </p:txBody>
      </p:sp>
      <p:sp>
        <p:nvSpPr>
          <p:cNvPr id="6" name="文本框 5"/>
          <p:cNvSpPr txBox="1"/>
          <p:nvPr/>
        </p:nvSpPr>
        <p:spPr>
          <a:xfrm>
            <a:off x="608171" y="2149793"/>
            <a:ext cx="7591425" cy="1522571"/>
          </a:xfrm>
          <a:prstGeom prst="rect">
            <a:avLst/>
          </a:prstGeom>
          <a:noFill/>
          <a:ln w="9525">
            <a:noFill/>
          </a:ln>
        </p:spPr>
        <p:txBody>
          <a:bodyPr wrap="square" lIns="68580" tIns="34290" rIns="68580" bIns="34290">
            <a:spAutoFit/>
          </a:bodyPr>
          <a:lstStyle/>
          <a:p>
            <a:pPr marL="130016" indent="-130016">
              <a:lnSpc>
                <a:spcPct val="150000"/>
              </a:lnSpc>
            </a:pPr>
            <a:r>
              <a:rPr lang="en-US" sz="2100" dirty="0">
                <a:latin typeface="宋体" panose="02010600030101010101" pitchFamily="2" charset="-122"/>
                <a:ea typeface="宋体" panose="02010600030101010101" pitchFamily="2" charset="-122"/>
                <a:cs typeface="宋体" panose="02010600030101010101" pitchFamily="2" charset="-122"/>
              </a:rPr>
              <a:t>2</a:t>
            </a:r>
            <a:r>
              <a:rPr lang="zh-CN" altLang="en-US" sz="2100" dirty="0">
                <a:latin typeface="宋体" panose="02010600030101010101" pitchFamily="2" charset="-122"/>
                <a:ea typeface="宋体" panose="02010600030101010101" pitchFamily="2" charset="-122"/>
                <a:cs typeface="宋体" panose="02010600030101010101" pitchFamily="2" charset="-122"/>
              </a:rPr>
              <a:t>．（</a:t>
            </a:r>
            <a:r>
              <a:rPr lang="en-US" sz="2100" dirty="0">
                <a:latin typeface="宋体" panose="02010600030101010101" pitchFamily="2" charset="-122"/>
                <a:ea typeface="宋体" panose="02010600030101010101" pitchFamily="2" charset="-122"/>
                <a:cs typeface="宋体" panose="02010600030101010101" pitchFamily="2" charset="-122"/>
              </a:rPr>
              <a:t>2020</a:t>
            </a:r>
            <a:r>
              <a:rPr lang="en-US" altLang="zh-CN" sz="2100" dirty="0">
                <a:latin typeface="宋体" panose="02010600030101010101" pitchFamily="2" charset="-122"/>
                <a:ea typeface="宋体" panose="02010600030101010101" pitchFamily="2" charset="-122"/>
                <a:cs typeface="宋体" panose="02010600030101010101" pitchFamily="2" charset="-122"/>
              </a:rPr>
              <a:t>•</a:t>
            </a:r>
            <a:r>
              <a:rPr lang="zh-CN" altLang="en-US" sz="2100" dirty="0">
                <a:latin typeface="宋体" panose="02010600030101010101" pitchFamily="2" charset="-122"/>
                <a:ea typeface="宋体" panose="02010600030101010101" pitchFamily="2" charset="-122"/>
                <a:cs typeface="宋体" panose="02010600030101010101" pitchFamily="2" charset="-122"/>
              </a:rPr>
              <a:t>新疆中考）下列变化中属于化学变化的是（　　）</a:t>
            </a:r>
            <a:r>
              <a:rPr lang="en-US" sz="2100" dirty="0">
                <a:latin typeface="宋体" panose="02010600030101010101" pitchFamily="2" charset="-122"/>
                <a:ea typeface="宋体" panose="02010600030101010101" pitchFamily="2" charset="-122"/>
                <a:cs typeface="宋体" panose="02010600030101010101" pitchFamily="2" charset="-122"/>
              </a:rPr>
              <a:t>A</a:t>
            </a:r>
            <a:r>
              <a:rPr lang="zh-CN" altLang="en-US" sz="2100" dirty="0">
                <a:latin typeface="宋体" panose="02010600030101010101" pitchFamily="2" charset="-122"/>
                <a:ea typeface="宋体" panose="02010600030101010101" pitchFamily="2" charset="-122"/>
                <a:cs typeface="宋体" panose="02010600030101010101" pitchFamily="2" charset="-122"/>
              </a:rPr>
              <a:t>．汽油挥发</a:t>
            </a:r>
            <a:r>
              <a:rPr lang="en-US" sz="2100" dirty="0">
                <a:latin typeface="宋体" panose="02010600030101010101" pitchFamily="2" charset="-122"/>
                <a:ea typeface="宋体" panose="02010600030101010101" pitchFamily="2" charset="-122"/>
                <a:cs typeface="宋体" panose="02010600030101010101" pitchFamily="2" charset="-122"/>
              </a:rPr>
              <a:t>	B</a:t>
            </a:r>
            <a:r>
              <a:rPr lang="zh-CN" altLang="en-US" sz="2100" dirty="0">
                <a:latin typeface="宋体" panose="02010600030101010101" pitchFamily="2" charset="-122"/>
                <a:ea typeface="宋体" panose="02010600030101010101" pitchFamily="2" charset="-122"/>
                <a:cs typeface="宋体" panose="02010600030101010101" pitchFamily="2" charset="-122"/>
              </a:rPr>
              <a:t>．海水晒盐</a:t>
            </a:r>
            <a:r>
              <a:rPr lang="en-US" sz="2100" dirty="0">
                <a:latin typeface="宋体" panose="02010600030101010101" pitchFamily="2" charset="-122"/>
                <a:ea typeface="宋体" panose="02010600030101010101" pitchFamily="2" charset="-122"/>
                <a:cs typeface="宋体" panose="02010600030101010101" pitchFamily="2" charset="-122"/>
              </a:rPr>
              <a:t>	C</a:t>
            </a:r>
            <a:r>
              <a:rPr lang="zh-CN" altLang="en-US" sz="2100" dirty="0">
                <a:latin typeface="宋体" panose="02010600030101010101" pitchFamily="2" charset="-122"/>
                <a:ea typeface="宋体" panose="02010600030101010101" pitchFamily="2" charset="-122"/>
                <a:cs typeface="宋体" panose="02010600030101010101" pitchFamily="2" charset="-122"/>
              </a:rPr>
              <a:t>．石蜡熔化</a:t>
            </a:r>
            <a:r>
              <a:rPr lang="en-US" sz="2100" dirty="0">
                <a:latin typeface="宋体" panose="02010600030101010101" pitchFamily="2" charset="-122"/>
                <a:ea typeface="宋体" panose="02010600030101010101" pitchFamily="2" charset="-122"/>
                <a:cs typeface="宋体" panose="02010600030101010101" pitchFamily="2" charset="-122"/>
              </a:rPr>
              <a:t>	D</a:t>
            </a:r>
            <a:r>
              <a:rPr lang="zh-CN" altLang="en-US" sz="2100" dirty="0">
                <a:latin typeface="宋体" panose="02010600030101010101" pitchFamily="2" charset="-122"/>
                <a:ea typeface="宋体" panose="02010600030101010101" pitchFamily="2" charset="-122"/>
                <a:cs typeface="宋体" panose="02010600030101010101" pitchFamily="2" charset="-122"/>
              </a:rPr>
              <a:t>．高粱酿酒
</a:t>
            </a:r>
          </a:p>
        </p:txBody>
      </p:sp>
      <p:sp>
        <p:nvSpPr>
          <p:cNvPr id="7" name="文本框 6"/>
          <p:cNvSpPr txBox="1"/>
          <p:nvPr/>
        </p:nvSpPr>
        <p:spPr>
          <a:xfrm>
            <a:off x="7177803" y="2256472"/>
            <a:ext cx="274755" cy="392415"/>
          </a:xfrm>
          <a:prstGeom prst="rect">
            <a:avLst/>
          </a:prstGeom>
          <a:noFill/>
          <a:ln w="9525">
            <a:noFill/>
          </a:ln>
        </p:spPr>
        <p:txBody>
          <a:bodyPr wrap="none" lIns="68580" tIns="34290" rIns="68580" bIns="34290" anchor="t">
            <a:spAutoFit/>
          </a:bodyPr>
          <a:lstStyle/>
          <a:p>
            <a:r>
              <a:rPr lang="en-US" altLang="zh-CN" sz="2100" b="1">
                <a:solidFill>
                  <a:srgbClr val="FF33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1309301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709e16de-63e8-423d-971c-897ab36bdf28}"/>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71287268-af48-44f7-ace1-43cd77a1e4ba}"/>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6cb25e28-7a8f-4a6b-8e9b-ceefdd1c9744}"/>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8b18734d-5246-4c0d-a92c-2e3e5ba9eef0}"/>
</p:tagLst>
</file>

<file path=ppt/tags/tag5.xml><?xml version="1.0" encoding="utf-8"?>
<p:tagLst xmlns:a="http://schemas.openxmlformats.org/drawingml/2006/main" xmlns:r="http://schemas.openxmlformats.org/officeDocument/2006/relationships" xmlns:p="http://schemas.openxmlformats.org/presentationml/2006/main">
  <p:tag name="PA" val="v3.2.0"/>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6f357be0-7a13-4100-9845-65df1f2db92c}"/>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4567</Words>
  <Application>Microsoft Office PowerPoint</Application>
  <PresentationFormat>全屏显示(16:9)</PresentationFormat>
  <Paragraphs>393</Paragraphs>
  <Slides>41</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41</vt:i4>
      </vt:variant>
    </vt:vector>
  </HeadingPairs>
  <TitlesOfParts>
    <vt:vector size="43" baseType="lpstr">
      <vt:lpstr>Office 主题</vt:lpstr>
      <vt:lpstr>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czwlzx</dc:creator>
  <cp:lastModifiedBy>User</cp:lastModifiedBy>
  <cp:revision>25</cp:revision>
  <dcterms:created xsi:type="dcterms:W3CDTF">2020-05-08T13:21:30Z</dcterms:created>
  <dcterms:modified xsi:type="dcterms:W3CDTF">2021-08-01T08:38:38Z</dcterms:modified>
</cp:coreProperties>
</file>