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2" r:id="rId3"/>
    <p:sldId id="299" r:id="rId4"/>
    <p:sldId id="258" r:id="rId5"/>
    <p:sldId id="256" r:id="rId6"/>
    <p:sldId id="261" r:id="rId7"/>
    <p:sldId id="262" r:id="rId8"/>
    <p:sldId id="260" r:id="rId9"/>
    <p:sldId id="276" r:id="rId10"/>
    <p:sldId id="289" r:id="rId11"/>
    <p:sldId id="290" r:id="rId13"/>
    <p:sldId id="274" r:id="rId14"/>
    <p:sldId id="297" r:id="rId15"/>
    <p:sldId id="273" r:id="rId16"/>
    <p:sldId id="266" r:id="rId17"/>
    <p:sldId id="292" r:id="rId18"/>
    <p:sldId id="275" r:id="rId19"/>
    <p:sldId id="277" r:id="rId20"/>
    <p:sldId id="295" r:id="rId21"/>
    <p:sldId id="278" r:id="rId22"/>
    <p:sldId id="280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D38D2-30CB-45E4-8FE8-1541FA428D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28353F-45EA-4836-A240-51AFB5FAD0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/>
              <a:t>通过图片来判断哪些是纯净物，哪些是混合物，从而得出结论：同种分子构成纯净物，不同种分子构成混合物。</a:t>
            </a:r>
            <a:endParaRPr lang="zh-CN" altLang="en-US" smtClean="0"/>
          </a:p>
        </p:txBody>
      </p:sp>
      <p:sp>
        <p:nvSpPr>
          <p:cNvPr id="706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2B37DFCD-831C-4300-8D9A-45494EB5BF6C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99241D3-C54D-46CF-B42D-69B2648B2C3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28A9B39-F170-497E-800A-CC54146EEE2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98E609B-6DF1-4E22-9F24-CAA1990607A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7D0A94E8-2FA7-4278-8462-5B2CA62FF7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9.GI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image" Target="../media/image6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hyperlink" Target="../&#31532;&#19977;&#35838;&#26102;/&#20998;&#23376;&#30340;&#36816;&#21160;.sw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295400" y="2514600"/>
            <a:ext cx="6858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9" name="矩形 8"/>
          <p:cNvSpPr/>
          <p:nvPr/>
        </p:nvSpPr>
        <p:spPr>
          <a:xfrm>
            <a:off x="1115616" y="476672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2.2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构成物质的微粒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-----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分子</a:t>
            </a:r>
            <a:endParaRPr lang="zh-CN" altLang="en-US" sz="4800" dirty="0"/>
          </a:p>
        </p:txBody>
      </p:sp>
      <p:pic>
        <p:nvPicPr>
          <p:cNvPr id="16" name="Picture 59" descr="H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76653" y="2380265"/>
            <a:ext cx="509951" cy="511711"/>
          </a:xfrm>
          <a:prstGeom prst="rect">
            <a:avLst/>
          </a:prstGeom>
          <a:noFill/>
        </p:spPr>
      </p:pic>
      <p:pic>
        <p:nvPicPr>
          <p:cNvPr id="17" name="Picture 59" descr="H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96336" y="2420888"/>
            <a:ext cx="509951" cy="511711"/>
          </a:xfrm>
          <a:prstGeom prst="rect">
            <a:avLst/>
          </a:prstGeom>
          <a:noFill/>
        </p:spPr>
      </p:pic>
      <p:pic>
        <p:nvPicPr>
          <p:cNvPr id="15" name="Picture 61" descr="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2060848"/>
            <a:ext cx="733662" cy="684605"/>
          </a:xfrm>
          <a:prstGeom prst="rect">
            <a:avLst/>
          </a:prstGeom>
          <a:noFill/>
        </p:spPr>
      </p:pic>
      <p:pic>
        <p:nvPicPr>
          <p:cNvPr id="18" name="Picture 59" descr="H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72000" y="2780928"/>
            <a:ext cx="504056" cy="448051"/>
          </a:xfrm>
          <a:prstGeom prst="rect">
            <a:avLst/>
          </a:prstGeom>
          <a:noFill/>
        </p:spPr>
      </p:pic>
      <p:pic>
        <p:nvPicPr>
          <p:cNvPr id="19" name="Picture 59" descr="H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20072" y="2708920"/>
            <a:ext cx="502322" cy="504056"/>
          </a:xfrm>
          <a:prstGeom prst="rect">
            <a:avLst/>
          </a:prstGeom>
          <a:noFill/>
        </p:spPr>
      </p:pic>
      <p:pic>
        <p:nvPicPr>
          <p:cNvPr id="20" name="Picture 61" descr="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348880"/>
            <a:ext cx="733662" cy="684605"/>
          </a:xfrm>
          <a:prstGeom prst="rect">
            <a:avLst/>
          </a:prstGeom>
          <a:noFill/>
        </p:spPr>
      </p:pic>
      <p:pic>
        <p:nvPicPr>
          <p:cNvPr id="14" name="Picture 23" descr="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04864"/>
            <a:ext cx="740824" cy="742300"/>
          </a:xfrm>
          <a:prstGeom prst="rect">
            <a:avLst/>
          </a:prstGeom>
          <a:noFill/>
        </p:spPr>
      </p:pic>
      <p:pic>
        <p:nvPicPr>
          <p:cNvPr id="23" name="Picture 23" descr="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204864"/>
            <a:ext cx="740824" cy="742300"/>
          </a:xfrm>
          <a:prstGeom prst="rect">
            <a:avLst/>
          </a:prstGeom>
          <a:noFill/>
        </p:spPr>
      </p:pic>
      <p:pic>
        <p:nvPicPr>
          <p:cNvPr id="24" name="Picture 23" descr="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149080"/>
            <a:ext cx="792088" cy="742300"/>
          </a:xfrm>
          <a:prstGeom prst="rect">
            <a:avLst/>
          </a:prstGeom>
          <a:noFill/>
        </p:spPr>
      </p:pic>
      <p:pic>
        <p:nvPicPr>
          <p:cNvPr id="25" name="Picture 23" descr="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149080"/>
            <a:ext cx="740824" cy="742300"/>
          </a:xfrm>
          <a:prstGeom prst="rect">
            <a:avLst/>
          </a:prstGeom>
          <a:noFill/>
        </p:spPr>
      </p:pic>
      <p:pic>
        <p:nvPicPr>
          <p:cNvPr id="29" name="Picture 23" descr="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797152"/>
            <a:ext cx="792088" cy="742300"/>
          </a:xfrm>
          <a:prstGeom prst="rect">
            <a:avLst/>
          </a:prstGeom>
          <a:noFill/>
        </p:spPr>
      </p:pic>
      <p:pic>
        <p:nvPicPr>
          <p:cNvPr id="30" name="Picture 23" descr="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797152"/>
            <a:ext cx="740824" cy="74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9" name="Rectangle 2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graphicFrame>
        <p:nvGraphicFramePr>
          <p:cNvPr id="23578" name="Group 26"/>
          <p:cNvGraphicFramePr>
            <a:graphicFrameLocks noGrp="1"/>
          </p:cNvGraphicFramePr>
          <p:nvPr>
            <p:ph idx="1"/>
          </p:nvPr>
        </p:nvGraphicFramePr>
        <p:xfrm>
          <a:off x="301625" y="1600200"/>
          <a:ext cx="8540750" cy="4498976"/>
        </p:xfrm>
        <a:graphic>
          <a:graphicData uri="http://schemas.openxmlformats.org/drawingml/2006/table">
            <a:tbl>
              <a:tblPr/>
              <a:tblGrid>
                <a:gridCol w="2846388"/>
                <a:gridCol w="2847975"/>
                <a:gridCol w="2846387"/>
              </a:tblGrid>
              <a:tr h="1125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问题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实验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2-3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实验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2-4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在变化中有没有新物质生成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5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是物理变化还是化学变化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在变化中分子本身有无改变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anose="05020102010507070707" pitchFamily="18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81" name="Text Box 29"/>
          <p:cNvSpPr txBox="1">
            <a:spLocks noChangeArrowheads="1"/>
          </p:cNvSpPr>
          <p:nvPr/>
        </p:nvSpPr>
        <p:spPr bwMode="auto">
          <a:xfrm>
            <a:off x="6948488" y="5229225"/>
            <a:ext cx="86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有</a:t>
            </a:r>
            <a:endParaRPr lang="zh-CN" altLang="en-US" sz="2400"/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4211638" y="5300663"/>
            <a:ext cx="86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无</a:t>
            </a:r>
            <a:endParaRPr lang="zh-CN" altLang="en-US" sz="2400"/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6804025" y="4149725"/>
            <a:ext cx="15827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化学变化</a:t>
            </a:r>
            <a:endParaRPr lang="zh-CN" altLang="en-US" sz="2400"/>
          </a:p>
        </p:txBody>
      </p: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7019925" y="3068638"/>
            <a:ext cx="86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有</a:t>
            </a:r>
            <a:endParaRPr lang="zh-CN" altLang="en-US" sz="2400"/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3851275" y="4076700"/>
            <a:ext cx="16557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物理变化</a:t>
            </a:r>
            <a:endParaRPr lang="zh-CN" altLang="en-US" sz="2400"/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4140200" y="3068638"/>
            <a:ext cx="86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/>
              <a:t>无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1" grpId="0"/>
      <p:bldP spid="23582" grpId="0"/>
      <p:bldP spid="23583" grpId="0"/>
      <p:bldP spid="23584" grpId="0"/>
      <p:bldP spid="23585" grpId="0"/>
      <p:bldP spid="235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3300"/>
                </a:solidFill>
              </a:rPr>
              <a:t>小    结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412776"/>
            <a:ext cx="8569647" cy="4718149"/>
          </a:xfrm>
        </p:spPr>
        <p:txBody>
          <a:bodyPr>
            <a:normAutofit fontScale="47500" lnSpcReduction="20000"/>
          </a:bodyPr>
          <a:lstStyle/>
          <a:p>
            <a:pPr>
              <a:buFont typeface="Wingdings" panose="05000000000000000000" pitchFamily="2" charset="2"/>
              <a:buNone/>
            </a:pPr>
            <a:endParaRPr lang="zh-CN" altLang="en-US" sz="4400" b="1" dirty="0">
              <a:solidFill>
                <a:srgbClr val="FF33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8000" b="1" dirty="0" smtClean="0"/>
              <a:t>1.</a:t>
            </a:r>
            <a:r>
              <a:rPr lang="zh-CN" altLang="en-US" sz="8000" b="1" dirty="0" smtClean="0"/>
              <a:t>分子是构成物质的一种</a:t>
            </a:r>
            <a:r>
              <a:rPr lang="zh-CN" altLang="en-US" sz="8000" b="1" dirty="0" smtClean="0">
                <a:effectLst/>
              </a:rPr>
              <a:t>（        ）。</a:t>
            </a:r>
            <a:endParaRPr lang="zh-CN" altLang="en-US" sz="8000" b="1" dirty="0" smtClean="0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8000" b="1" dirty="0" smtClean="0"/>
              <a:t>2.</a:t>
            </a:r>
            <a:r>
              <a:rPr lang="zh-CN" altLang="en-US" sz="8000" b="1" dirty="0" smtClean="0"/>
              <a:t>由分子构成的物质，在物理变化中，分子本身（       ）；在化学变化中，分子本身（        ），生成（         ），不再保持原物质的化学性质。</a:t>
            </a:r>
            <a:endParaRPr lang="en-US" altLang="zh-CN" sz="8000" b="1" dirty="0" smtClean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9300" b="1" dirty="0" smtClean="0"/>
              <a:t>因此说：分子是保持物质</a:t>
            </a:r>
            <a:endParaRPr lang="en-US" altLang="zh-CN" sz="9300" b="1" dirty="0" smtClean="0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9300" b="1" dirty="0" smtClean="0"/>
              <a:t>              </a:t>
            </a:r>
            <a:r>
              <a:rPr lang="zh-CN" altLang="en-US" sz="9300" b="1" dirty="0" smtClean="0">
                <a:solidFill>
                  <a:srgbClr val="FF0000"/>
                </a:solidFill>
              </a:rPr>
              <a:t>化学性质</a:t>
            </a:r>
            <a:r>
              <a:rPr lang="zh-CN" altLang="en-US" sz="9300" b="1" dirty="0" smtClean="0"/>
              <a:t>的一种微粒</a:t>
            </a:r>
            <a:endParaRPr lang="zh-CN" altLang="en-US" sz="9300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5900" b="1" u="sng" dirty="0"/>
              <a:t>        </a:t>
            </a:r>
            <a:endParaRPr lang="zh-CN" alt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228184" y="1700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微粒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270892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不变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3140968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改变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8144" y="3212976"/>
            <a:ext cx="15231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新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分子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600" b="1" dirty="0" smtClean="0"/>
              <a:t>回答下列问题：</a:t>
            </a:r>
            <a:endParaRPr lang="zh-CN" altLang="en-US" sz="6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sz="4800" b="1" dirty="0" smtClean="0"/>
              <a:t>、保持水的化学性质的粒子是（         ）</a:t>
            </a:r>
            <a:endParaRPr lang="en-US" altLang="zh-CN" sz="4800" b="1" dirty="0" smtClean="0"/>
          </a:p>
          <a:p>
            <a:pPr>
              <a:buNone/>
            </a:pPr>
            <a:r>
              <a:rPr lang="en-US" altLang="zh-CN" sz="4800" b="1" dirty="0" smtClean="0"/>
              <a:t>2、</a:t>
            </a:r>
            <a:r>
              <a:rPr lang="zh-CN" altLang="en-US" sz="4800" b="1" dirty="0" smtClean="0"/>
              <a:t>保持氧气的化学性质的粒子是（        ）</a:t>
            </a:r>
            <a:endParaRPr lang="en-US" altLang="zh-CN" sz="4800" b="1" dirty="0" smtClean="0"/>
          </a:p>
          <a:p>
            <a:pPr>
              <a:buNone/>
            </a:pPr>
            <a:r>
              <a:rPr lang="en-US" altLang="zh-CN" sz="4800" b="1" dirty="0" smtClean="0"/>
              <a:t>3、</a:t>
            </a:r>
            <a:r>
              <a:rPr lang="zh-CN" altLang="en-US" sz="4800" b="1" dirty="0" smtClean="0"/>
              <a:t>保持二氧化碳的化学性质的粒子是（        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23728" y="2420888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水分子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371703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氧分子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5301208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二氧化碳分子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79388" y="1916113"/>
            <a:ext cx="1871662" cy="998537"/>
          </a:xfrm>
          <a:prstGeom prst="rect">
            <a:avLst/>
          </a:prstGeom>
          <a:noFill/>
          <a:ln w="28575">
            <a:solidFill>
              <a:srgbClr val="66FFFF"/>
            </a:solidFill>
            <a:miter lim="800000"/>
          </a:ln>
          <a:effectLst/>
        </p:spPr>
        <p:txBody>
          <a:bodyPr tIns="190800" anchor="ctr" anchorCtr="1">
            <a:spAutoFit/>
          </a:bodyPr>
          <a:lstStyle/>
          <a:p>
            <a:pPr eaLnBrk="0" hangingPunct="0">
              <a:lnSpc>
                <a:spcPct val="50000"/>
              </a:lnSpc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气体分子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ea typeface="华文隶书" pitchFamily="2" charset="-122"/>
            </a:endParaRPr>
          </a:p>
          <a:p>
            <a:pPr eaLnBrk="0" hangingPunct="0">
              <a:lnSpc>
                <a:spcPct val="50000"/>
              </a:lnSpc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间的间隔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ea typeface="华文隶书" pitchFamily="2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771775" y="1989138"/>
            <a:ext cx="1871663" cy="998537"/>
          </a:xfrm>
          <a:prstGeom prst="rect">
            <a:avLst/>
          </a:prstGeom>
          <a:noFill/>
          <a:ln w="28575">
            <a:solidFill>
              <a:srgbClr val="66FFFF"/>
            </a:solidFill>
            <a:miter lim="800000"/>
          </a:ln>
          <a:effectLst/>
        </p:spPr>
        <p:txBody>
          <a:bodyPr tIns="190800" anchor="ctr" anchorCtr="1">
            <a:spAutoFit/>
          </a:bodyPr>
          <a:lstStyle/>
          <a:p>
            <a:pPr eaLnBrk="0" hangingPunct="0">
              <a:lnSpc>
                <a:spcPct val="50000"/>
              </a:lnSpc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液体分子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ea typeface="华文隶书" pitchFamily="2" charset="-122"/>
            </a:endParaRPr>
          </a:p>
          <a:p>
            <a:pPr eaLnBrk="0" hangingPunct="0">
              <a:lnSpc>
                <a:spcPct val="50000"/>
              </a:lnSpc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间的间隔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ea typeface="华文隶书" pitchFamily="2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508625" y="1989138"/>
            <a:ext cx="1871663" cy="998537"/>
          </a:xfrm>
          <a:prstGeom prst="rect">
            <a:avLst/>
          </a:prstGeom>
          <a:noFill/>
          <a:ln w="28575">
            <a:solidFill>
              <a:srgbClr val="66FFFF"/>
            </a:solidFill>
            <a:miter lim="800000"/>
          </a:ln>
          <a:effectLst/>
        </p:spPr>
        <p:txBody>
          <a:bodyPr tIns="190800" anchor="ctr" anchorCtr="1">
            <a:spAutoFit/>
          </a:bodyPr>
          <a:lstStyle/>
          <a:p>
            <a:pPr eaLnBrk="0" hangingPunct="0">
              <a:lnSpc>
                <a:spcPct val="50000"/>
              </a:lnSpc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固体分子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ea typeface="华文隶书" pitchFamily="2" charset="-122"/>
            </a:endParaRPr>
          </a:p>
          <a:p>
            <a:pPr eaLnBrk="0" hangingPunct="0">
              <a:lnSpc>
                <a:spcPct val="50000"/>
              </a:lnSpc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间的间隔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ea typeface="华文隶书" pitchFamily="2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124075" y="2205038"/>
            <a:ext cx="57626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</a:rPr>
              <a:t>＞</a:t>
            </a:r>
            <a:endParaRPr lang="zh-CN" altLang="en-US" sz="40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787900" y="2205038"/>
            <a:ext cx="576263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</a:rPr>
              <a:t>＞</a:t>
            </a:r>
            <a:endParaRPr lang="zh-CN" altLang="en-US" sz="40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39750" y="620713"/>
            <a:ext cx="3313113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</a:rPr>
              <a:t>在通常情况下：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</a:endParaRPr>
          </a:p>
        </p:txBody>
      </p:sp>
      <p:pic>
        <p:nvPicPr>
          <p:cNvPr id="14346" name="Picture 10" descr="image01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3356992"/>
            <a:ext cx="734481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 autoUpdateAnimBg="0"/>
      <p:bldP spid="14339" grpId="0" animBg="1" autoUpdateAnimBg="0"/>
      <p:bldP spid="14340" grpId="0" animBg="1" autoUpdateAnimBg="0"/>
      <p:bldP spid="14341" grpId="0" autoUpdateAnimBg="0"/>
      <p:bldP spid="14342" grpId="0" autoUpdateAnimBg="0"/>
      <p:bldP spid="1434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7544" y="0"/>
            <a:ext cx="8305800" cy="1219200"/>
          </a:xfrm>
        </p:spPr>
        <p:txBody>
          <a:bodyPr>
            <a:normAutofit/>
          </a:bodyPr>
          <a:lstStyle/>
          <a:p>
            <a:pPr marL="342900" indent="-342900" eaLnBrk="0" hangingPunct="0">
              <a:spcBef>
                <a:spcPct val="50000"/>
              </a:spcBef>
              <a:defRPr/>
            </a:pPr>
            <a:r>
              <a:rPr lang="en-US" altLang="zh-CN" sz="3600" dirty="0">
                <a:solidFill>
                  <a:srgbClr val="0000FF"/>
                </a:solidFill>
                <a:ea typeface="楷体_GB2312" pitchFamily="49" charset="-122"/>
              </a:rPr>
              <a:t>   </a:t>
            </a:r>
            <a:r>
              <a:rPr lang="zh-CN" altLang="en-US" sz="3600" b="1" dirty="0">
                <a:ea typeface="楷体_GB2312" pitchFamily="49" charset="-122"/>
              </a:rPr>
              <a:t>用微粒的观点</a:t>
            </a:r>
            <a:r>
              <a:rPr lang="zh-CN" altLang="en-US" sz="3600" b="1" dirty="0" smtClean="0">
                <a:ea typeface="楷体_GB2312" pitchFamily="49" charset="-122"/>
              </a:rPr>
              <a:t>看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物质的三态变化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</a:endParaRPr>
          </a:p>
        </p:txBody>
      </p:sp>
      <p:pic>
        <p:nvPicPr>
          <p:cNvPr id="168963" name="Picture 3" descr="固态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683568" y="1412776"/>
            <a:ext cx="2660650" cy="2014538"/>
          </a:xfrm>
          <a:noFill/>
        </p:spPr>
      </p:pic>
      <p:pic>
        <p:nvPicPr>
          <p:cNvPr id="168964" name="Picture 4" descr="hx16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50" y="549275"/>
            <a:ext cx="742950" cy="1260475"/>
          </a:xfrm>
          <a:noFill/>
        </p:spPr>
      </p:pic>
      <p:sp>
        <p:nvSpPr>
          <p:cNvPr id="168965" name="Text Box 5"/>
          <p:cNvSpPr txBox="1">
            <a:spLocks noChangeArrowheads="1"/>
          </p:cNvSpPr>
          <p:nvPr/>
        </p:nvSpPr>
        <p:spPr bwMode="auto">
          <a:xfrm>
            <a:off x="1331640" y="3284984"/>
            <a:ext cx="12239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baseline="-25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固态</a:t>
            </a:r>
            <a:endParaRPr lang="zh-CN" altLang="en-US" sz="3600" b="1" baseline="-25000" dirty="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168966" name="Text Box 6"/>
          <p:cNvSpPr txBox="1">
            <a:spLocks noChangeArrowheads="1"/>
          </p:cNvSpPr>
          <p:nvPr/>
        </p:nvSpPr>
        <p:spPr bwMode="auto">
          <a:xfrm>
            <a:off x="3203848" y="3356992"/>
            <a:ext cx="23034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baseline="-25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固态        液态</a:t>
            </a:r>
            <a:endParaRPr lang="zh-CN" altLang="en-US" sz="3600" b="1" baseline="-25000" dirty="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sp>
        <p:nvSpPr>
          <p:cNvPr id="168967" name="Text Box 7"/>
          <p:cNvSpPr txBox="1">
            <a:spLocks noChangeArrowheads="1"/>
          </p:cNvSpPr>
          <p:nvPr/>
        </p:nvSpPr>
        <p:spPr bwMode="auto">
          <a:xfrm>
            <a:off x="5940152" y="3212976"/>
            <a:ext cx="23749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baseline="-25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</a:rPr>
              <a:t>液态         气态</a:t>
            </a:r>
            <a:endParaRPr lang="zh-CN" altLang="en-US" sz="3600" b="1" baseline="-25000" dirty="0"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pic>
        <p:nvPicPr>
          <p:cNvPr id="168968" name="Picture 8" descr="液态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484784"/>
            <a:ext cx="2438400" cy="1828800"/>
          </a:xfrm>
          <a:prstGeom prst="rect">
            <a:avLst/>
          </a:prstGeom>
          <a:noFill/>
        </p:spPr>
      </p:pic>
      <p:sp>
        <p:nvSpPr>
          <p:cNvPr id="168969" name="Line 9"/>
          <p:cNvSpPr>
            <a:spLocks noChangeShapeType="1"/>
          </p:cNvSpPr>
          <p:nvPr/>
        </p:nvSpPr>
        <p:spPr bwMode="auto">
          <a:xfrm>
            <a:off x="6804248" y="3573016"/>
            <a:ext cx="6477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68970" name="Line 10"/>
          <p:cNvSpPr>
            <a:spLocks noChangeShapeType="1"/>
          </p:cNvSpPr>
          <p:nvPr/>
        </p:nvSpPr>
        <p:spPr bwMode="auto">
          <a:xfrm>
            <a:off x="3995936" y="3717032"/>
            <a:ext cx="6477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tailEnd type="triangle" w="med" len="lg"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168971" name="Picture 11" descr="气态1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940152" y="1700808"/>
            <a:ext cx="2520280" cy="1965384"/>
          </a:xfrm>
          <a:noFill/>
        </p:spPr>
      </p:pic>
      <p:sp>
        <p:nvSpPr>
          <p:cNvPr id="168972" name="Rectangle 12"/>
          <p:cNvSpPr>
            <a:spLocks noChangeArrowheads="1"/>
          </p:cNvSpPr>
          <p:nvPr/>
        </p:nvSpPr>
        <p:spPr bwMode="auto">
          <a:xfrm>
            <a:off x="1403648" y="908720"/>
            <a:ext cx="631877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3200" b="1" i="1" dirty="0">
                <a:latin typeface="Tahoma" panose="020B0604030504040204" pitchFamily="34" charset="0"/>
              </a:rPr>
              <a:t>物质状态的变化微观三维模拟动画</a:t>
            </a:r>
            <a:endParaRPr kumimoji="1" lang="zh-CN" altLang="en-US" sz="3200" b="1" i="1" dirty="0">
              <a:latin typeface="Tahoma" panose="020B060403050404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576" y="4293096"/>
            <a:ext cx="7632848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10000"/>
              </a:spcBef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物体的热胀冷缩现象，就是 物质分子的间隔受热时增大，遇冷时缩小的缘故。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分子本身没有改变。</a:t>
            </a:r>
            <a:endParaRPr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ea typeface="华文隶书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5" grpId="0"/>
      <p:bldP spid="168966" grpId="0"/>
      <p:bldP spid="168967" grpId="0"/>
      <p:bldP spid="168969" grpId="0" animBg="1"/>
      <p:bldP spid="16897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696913" y="1993900"/>
            <a:ext cx="7354887" cy="3663950"/>
          </a:xfrm>
          <a:effectLst>
            <a:outerShdw dist="35921" dir="2700000" algn="ctr" rotWithShape="0">
              <a:srgbClr val="FFFF00"/>
            </a:outerShdw>
          </a:effectLst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一滴水的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质量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0.05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克。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一个水分子的质量只有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3×10</a:t>
            </a:r>
            <a:r>
              <a:rPr lang="en-US" altLang="zh-CN" b="1" baseline="30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-26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克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</a:rPr>
              <a:t>。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endParaRPr lang="zh-CN" altLang="en-US" sz="3600">
              <a:latin typeface="黑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一滴水的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体积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0.05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毫升。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一个水分子的体积约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3×10</a:t>
            </a:r>
            <a:r>
              <a:rPr lang="en-US" altLang="zh-CN" b="1" baseline="30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-23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立方厘米。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endParaRPr lang="zh-CN" altLang="en-US" sz="3600">
              <a:latin typeface="黑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endParaRPr lang="zh-CN" altLang="en-US" sz="3600"/>
          </a:p>
          <a:p>
            <a:pPr>
              <a:buFont typeface="Wingdings 2" panose="05020102010507070707" pitchFamily="18" charset="2"/>
              <a:buNone/>
            </a:pPr>
            <a:endParaRPr lang="zh-CN" altLang="en-US" sz="3600"/>
          </a:p>
          <a:p>
            <a:pPr>
              <a:buFont typeface="Wingdings 2" panose="05020102010507070707" pitchFamily="18" charset="2"/>
              <a:buNone/>
            </a:pPr>
            <a:endParaRPr lang="zh-CN" altLang="en-US" sz="3600"/>
          </a:p>
          <a:p>
            <a:pPr>
              <a:buFont typeface="Wingdings 2" panose="05020102010507070707" pitchFamily="18" charset="2"/>
              <a:buNone/>
            </a:pPr>
            <a:endParaRPr lang="zh-CN" altLang="en-US" sz="3600" baseline="30000">
              <a:solidFill>
                <a:srgbClr val="FF0000"/>
              </a:solidFill>
            </a:endParaRPr>
          </a:p>
          <a:p>
            <a:pPr>
              <a:buFont typeface="Wingdings 2" panose="05020102010507070707" pitchFamily="18" charset="2"/>
              <a:buNone/>
            </a:pPr>
            <a:endParaRPr lang="en-US" altLang="zh-CN" sz="3600"/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-107950" y="3790950"/>
            <a:ext cx="184150" cy="6604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kumimoji="1" lang="zh-CN" altLang="zh-CN" sz="3600" b="1">
              <a:latin typeface="Verdana" pitchFamily="34" charset="0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990600" y="3186113"/>
            <a:ext cx="6324600" cy="5969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hlink"/>
            </a:outerShdw>
          </a:effec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3200" b="1" u="sng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0.00000000000000000000000003g</a:t>
            </a:r>
            <a:endParaRPr kumimoji="1" lang="en-US" altLang="zh-CN" sz="3200" b="1" u="sng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1066800" y="5318125"/>
            <a:ext cx="6172200" cy="59690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17961" dir="2700000" algn="ctr" rotWithShape="0">
              <a:schemeClr val="hlink"/>
            </a:outerShdw>
          </a:effectLst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kumimoji="1" lang="en-US" altLang="zh-CN" sz="3200" b="1" u="sng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0.00000000000000000000003cm</a:t>
            </a:r>
            <a:r>
              <a:rPr kumimoji="1" lang="en-US" altLang="zh-CN" sz="3200" b="1" u="sng" baseline="3000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kumimoji="1" lang="en-US" altLang="zh-CN" sz="3200" b="1" u="sng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524000" y="719138"/>
            <a:ext cx="6781800" cy="652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ea typeface="黑体" panose="02010609060101010101" pitchFamily="49" charset="-122"/>
              </a:rPr>
              <a:t>知 识 视 窗</a:t>
            </a:r>
            <a:r>
              <a:rPr kumimoji="1" lang="en-US" altLang="zh-CN" sz="3200" b="1">
                <a:ea typeface="黑体" panose="02010609060101010101" pitchFamily="49" charset="-122"/>
              </a:rPr>
              <a:t>:</a:t>
            </a:r>
            <a:r>
              <a:rPr kumimoji="1" lang="zh-CN" altLang="en-US" sz="3200" b="1">
                <a:solidFill>
                  <a:schemeClr val="tx2"/>
                </a:solidFill>
                <a:ea typeface="楷体_GB2312" pitchFamily="49" charset="-122"/>
              </a:rPr>
              <a:t>一个水分子有多大？</a:t>
            </a:r>
            <a:endParaRPr kumimoji="1" lang="zh-CN" altLang="en-US" sz="3200" b="1">
              <a:solidFill>
                <a:schemeClr val="tx2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/>
      <p:bldP spid="40964" grpId="0"/>
      <p:bldP spid="409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3300"/>
                </a:solidFill>
              </a:rPr>
              <a:t>课    堂  小    </a:t>
            </a:r>
            <a:r>
              <a:rPr lang="zh-CN" altLang="en-US" b="1" dirty="0">
                <a:solidFill>
                  <a:srgbClr val="FF3300"/>
                </a:solidFill>
              </a:rPr>
              <a:t>结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分子的特性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3600" b="1" dirty="0"/>
              <a:t>1.</a:t>
            </a:r>
            <a:r>
              <a:rPr lang="zh-CN" altLang="en-US" sz="3600" b="1" dirty="0"/>
              <a:t>分子的质量体积</a:t>
            </a:r>
            <a:r>
              <a:rPr lang="zh-CN" altLang="en-US" sz="3600" b="1" dirty="0" smtClean="0"/>
              <a:t>都小。</a:t>
            </a:r>
            <a:endParaRPr lang="zh-CN" altLang="en-US" sz="3600" b="1" dirty="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3600" b="1" dirty="0"/>
              <a:t>2.</a:t>
            </a:r>
            <a:r>
              <a:rPr lang="zh-CN" altLang="en-US" sz="3600" b="1" dirty="0"/>
              <a:t>分子</a:t>
            </a:r>
            <a:r>
              <a:rPr lang="zh-CN" altLang="en-US" sz="3600" b="1" dirty="0" smtClean="0"/>
              <a:t>总是不停放的做无规则运动。</a:t>
            </a:r>
            <a:endParaRPr lang="zh-CN" altLang="en-US" sz="3600" b="1" dirty="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3600" b="1" dirty="0"/>
              <a:t>3.</a:t>
            </a:r>
            <a:r>
              <a:rPr lang="zh-CN" altLang="en-US" sz="3600" b="1" dirty="0"/>
              <a:t>分子与分子之间存</a:t>
            </a:r>
            <a:r>
              <a:rPr lang="zh-CN" altLang="en-US" sz="3600" b="1" dirty="0" smtClean="0"/>
              <a:t>在间隙。</a:t>
            </a:r>
            <a:r>
              <a:rPr lang="zh-CN" altLang="en-US" sz="3600" b="1" dirty="0"/>
              <a:t>一般来</a:t>
            </a:r>
            <a:r>
              <a:rPr lang="zh-CN" altLang="en-US" sz="3600" b="1" dirty="0" smtClean="0"/>
              <a:t>说气体的</a:t>
            </a:r>
            <a:r>
              <a:rPr lang="zh-CN" altLang="en-US" sz="3600" b="1" dirty="0"/>
              <a:t>分子间距</a:t>
            </a:r>
            <a:r>
              <a:rPr lang="zh-CN" altLang="en-US" sz="3600" b="1" dirty="0" smtClean="0"/>
              <a:t>离最大，液体分</a:t>
            </a:r>
            <a:r>
              <a:rPr lang="zh-CN" altLang="en-US" sz="3600" b="1" dirty="0"/>
              <a:t>子间的距离小。</a:t>
            </a:r>
            <a:endParaRPr lang="zh-CN" altLang="en-US" sz="3600" b="1" dirty="0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3600" b="1" dirty="0"/>
              <a:t>4.</a:t>
            </a:r>
            <a:r>
              <a:rPr lang="zh-CN" altLang="en-US" sz="3600" b="1" dirty="0"/>
              <a:t>同种物质的分</a:t>
            </a:r>
            <a:r>
              <a:rPr lang="zh-CN" altLang="en-US" sz="3600" b="1" dirty="0" smtClean="0"/>
              <a:t>子化学性质相同；</a:t>
            </a:r>
            <a:r>
              <a:rPr lang="zh-CN" altLang="en-US" sz="3600" b="1" dirty="0"/>
              <a:t>不同种物质的分</a:t>
            </a:r>
            <a:r>
              <a:rPr lang="zh-CN" altLang="en-US" sz="3600" b="1" dirty="0" smtClean="0"/>
              <a:t>子化学性质不同。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619125"/>
            <a:ext cx="8569325" cy="55467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、水是由水分子构成的，保持水的化学性质的微粒 （ </a:t>
            </a: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）</a:t>
            </a:r>
            <a:b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、氧原子</a:t>
            </a: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  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、氢原子</a:t>
            </a: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  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、氧分子</a:t>
            </a: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  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、水分子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、春暖花开季节，人们站在紫丁香树旁，常闻到怡人的香味，这一现象说明（　　　 ）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 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A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、分子很大 </a:t>
            </a: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        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B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、分子分裂成原子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 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C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、分子在不停地运动 </a:t>
            </a: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D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、分子之间有间隔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、二氧化碳气体加压后体积变小，其主要原因是（ 　　　）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 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A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、分子质量变小了</a:t>
            </a: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 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B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、分子体积变小了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 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C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、分子间隔变小了 </a:t>
            </a:r>
            <a:r>
              <a:rPr lang="zh-CN" altLang="en-US" sz="2800" b="1">
                <a:latin typeface="Arial" panose="020B0604020202020204"/>
                <a:ea typeface="黑体" panose="02010609060101010101" pitchFamily="49" charset="-122"/>
              </a:rPr>
              <a:t>   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D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、分子构成改变了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1116013" y="981075"/>
            <a:ext cx="6477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5219700" y="2708275"/>
            <a:ext cx="6477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1331913" y="4437063"/>
            <a:ext cx="6477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/>
      <p:bldP spid="166916" grpId="0"/>
      <p:bldP spid="1669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685800" y="1971675"/>
            <a:ext cx="1612900" cy="584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45791" dir="2021404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热胀冷缩</a:t>
            </a:r>
            <a:endParaRPr kumimoji="1"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673100" y="3000375"/>
            <a:ext cx="1612900" cy="584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45791" dir="2021404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花香四溢</a:t>
            </a:r>
            <a:endParaRPr kumimoji="1"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85800" y="3857625"/>
            <a:ext cx="1612900" cy="584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45791" dir="2021404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食物腐败</a:t>
            </a:r>
            <a:endParaRPr kumimoji="1"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4343400" y="1971675"/>
            <a:ext cx="2327275" cy="584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45791" dir="2021404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分子发生变化</a:t>
            </a:r>
            <a:endParaRPr kumimoji="1"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4343400" y="2914650"/>
            <a:ext cx="2684463" cy="10652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45791" dir="2021404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分子间隔随温度</a:t>
            </a:r>
            <a:endParaRPr kumimoji="1"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的变化而变化</a:t>
            </a:r>
            <a:endParaRPr kumimoji="1" lang="zh-CN" altLang="en-US" sz="2800" b="1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4343400" y="5314950"/>
            <a:ext cx="2327275" cy="5842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45791" dir="2021404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分子不停运动</a:t>
            </a:r>
            <a:endParaRPr kumimoji="1"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685800" y="4629150"/>
            <a:ext cx="1730375" cy="15446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45791" dir="2021404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温度升高</a:t>
            </a: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endParaRPr kumimoji="1" lang="en-US" altLang="zh-CN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湿衣服易变干</a:t>
            </a:r>
            <a:endParaRPr kumimoji="1"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4343400" y="4029075"/>
            <a:ext cx="1828800" cy="10652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45791" dir="2021404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分子运动速率变快</a:t>
            </a:r>
            <a:endParaRPr kumimoji="1" lang="zh-CN" alt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>
            <a:off x="2286000" y="2362200"/>
            <a:ext cx="20574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auto">
          <a:xfrm>
            <a:off x="2286000" y="3352800"/>
            <a:ext cx="2133600" cy="2362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4" name="Line 12"/>
          <p:cNvSpPr>
            <a:spLocks noChangeShapeType="1"/>
          </p:cNvSpPr>
          <p:nvPr/>
        </p:nvSpPr>
        <p:spPr bwMode="auto">
          <a:xfrm flipV="1">
            <a:off x="2286000" y="2489200"/>
            <a:ext cx="2133600" cy="1854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5" name="Line 13"/>
          <p:cNvSpPr>
            <a:spLocks noChangeShapeType="1"/>
          </p:cNvSpPr>
          <p:nvPr/>
        </p:nvSpPr>
        <p:spPr bwMode="auto">
          <a:xfrm flipV="1">
            <a:off x="2286000" y="4495800"/>
            <a:ext cx="213360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6" name="Text Box 14"/>
          <p:cNvSpPr txBox="1">
            <a:spLocks noGrp="1" noChangeArrowheads="1"/>
          </p:cNvSpPr>
          <p:nvPr>
            <p:ph type="title"/>
          </p:nvPr>
        </p:nvSpPr>
        <p:spPr>
          <a:xfrm>
            <a:off x="1962150" y="228600"/>
            <a:ext cx="6880225" cy="1143000"/>
          </a:xfrm>
          <a:noFill/>
        </p:spPr>
        <p:txBody>
          <a:bodyPr/>
          <a:lstStyle/>
          <a:p>
            <a:pPr algn="l"/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小 试 牛 刀 </a:t>
            </a:r>
            <a:endParaRPr lang="zh-CN" altLang="en-US" sz="6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 animBg="1"/>
      <p:bldP spid="38923" grpId="0" animBg="1"/>
      <p:bldP spid="38924" grpId="0" animBg="1"/>
      <p:bldP spid="389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5900" y="477838"/>
            <a:ext cx="8893175" cy="633571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4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、下列不能说明分子间有空隙的是（   ）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latin typeface="Arial" panose="020B0604020202020204"/>
                <a:ea typeface="黑体" panose="02010609060101010101" pitchFamily="49" charset="-122"/>
              </a:rPr>
              <a:t>    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A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、打气筒能将气体压缩 </a:t>
            </a:r>
            <a:r>
              <a:rPr lang="zh-CN" altLang="en-US" b="1">
                <a:latin typeface="Arial" panose="020B0604020202020204"/>
                <a:ea typeface="黑体" panose="02010609060101010101" pitchFamily="49" charset="-122"/>
              </a:rPr>
              <a:t>     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B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、酒精和水混合后，总体积变小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latin typeface="Arial" panose="020B0604020202020204"/>
                <a:ea typeface="黑体" panose="02010609060101010101" pitchFamily="49" charset="-122"/>
              </a:rPr>
              <a:t>    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C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、物体有热胀冷缩的现象 </a:t>
            </a:r>
            <a:r>
              <a:rPr lang="zh-CN" altLang="en-US" b="1">
                <a:latin typeface="Arial" panose="020B0604020202020204"/>
                <a:ea typeface="黑体" panose="02010609060101010101" pitchFamily="49" charset="-122"/>
              </a:rPr>
              <a:t>    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D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、海绵能吸水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5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、下列现象不能说明微粒运动的是（　 ）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latin typeface="Arial" panose="020B0604020202020204"/>
                <a:ea typeface="黑体" panose="02010609060101010101" pitchFamily="49" charset="-122"/>
              </a:rPr>
              <a:t>    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A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、糖在水中自然溶解 </a:t>
            </a:r>
            <a:r>
              <a:rPr lang="zh-CN" altLang="en-US" b="1">
                <a:latin typeface="Arial" panose="020B0604020202020204"/>
                <a:ea typeface="黑体" panose="02010609060101010101" pitchFamily="49" charset="-122"/>
              </a:rPr>
              <a:t>     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B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、湿衣服晾干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latin typeface="Arial" panose="020B0604020202020204"/>
                <a:ea typeface="黑体" panose="02010609060101010101" pitchFamily="49" charset="-122"/>
              </a:rPr>
              <a:t>    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C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、校园内到处可闻到桂花香 </a:t>
            </a:r>
            <a:r>
              <a:rPr lang="zh-CN" altLang="en-US" b="1">
                <a:latin typeface="Arial" panose="020B0604020202020204"/>
                <a:ea typeface="黑体" panose="02010609060101010101" pitchFamily="49" charset="-122"/>
              </a:rPr>
              <a:t>  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D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、北京地区发生的沙尘暴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7235825" y="476250"/>
            <a:ext cx="6477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7235825" y="3357563"/>
            <a:ext cx="6477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kumimoji="1"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/>
      <p:bldP spid="1658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</p:sp>
      <p:pic>
        <p:nvPicPr>
          <p:cNvPr id="18434" name="Picture 2" descr="http://blogfile.ifeng.com/uploadfiles/blog_attachment/0912/83/1471283_ae51f4aa73d129d187e9df9c23b4917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539750" y="476250"/>
            <a:ext cx="6985000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smtClean="0">
                <a:latin typeface="Arial" panose="020B0604020202020204" pitchFamily="34" charset="0"/>
                <a:ea typeface="黑体" panose="02010609060101010101" pitchFamily="49" charset="-122"/>
              </a:rPr>
              <a:t>6、</a:t>
            </a:r>
            <a:r>
              <a:rPr lang="zh-CN" sz="4000" b="1" dirty="0" smtClean="0">
                <a:latin typeface="Arial" panose="020B0604020202020204" pitchFamily="34" charset="0"/>
              </a:rPr>
              <a:t> </a:t>
            </a:r>
            <a:r>
              <a:rPr lang="zh-CN" sz="4000" b="1" dirty="0">
                <a:latin typeface="Arial" panose="020B0604020202020204" pitchFamily="34" charset="0"/>
              </a:rPr>
              <a:t>下瓶装的是空气,上瓶装的是不与空气发生反应的某红棕色气体。当抽走玻璃片后,观察现象。</a:t>
            </a:r>
            <a:endParaRPr lang="zh-CN" sz="4000" b="1" dirty="0">
              <a:latin typeface="Arial" panose="020B0604020202020204" pitchFamily="34" charset="0"/>
            </a:endParaRPr>
          </a:p>
        </p:txBody>
      </p:sp>
      <p:graphicFrame>
        <p:nvGraphicFramePr>
          <p:cNvPr id="150533" name="Group 5"/>
          <p:cNvGraphicFramePr>
            <a:graphicFrameLocks noGrp="1"/>
          </p:cNvGraphicFramePr>
          <p:nvPr>
            <p:ph/>
          </p:nvPr>
        </p:nvGraphicFramePr>
        <p:xfrm>
          <a:off x="755650" y="3144838"/>
          <a:ext cx="6769100" cy="1654176"/>
        </p:xfrm>
        <a:graphic>
          <a:graphicData uri="http://schemas.openxmlformats.org/drawingml/2006/table">
            <a:tbl>
              <a:tblPr/>
              <a:tblGrid>
                <a:gridCol w="1227138"/>
                <a:gridCol w="5541962"/>
              </a:tblGrid>
              <a:tr h="935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ea typeface="宋体" panose="02010600030101010101" pitchFamily="2" charset="-122"/>
                        </a:rPr>
                        <a:t>解 释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6"/>
          <p:cNvGrpSpPr/>
          <p:nvPr/>
        </p:nvGrpSpPr>
        <p:grpSpPr bwMode="auto">
          <a:xfrm>
            <a:off x="863600" y="4972050"/>
            <a:ext cx="8280400" cy="1885950"/>
            <a:chOff x="0" y="0"/>
            <a:chExt cx="5216" cy="1188"/>
          </a:xfrm>
        </p:grpSpPr>
        <p:sp>
          <p:nvSpPr>
            <p:cNvPr id="150545" name="Text Box 17"/>
            <p:cNvSpPr txBox="1">
              <a:spLocks noChangeArrowheads="1"/>
            </p:cNvSpPr>
            <p:nvPr/>
          </p:nvSpPr>
          <p:spPr bwMode="auto">
            <a:xfrm>
              <a:off x="0" y="0"/>
              <a:ext cx="4218" cy="67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 smtClean="0">
                  <a:solidFill>
                    <a:srgbClr val="3333FF"/>
                  </a:solidFill>
                  <a:latin typeface="Arial" panose="020B0604020202020204" pitchFamily="34" charset="0"/>
                </a:rPr>
                <a:t>      </a:t>
              </a:r>
              <a:r>
                <a:rPr lang="zh-CN" altLang="en-US" sz="3200" b="1" dirty="0" smtClean="0">
                  <a:latin typeface="Arial" panose="020B0604020202020204" pitchFamily="34" charset="0"/>
                </a:rPr>
                <a:t>当上下两瓶气体颜色一样时分子还在运动吗</a:t>
              </a:r>
              <a:r>
                <a:rPr lang="en-US" sz="3200" b="1" dirty="0" smtClean="0">
                  <a:latin typeface="Arial" panose="020B0604020202020204" pitchFamily="34" charset="0"/>
                </a:rPr>
                <a:t>?</a:t>
              </a:r>
              <a:endParaRPr lang="en-US" sz="2800" b="1" dirty="0">
                <a:latin typeface="Arial" panose="020B0604020202020204" pitchFamily="34" charset="0"/>
              </a:endParaRPr>
            </a:p>
          </p:txBody>
        </p:sp>
        <p:grpSp>
          <p:nvGrpSpPr>
            <p:cNvPr id="3" name="Group 18"/>
            <p:cNvGrpSpPr/>
            <p:nvPr/>
          </p:nvGrpSpPr>
          <p:grpSpPr bwMode="auto">
            <a:xfrm>
              <a:off x="3084" y="326"/>
              <a:ext cx="2132" cy="862"/>
              <a:chOff x="0" y="0"/>
              <a:chExt cx="2132" cy="862"/>
            </a:xfrm>
          </p:grpSpPr>
          <p:sp>
            <p:nvSpPr>
              <p:cNvPr id="150547" name="Cloud"/>
              <p:cNvSpPr>
                <a:spLocks noChangeAspect="1" noEditPoints="1" noChangeArrowheads="1"/>
              </p:cNvSpPr>
              <p:nvPr/>
            </p:nvSpPr>
            <p:spPr bwMode="auto">
              <a:xfrm>
                <a:off x="1133" y="157"/>
                <a:ext cx="954" cy="705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0" y="8613"/>
                      <a:pt x="0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5" y="13940"/>
                      <a:pt x="475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300"/>
                      <a:pt x="6247" y="20300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7"/>
                      <a:pt x="11036" y="21597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7"/>
                      <a:pt x="15802" y="18947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0"/>
                      <a:pt x="16758" y="0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0"/>
                      <a:pt x="13174" y="0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50"/>
                      <a:pt x="9358" y="650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2"/>
                      <a:pt x="5288" y="1972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10"/>
                      <a:pt x="2172" y="13110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solidFill>
                <a:srgbClr val="FFFF00"/>
              </a:solidFill>
              <a:ln w="9525" cap="rnd">
                <a:solidFill>
                  <a:srgbClr val="FF6600"/>
                </a:solidFill>
                <a:prstDash val="sysDot"/>
                <a:miter lim="800000"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" name="Group 20"/>
              <p:cNvGrpSpPr/>
              <p:nvPr/>
            </p:nvGrpSpPr>
            <p:grpSpPr bwMode="auto">
              <a:xfrm>
                <a:off x="0" y="0"/>
                <a:ext cx="2132" cy="635"/>
                <a:chOff x="0" y="0"/>
                <a:chExt cx="2132" cy="635"/>
              </a:xfrm>
            </p:grpSpPr>
            <p:sp>
              <p:nvSpPr>
                <p:cNvPr id="150549" name="Oval 21"/>
                <p:cNvSpPr>
                  <a:spLocks noChangeArrowheads="1"/>
                </p:cNvSpPr>
                <p:nvPr/>
              </p:nvSpPr>
              <p:spPr bwMode="auto">
                <a:xfrm>
                  <a:off x="318" y="90"/>
                  <a:ext cx="136" cy="91"/>
                </a:xfrm>
                <a:prstGeom prst="ellipse">
                  <a:avLst/>
                </a:prstGeom>
                <a:solidFill>
                  <a:srgbClr val="FFFF00"/>
                </a:solidFill>
                <a:ln w="9525" cap="rnd">
                  <a:solidFill>
                    <a:srgbClr val="FF6600"/>
                  </a:solidFill>
                  <a:prstDash val="sysDot"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0550" name="Oval 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83" cy="45"/>
                </a:xfrm>
                <a:prstGeom prst="ellipse">
                  <a:avLst/>
                </a:prstGeom>
                <a:solidFill>
                  <a:srgbClr val="FFFF00"/>
                </a:solidFill>
                <a:ln w="9525" cap="rnd">
                  <a:solidFill>
                    <a:srgbClr val="FF6600"/>
                  </a:solidFill>
                  <a:prstDash val="sysDot"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0551" name="Oval 23"/>
                <p:cNvSpPr>
                  <a:spLocks noChangeArrowheads="1"/>
                </p:cNvSpPr>
                <p:nvPr/>
              </p:nvSpPr>
              <p:spPr bwMode="auto">
                <a:xfrm>
                  <a:off x="726" y="181"/>
                  <a:ext cx="248" cy="182"/>
                </a:xfrm>
                <a:prstGeom prst="ellipse">
                  <a:avLst/>
                </a:prstGeom>
                <a:solidFill>
                  <a:srgbClr val="FFFF00"/>
                </a:solidFill>
                <a:ln w="15875" cap="rnd">
                  <a:solidFill>
                    <a:srgbClr val="FF6600"/>
                  </a:solidFill>
                  <a:prstDash val="sysDot"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0552" name="Text Box 24">
                  <a:hlinkClick r:id="rId1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56" y="347"/>
                  <a:ext cx="876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400" b="1" i="1" dirty="0">
                      <a:solidFill>
                        <a:srgbClr val="FF0000"/>
                      </a:solidFill>
                      <a:latin typeface="Arial" panose="020B0604020202020204" pitchFamily="34" charset="0"/>
                    </a:rPr>
                    <a:t>想一想</a:t>
                  </a:r>
                  <a:endParaRPr lang="zh-CN" altLang="en-US" sz="2400" b="1" i="1" dirty="0">
                    <a:solidFill>
                      <a:srgbClr val="FF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5" name="Group 25"/>
          <p:cNvGrpSpPr/>
          <p:nvPr/>
        </p:nvGrpSpPr>
        <p:grpSpPr bwMode="auto">
          <a:xfrm rot="10800000">
            <a:off x="8177213" y="1577975"/>
            <a:ext cx="588962" cy="1779588"/>
            <a:chOff x="0" y="0"/>
            <a:chExt cx="827" cy="2694"/>
          </a:xfrm>
        </p:grpSpPr>
        <p:grpSp>
          <p:nvGrpSpPr>
            <p:cNvPr id="6" name="Group 26"/>
            <p:cNvGrpSpPr/>
            <p:nvPr/>
          </p:nvGrpSpPr>
          <p:grpSpPr bwMode="auto">
            <a:xfrm>
              <a:off x="30" y="1383"/>
              <a:ext cx="764" cy="1311"/>
              <a:chOff x="0" y="0"/>
              <a:chExt cx="764" cy="1311"/>
            </a:xfrm>
          </p:grpSpPr>
          <p:grpSp>
            <p:nvGrpSpPr>
              <p:cNvPr id="7" name="Group 27"/>
              <p:cNvGrpSpPr/>
              <p:nvPr/>
            </p:nvGrpSpPr>
            <p:grpSpPr bwMode="auto">
              <a:xfrm>
                <a:off x="0" y="51"/>
                <a:ext cx="764" cy="1260"/>
                <a:chOff x="0" y="0"/>
                <a:chExt cx="764" cy="1260"/>
              </a:xfrm>
            </p:grpSpPr>
            <p:sp>
              <p:nvSpPr>
                <p:cNvPr id="150556" name="AutoShape 28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64" cy="999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C4271F"/>
                    </a:gs>
                    <a:gs pos="50000">
                      <a:srgbClr val="EB8BB0">
                        <a:alpha val="71999"/>
                      </a:srgbClr>
                    </a:gs>
                    <a:gs pos="100000">
                      <a:srgbClr val="C4271F"/>
                    </a:gs>
                  </a:gsLst>
                  <a:lin ang="0" scaled="1"/>
                </a:gradFill>
                <a:ln w="190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57" name="未知"/>
                <p:cNvSpPr/>
                <p:nvPr/>
              </p:nvSpPr>
              <p:spPr bwMode="auto">
                <a:xfrm>
                  <a:off x="45" y="0"/>
                  <a:ext cx="678" cy="290"/>
                </a:xfrm>
                <a:custGeom>
                  <a:avLst/>
                  <a:gdLst/>
                  <a:ahLst/>
                  <a:cxnLst>
                    <a:cxn ang="0">
                      <a:pos x="0" y="680"/>
                    </a:cxn>
                    <a:cxn ang="0">
                      <a:pos x="300" y="520"/>
                    </a:cxn>
                    <a:cxn ang="0">
                      <a:pos x="300" y="0"/>
                    </a:cxn>
                    <a:cxn ang="0">
                      <a:pos x="1100" y="0"/>
                    </a:cxn>
                    <a:cxn ang="0">
                      <a:pos x="1100" y="520"/>
                    </a:cxn>
                    <a:cxn ang="0">
                      <a:pos x="1400" y="680"/>
                    </a:cxn>
                  </a:cxnLst>
                  <a:rect l="0" t="0" r="r" b="b"/>
                  <a:pathLst>
                    <a:path w="1400" h="680">
                      <a:moveTo>
                        <a:pt x="0" y="680"/>
                      </a:moveTo>
                      <a:lnTo>
                        <a:pt x="300" y="520"/>
                      </a:lnTo>
                      <a:lnTo>
                        <a:pt x="300" y="0"/>
                      </a:lnTo>
                      <a:lnTo>
                        <a:pt x="1100" y="0"/>
                      </a:lnTo>
                      <a:lnTo>
                        <a:pt x="1100" y="520"/>
                      </a:lnTo>
                      <a:lnTo>
                        <a:pt x="1400" y="680"/>
                      </a:lnTo>
                    </a:path>
                  </a:pathLst>
                </a:custGeom>
                <a:gradFill rotWithShape="1">
                  <a:gsLst>
                    <a:gs pos="0">
                      <a:srgbClr val="C4271F"/>
                    </a:gs>
                    <a:gs pos="50000">
                      <a:srgbClr val="EB8BB0">
                        <a:alpha val="71999"/>
                      </a:srgbClr>
                    </a:gs>
                    <a:gs pos="100000">
                      <a:srgbClr val="C4271F"/>
                    </a:gs>
                  </a:gsLst>
                  <a:lin ang="0" scaled="1"/>
                </a:gradFill>
                <a:ln w="19050" cmpd="sng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50558" name="AutoShape 30"/>
              <p:cNvSpPr>
                <a:spLocks noChangeArrowheads="1"/>
              </p:cNvSpPr>
              <p:nvPr/>
            </p:nvSpPr>
            <p:spPr bwMode="auto">
              <a:xfrm>
                <a:off x="160" y="0"/>
                <a:ext cx="443" cy="56"/>
              </a:xfrm>
              <a:prstGeom prst="flowChartAlternateProcess">
                <a:avLst/>
              </a:prstGeom>
              <a:gradFill rotWithShape="1">
                <a:gsLst>
                  <a:gs pos="0">
                    <a:srgbClr val="C4271F"/>
                  </a:gs>
                  <a:gs pos="50000">
                    <a:srgbClr val="EB8BB0">
                      <a:alpha val="71999"/>
                    </a:srgbClr>
                  </a:gs>
                  <a:gs pos="100000">
                    <a:srgbClr val="C4271F"/>
                  </a:gs>
                </a:gsLst>
                <a:lin ang="0" scaled="1"/>
              </a:gra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Group 31"/>
            <p:cNvGrpSpPr/>
            <p:nvPr/>
          </p:nvGrpSpPr>
          <p:grpSpPr bwMode="auto">
            <a:xfrm flipV="1">
              <a:off x="30" y="0"/>
              <a:ext cx="764" cy="1311"/>
              <a:chOff x="0" y="0"/>
              <a:chExt cx="764" cy="1311"/>
            </a:xfrm>
          </p:grpSpPr>
          <p:grpSp>
            <p:nvGrpSpPr>
              <p:cNvPr id="9" name="Group 32"/>
              <p:cNvGrpSpPr/>
              <p:nvPr/>
            </p:nvGrpSpPr>
            <p:grpSpPr bwMode="auto">
              <a:xfrm>
                <a:off x="0" y="51"/>
                <a:ext cx="764" cy="1260"/>
                <a:chOff x="0" y="0"/>
                <a:chExt cx="764" cy="1260"/>
              </a:xfrm>
            </p:grpSpPr>
            <p:sp>
              <p:nvSpPr>
                <p:cNvPr id="150561" name="AutoShape 33"/>
                <p:cNvSpPr>
                  <a:spLocks noChangeArrowheads="1"/>
                </p:cNvSpPr>
                <p:nvPr/>
              </p:nvSpPr>
              <p:spPr bwMode="auto">
                <a:xfrm>
                  <a:off x="0" y="261"/>
                  <a:ext cx="764" cy="999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62" name="未知"/>
                <p:cNvSpPr/>
                <p:nvPr/>
              </p:nvSpPr>
              <p:spPr bwMode="auto">
                <a:xfrm>
                  <a:off x="45" y="0"/>
                  <a:ext cx="678" cy="290"/>
                </a:xfrm>
                <a:custGeom>
                  <a:avLst/>
                  <a:gdLst/>
                  <a:ahLst/>
                  <a:cxnLst>
                    <a:cxn ang="0">
                      <a:pos x="0" y="680"/>
                    </a:cxn>
                    <a:cxn ang="0">
                      <a:pos x="300" y="520"/>
                    </a:cxn>
                    <a:cxn ang="0">
                      <a:pos x="300" y="0"/>
                    </a:cxn>
                    <a:cxn ang="0">
                      <a:pos x="1100" y="0"/>
                    </a:cxn>
                    <a:cxn ang="0">
                      <a:pos x="1100" y="520"/>
                    </a:cxn>
                    <a:cxn ang="0">
                      <a:pos x="1400" y="680"/>
                    </a:cxn>
                  </a:cxnLst>
                  <a:rect l="0" t="0" r="r" b="b"/>
                  <a:pathLst>
                    <a:path w="1400" h="680">
                      <a:moveTo>
                        <a:pt x="0" y="680"/>
                      </a:moveTo>
                      <a:lnTo>
                        <a:pt x="300" y="520"/>
                      </a:lnTo>
                      <a:lnTo>
                        <a:pt x="300" y="0"/>
                      </a:lnTo>
                      <a:lnTo>
                        <a:pt x="1100" y="0"/>
                      </a:lnTo>
                      <a:lnTo>
                        <a:pt x="1100" y="520"/>
                      </a:lnTo>
                      <a:lnTo>
                        <a:pt x="1400" y="680"/>
                      </a:lnTo>
                    </a:path>
                  </a:pathLst>
                </a:custGeom>
                <a:solidFill>
                  <a:srgbClr val="FFFFFF"/>
                </a:solidFill>
                <a:ln w="19050" cmpd="sng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50563" name="AutoShape 35"/>
              <p:cNvSpPr>
                <a:spLocks noChangeArrowheads="1"/>
              </p:cNvSpPr>
              <p:nvPr/>
            </p:nvSpPr>
            <p:spPr bwMode="auto">
              <a:xfrm>
                <a:off x="160" y="0"/>
                <a:ext cx="443" cy="56"/>
              </a:xfrm>
              <a:prstGeom prst="flowChartAlternateProcess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0564" name="AutoShape 36"/>
            <p:cNvSpPr>
              <a:spLocks noChangeArrowheads="1"/>
            </p:cNvSpPr>
            <p:nvPr/>
          </p:nvSpPr>
          <p:spPr bwMode="auto">
            <a:xfrm>
              <a:off x="0" y="1323"/>
              <a:ext cx="827" cy="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gamma/>
                    <a:shade val="47451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7451"/>
                    <a:invGamma/>
                  </a:srgbClr>
                </a:gs>
              </a:gsLst>
              <a:lin ang="0" scaled="1"/>
            </a:gradFill>
            <a:ln w="1905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38"/>
          <p:cNvGrpSpPr/>
          <p:nvPr/>
        </p:nvGrpSpPr>
        <p:grpSpPr bwMode="auto">
          <a:xfrm>
            <a:off x="8172450" y="4653757"/>
            <a:ext cx="503238" cy="864394"/>
            <a:chOff x="0" y="0"/>
            <a:chExt cx="764" cy="1311"/>
          </a:xfrm>
        </p:grpSpPr>
        <p:grpSp>
          <p:nvGrpSpPr>
            <p:cNvPr id="12" name="Group 39"/>
            <p:cNvGrpSpPr/>
            <p:nvPr/>
          </p:nvGrpSpPr>
          <p:grpSpPr bwMode="auto">
            <a:xfrm>
              <a:off x="0" y="51"/>
              <a:ext cx="764" cy="1260"/>
              <a:chOff x="0" y="0"/>
              <a:chExt cx="764" cy="1260"/>
            </a:xfrm>
          </p:grpSpPr>
          <p:sp>
            <p:nvSpPr>
              <p:cNvPr id="150568" name="AutoShape 40"/>
              <p:cNvSpPr>
                <a:spLocks noChangeArrowheads="1"/>
              </p:cNvSpPr>
              <p:nvPr/>
            </p:nvSpPr>
            <p:spPr bwMode="auto">
              <a:xfrm>
                <a:off x="0" y="261"/>
                <a:ext cx="764" cy="99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DB436A"/>
                  </a:gs>
                  <a:gs pos="50000">
                    <a:srgbClr val="EB8BB0">
                      <a:alpha val="21999"/>
                    </a:srgbClr>
                  </a:gs>
                  <a:gs pos="100000">
                    <a:srgbClr val="DB436A"/>
                  </a:gs>
                </a:gsLst>
                <a:lin ang="0" scaled="1"/>
              </a:gra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569" name="未知"/>
              <p:cNvSpPr/>
              <p:nvPr/>
            </p:nvSpPr>
            <p:spPr bwMode="auto">
              <a:xfrm>
                <a:off x="45" y="0"/>
                <a:ext cx="678" cy="290"/>
              </a:xfrm>
              <a:custGeom>
                <a:avLst/>
                <a:gdLst/>
                <a:ahLst/>
                <a:cxnLst>
                  <a:cxn ang="0">
                    <a:pos x="0" y="680"/>
                  </a:cxn>
                  <a:cxn ang="0">
                    <a:pos x="300" y="520"/>
                  </a:cxn>
                  <a:cxn ang="0">
                    <a:pos x="300" y="0"/>
                  </a:cxn>
                  <a:cxn ang="0">
                    <a:pos x="1100" y="0"/>
                  </a:cxn>
                  <a:cxn ang="0">
                    <a:pos x="1100" y="520"/>
                  </a:cxn>
                  <a:cxn ang="0">
                    <a:pos x="1400" y="680"/>
                  </a:cxn>
                </a:cxnLst>
                <a:rect l="0" t="0" r="r" b="b"/>
                <a:pathLst>
                  <a:path w="1400" h="680">
                    <a:moveTo>
                      <a:pt x="0" y="680"/>
                    </a:moveTo>
                    <a:lnTo>
                      <a:pt x="300" y="520"/>
                    </a:lnTo>
                    <a:lnTo>
                      <a:pt x="300" y="0"/>
                    </a:lnTo>
                    <a:lnTo>
                      <a:pt x="1100" y="0"/>
                    </a:lnTo>
                    <a:lnTo>
                      <a:pt x="1100" y="520"/>
                    </a:lnTo>
                    <a:lnTo>
                      <a:pt x="1400" y="680"/>
                    </a:lnTo>
                  </a:path>
                </a:pathLst>
              </a:custGeom>
              <a:gradFill rotWithShape="1">
                <a:gsLst>
                  <a:gs pos="0">
                    <a:srgbClr val="DB436A"/>
                  </a:gs>
                  <a:gs pos="50000">
                    <a:srgbClr val="EB8BB0">
                      <a:alpha val="21999"/>
                    </a:srgbClr>
                  </a:gs>
                  <a:gs pos="100000">
                    <a:srgbClr val="DB436A"/>
                  </a:gs>
                </a:gsLst>
                <a:lin ang="0" scaled="1"/>
              </a:gradFill>
              <a:ln w="19050" cmpd="sng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0570" name="AutoShape 42"/>
            <p:cNvSpPr>
              <a:spLocks noChangeArrowheads="1"/>
            </p:cNvSpPr>
            <p:nvPr/>
          </p:nvSpPr>
          <p:spPr bwMode="auto">
            <a:xfrm>
              <a:off x="160" y="0"/>
              <a:ext cx="443" cy="56"/>
            </a:xfrm>
            <a:prstGeom prst="flowChartAlternateProcess">
              <a:avLst/>
            </a:prstGeom>
            <a:gradFill rotWithShape="1">
              <a:gsLst>
                <a:gs pos="0">
                  <a:srgbClr val="DB436A"/>
                </a:gs>
                <a:gs pos="50000">
                  <a:srgbClr val="EB8BB0">
                    <a:alpha val="21999"/>
                  </a:srgbClr>
                </a:gs>
                <a:gs pos="100000">
                  <a:srgbClr val="DB436A"/>
                </a:gs>
              </a:gsLst>
              <a:lin ang="0" scaled="1"/>
            </a:gra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43"/>
          <p:cNvGrpSpPr/>
          <p:nvPr/>
        </p:nvGrpSpPr>
        <p:grpSpPr bwMode="auto">
          <a:xfrm flipV="1">
            <a:off x="8172450" y="3789363"/>
            <a:ext cx="503238" cy="864394"/>
            <a:chOff x="0" y="0"/>
            <a:chExt cx="764" cy="1311"/>
          </a:xfrm>
        </p:grpSpPr>
        <p:grpSp>
          <p:nvGrpSpPr>
            <p:cNvPr id="14" name="Group 44"/>
            <p:cNvGrpSpPr/>
            <p:nvPr/>
          </p:nvGrpSpPr>
          <p:grpSpPr bwMode="auto">
            <a:xfrm>
              <a:off x="0" y="51"/>
              <a:ext cx="764" cy="1260"/>
              <a:chOff x="0" y="0"/>
              <a:chExt cx="764" cy="1260"/>
            </a:xfrm>
          </p:grpSpPr>
          <p:sp>
            <p:nvSpPr>
              <p:cNvPr id="150573" name="AutoShape 45"/>
              <p:cNvSpPr>
                <a:spLocks noChangeArrowheads="1"/>
              </p:cNvSpPr>
              <p:nvPr/>
            </p:nvSpPr>
            <p:spPr bwMode="auto">
              <a:xfrm>
                <a:off x="0" y="261"/>
                <a:ext cx="764" cy="99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DB436A"/>
                  </a:gs>
                  <a:gs pos="50000">
                    <a:srgbClr val="EB8BB0">
                      <a:alpha val="21999"/>
                    </a:srgbClr>
                  </a:gs>
                  <a:gs pos="100000">
                    <a:srgbClr val="DB436A"/>
                  </a:gs>
                </a:gsLst>
                <a:lin ang="0" scaled="1"/>
              </a:gradFill>
              <a:ln w="19050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574" name="未知"/>
              <p:cNvSpPr/>
              <p:nvPr/>
            </p:nvSpPr>
            <p:spPr bwMode="auto">
              <a:xfrm>
                <a:off x="45" y="0"/>
                <a:ext cx="678" cy="290"/>
              </a:xfrm>
              <a:custGeom>
                <a:avLst/>
                <a:gdLst/>
                <a:ahLst/>
                <a:cxnLst>
                  <a:cxn ang="0">
                    <a:pos x="0" y="680"/>
                  </a:cxn>
                  <a:cxn ang="0">
                    <a:pos x="300" y="520"/>
                  </a:cxn>
                  <a:cxn ang="0">
                    <a:pos x="300" y="0"/>
                  </a:cxn>
                  <a:cxn ang="0">
                    <a:pos x="1100" y="0"/>
                  </a:cxn>
                  <a:cxn ang="0">
                    <a:pos x="1100" y="520"/>
                  </a:cxn>
                  <a:cxn ang="0">
                    <a:pos x="1400" y="680"/>
                  </a:cxn>
                </a:cxnLst>
                <a:rect l="0" t="0" r="r" b="b"/>
                <a:pathLst>
                  <a:path w="1400" h="680">
                    <a:moveTo>
                      <a:pt x="0" y="680"/>
                    </a:moveTo>
                    <a:lnTo>
                      <a:pt x="300" y="520"/>
                    </a:lnTo>
                    <a:lnTo>
                      <a:pt x="300" y="0"/>
                    </a:lnTo>
                    <a:lnTo>
                      <a:pt x="1100" y="0"/>
                    </a:lnTo>
                    <a:lnTo>
                      <a:pt x="1100" y="520"/>
                    </a:lnTo>
                    <a:lnTo>
                      <a:pt x="1400" y="680"/>
                    </a:lnTo>
                  </a:path>
                </a:pathLst>
              </a:custGeom>
              <a:gradFill rotWithShape="1">
                <a:gsLst>
                  <a:gs pos="0">
                    <a:srgbClr val="DB436A"/>
                  </a:gs>
                  <a:gs pos="50000">
                    <a:srgbClr val="EB8BB0">
                      <a:alpha val="21999"/>
                    </a:srgbClr>
                  </a:gs>
                  <a:gs pos="100000">
                    <a:srgbClr val="DB436A"/>
                  </a:gs>
                </a:gsLst>
                <a:lin ang="0" scaled="1"/>
              </a:gradFill>
              <a:ln w="19050" cmpd="sng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0575" name="AutoShape 47"/>
            <p:cNvSpPr>
              <a:spLocks noChangeArrowheads="1"/>
            </p:cNvSpPr>
            <p:nvPr/>
          </p:nvSpPr>
          <p:spPr bwMode="auto">
            <a:xfrm>
              <a:off x="160" y="0"/>
              <a:ext cx="443" cy="56"/>
            </a:xfrm>
            <a:prstGeom prst="flowChartAlternateProcess">
              <a:avLst/>
            </a:prstGeom>
            <a:gradFill rotWithShape="1">
              <a:gsLst>
                <a:gs pos="0">
                  <a:srgbClr val="DB436A"/>
                </a:gs>
                <a:gs pos="50000">
                  <a:srgbClr val="EB8BB0">
                    <a:alpha val="21999"/>
                  </a:srgbClr>
                </a:gs>
                <a:gs pos="100000">
                  <a:srgbClr val="DB436A"/>
                </a:gs>
              </a:gsLst>
              <a:lin ang="0" scaled="1"/>
            </a:gra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0576" name="Text Box 48"/>
          <p:cNvSpPr txBox="1">
            <a:spLocks noChangeArrowheads="1"/>
          </p:cNvSpPr>
          <p:nvPr/>
        </p:nvSpPr>
        <p:spPr bwMode="auto">
          <a:xfrm>
            <a:off x="2268538" y="3141663"/>
            <a:ext cx="5040312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下瓶气体逐渐变成红棕色</a:t>
            </a:r>
            <a:r>
              <a:rPr lang="en-US" sz="2800" b="1" dirty="0"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</a:rPr>
              <a:t>最终两瓶气体颜色一样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50577" name="Text Box 49"/>
          <p:cNvSpPr txBox="1">
            <a:spLocks noChangeArrowheads="1"/>
          </p:cNvSpPr>
          <p:nvPr/>
        </p:nvSpPr>
        <p:spPr bwMode="auto">
          <a:xfrm>
            <a:off x="2339975" y="4221163"/>
            <a:ext cx="35988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Arial" panose="020B0604020202020204" pitchFamily="34" charset="0"/>
              </a:rPr>
              <a:t>分子在不断的运动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50578" name="Text Box 50"/>
          <p:cNvSpPr txBox="1">
            <a:spLocks noChangeArrowheads="1"/>
          </p:cNvSpPr>
          <p:nvPr/>
        </p:nvSpPr>
        <p:spPr bwMode="auto">
          <a:xfrm>
            <a:off x="755650" y="3357563"/>
            <a:ext cx="1512888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现 象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50579" name="Text Box 51"/>
          <p:cNvSpPr txBox="1">
            <a:spLocks noChangeArrowheads="1"/>
          </p:cNvSpPr>
          <p:nvPr/>
        </p:nvSpPr>
        <p:spPr bwMode="auto">
          <a:xfrm>
            <a:off x="3276600" y="5516563"/>
            <a:ext cx="417572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分子总是不断运动的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34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76" grpId="0"/>
      <p:bldP spid="150577" grpId="0"/>
      <p:bldP spid="1505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Text Box 2"/>
          <p:cNvSpPr txBox="1">
            <a:spLocks noChangeArrowheads="1"/>
          </p:cNvSpPr>
          <p:nvPr/>
        </p:nvSpPr>
        <p:spPr bwMode="auto">
          <a:xfrm>
            <a:off x="0" y="0"/>
            <a:ext cx="9251950" cy="2634180"/>
          </a:xfrm>
          <a:prstGeom prst="rect">
            <a:avLst/>
          </a:prstGeom>
          <a:solidFill>
            <a:srgbClr val="0000FF">
              <a:alpha val="32001"/>
            </a:srgbClr>
          </a:solidFill>
          <a:ln w="9525">
            <a:noFill/>
            <a:miter lim="800000"/>
          </a:ln>
          <a:effectLst/>
        </p:spPr>
        <p:txBody>
          <a:bodyPr lIns="414000" tIns="298800" rIns="198000" bIns="33480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        </a:t>
            </a:r>
            <a:r>
              <a:rPr lang="zh-CN" alt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在我们的日常生活中有无数的事例可以证明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：物</a:t>
            </a:r>
            <a:r>
              <a:rPr lang="zh-CN" alt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ea typeface="华文隶书" pitchFamily="2" charset="-122"/>
              </a:rPr>
              <a:t>质是由无数不连续的微小粒子所构成的。</a:t>
            </a:r>
            <a:endParaRPr lang="zh-CN" altLang="en-US" sz="3600" b="1" dirty="0">
              <a:effectLst>
                <a:outerShdw blurRad="38100" dist="38100" dir="2700000" algn="tl">
                  <a:srgbClr val="000000"/>
                </a:outerShdw>
              </a:effectLst>
              <a:latin typeface="Garamond" panose="02020404030301010803" pitchFamily="18" charset="0"/>
              <a:ea typeface="华文隶书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900113" y="4581525"/>
            <a:ext cx="1728787" cy="1584325"/>
            <a:chOff x="748" y="2614"/>
            <a:chExt cx="1089" cy="998"/>
          </a:xfrm>
        </p:grpSpPr>
        <p:sp>
          <p:nvSpPr>
            <p:cNvPr id="176132" name="Oval 4"/>
            <p:cNvSpPr>
              <a:spLocks noChangeArrowheads="1"/>
            </p:cNvSpPr>
            <p:nvPr/>
          </p:nvSpPr>
          <p:spPr bwMode="auto">
            <a:xfrm>
              <a:off x="748" y="2614"/>
              <a:ext cx="1089" cy="998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33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133" name="Text Box 5"/>
            <p:cNvSpPr txBox="1">
              <a:spLocks noChangeArrowheads="1"/>
            </p:cNvSpPr>
            <p:nvPr/>
          </p:nvSpPr>
          <p:spPr bwMode="auto">
            <a:xfrm>
              <a:off x="766" y="2870"/>
              <a:ext cx="1043" cy="44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aramond" panose="02020404030301010803" pitchFamily="18" charset="0"/>
                </a:rPr>
                <a:t>物 质</a:t>
              </a:r>
              <a:endParaRPr lang="zh-CN" altLang="en-US" sz="40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endParaRPr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2843362" y="4077079"/>
            <a:ext cx="2305050" cy="1152161"/>
            <a:chOff x="1882" y="2954"/>
            <a:chExt cx="1452" cy="544"/>
          </a:xfrm>
        </p:grpSpPr>
        <p:sp>
          <p:nvSpPr>
            <p:cNvPr id="176135" name="Line 7"/>
            <p:cNvSpPr>
              <a:spLocks noChangeShapeType="1"/>
            </p:cNvSpPr>
            <p:nvPr/>
          </p:nvSpPr>
          <p:spPr bwMode="auto">
            <a:xfrm>
              <a:off x="1882" y="3498"/>
              <a:ext cx="1452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6" name="Text Box 8"/>
            <p:cNvSpPr txBox="1">
              <a:spLocks noChangeArrowheads="1"/>
            </p:cNvSpPr>
            <p:nvPr/>
          </p:nvSpPr>
          <p:spPr bwMode="auto">
            <a:xfrm>
              <a:off x="2245" y="2954"/>
              <a:ext cx="771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Garamond" panose="02020404030301010803" pitchFamily="18" charset="0"/>
                  <a:ea typeface="华文新魏" pitchFamily="2" charset="-122"/>
                </a:rPr>
                <a:t>扩 散</a:t>
              </a:r>
              <a:endParaRPr lang="zh-CN" altLang="en-US" sz="3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ea typeface="华文新魏" pitchFamily="2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2801938" y="5524500"/>
            <a:ext cx="2305050" cy="641350"/>
            <a:chOff x="1973" y="3480"/>
            <a:chExt cx="1452" cy="404"/>
          </a:xfrm>
        </p:grpSpPr>
        <p:sp>
          <p:nvSpPr>
            <p:cNvPr id="176138" name="Line 10"/>
            <p:cNvSpPr>
              <a:spLocks noChangeShapeType="1"/>
            </p:cNvSpPr>
            <p:nvPr/>
          </p:nvSpPr>
          <p:spPr bwMode="auto">
            <a:xfrm flipH="1">
              <a:off x="1973" y="3521"/>
              <a:ext cx="1452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tailEnd type="triangle" w="med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9" name="Text Box 11"/>
            <p:cNvSpPr txBox="1">
              <a:spLocks noChangeArrowheads="1"/>
            </p:cNvSpPr>
            <p:nvPr/>
          </p:nvSpPr>
          <p:spPr bwMode="auto">
            <a:xfrm>
              <a:off x="2308" y="3480"/>
              <a:ext cx="771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Garamond" panose="02020404030301010803" pitchFamily="18" charset="0"/>
                  <a:ea typeface="华文新魏" pitchFamily="2" charset="-122"/>
                </a:rPr>
                <a:t>凝聚</a:t>
              </a:r>
              <a:endParaRPr lang="zh-CN" altLang="en-US" sz="3600" b="1"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  <a:ea typeface="华文新魏" pitchFamily="2" charset="-122"/>
              </a:endParaRPr>
            </a:p>
          </p:txBody>
        </p:sp>
      </p:grpSp>
      <p:sp>
        <p:nvSpPr>
          <p:cNvPr id="176140" name="Oval 12"/>
          <p:cNvSpPr>
            <a:spLocks noChangeArrowheads="1"/>
          </p:cNvSpPr>
          <p:nvPr/>
        </p:nvSpPr>
        <p:spPr bwMode="auto">
          <a:xfrm>
            <a:off x="6096000" y="5638800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1" name="Oval 13"/>
          <p:cNvSpPr>
            <a:spLocks noChangeArrowheads="1"/>
          </p:cNvSpPr>
          <p:nvPr/>
        </p:nvSpPr>
        <p:spPr bwMode="auto">
          <a:xfrm>
            <a:off x="6019800" y="4876800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2" name="Oval 14"/>
          <p:cNvSpPr>
            <a:spLocks noChangeArrowheads="1"/>
          </p:cNvSpPr>
          <p:nvPr/>
        </p:nvSpPr>
        <p:spPr bwMode="auto">
          <a:xfrm>
            <a:off x="6781800" y="4495800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3" name="Oval 15"/>
          <p:cNvSpPr>
            <a:spLocks noChangeArrowheads="1"/>
          </p:cNvSpPr>
          <p:nvPr/>
        </p:nvSpPr>
        <p:spPr bwMode="auto">
          <a:xfrm>
            <a:off x="6324600" y="5181600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4" name="Oval 16"/>
          <p:cNvSpPr>
            <a:spLocks noChangeArrowheads="1"/>
          </p:cNvSpPr>
          <p:nvPr/>
        </p:nvSpPr>
        <p:spPr bwMode="auto">
          <a:xfrm>
            <a:off x="7162800" y="5410200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5" name="Oval 17"/>
          <p:cNvSpPr>
            <a:spLocks noChangeArrowheads="1"/>
          </p:cNvSpPr>
          <p:nvPr/>
        </p:nvSpPr>
        <p:spPr bwMode="auto">
          <a:xfrm>
            <a:off x="6804025" y="5229225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6" name="Oval 18"/>
          <p:cNvSpPr>
            <a:spLocks noChangeArrowheads="1"/>
          </p:cNvSpPr>
          <p:nvPr/>
        </p:nvSpPr>
        <p:spPr bwMode="auto">
          <a:xfrm>
            <a:off x="7164388" y="4797425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7" name="Oval 19"/>
          <p:cNvSpPr>
            <a:spLocks noChangeArrowheads="1"/>
          </p:cNvSpPr>
          <p:nvPr/>
        </p:nvSpPr>
        <p:spPr bwMode="auto">
          <a:xfrm>
            <a:off x="6629400" y="6019800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8" name="Oval 20"/>
          <p:cNvSpPr>
            <a:spLocks noChangeArrowheads="1"/>
          </p:cNvSpPr>
          <p:nvPr/>
        </p:nvSpPr>
        <p:spPr bwMode="auto">
          <a:xfrm>
            <a:off x="7467600" y="5867400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49" name="Oval 21"/>
          <p:cNvSpPr>
            <a:spLocks noChangeArrowheads="1"/>
          </p:cNvSpPr>
          <p:nvPr/>
        </p:nvSpPr>
        <p:spPr bwMode="auto">
          <a:xfrm>
            <a:off x="6248400" y="4343400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6150" name="Oval 22"/>
          <p:cNvSpPr>
            <a:spLocks noChangeArrowheads="1"/>
          </p:cNvSpPr>
          <p:nvPr/>
        </p:nvSpPr>
        <p:spPr bwMode="auto">
          <a:xfrm>
            <a:off x="7235825" y="4437063"/>
            <a:ext cx="215900" cy="215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3300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zh-CN">
              <a:solidFill>
                <a:srgbClr val="FF3300"/>
              </a:solidFill>
            </a:endParaRPr>
          </a:p>
        </p:txBody>
      </p:sp>
      <p:sp>
        <p:nvSpPr>
          <p:cNvPr id="176151" name="Text Box 23"/>
          <p:cNvSpPr txBox="1">
            <a:spLocks noChangeArrowheads="1"/>
          </p:cNvSpPr>
          <p:nvPr/>
        </p:nvSpPr>
        <p:spPr bwMode="auto">
          <a:xfrm>
            <a:off x="5867400" y="4581525"/>
            <a:ext cx="1655763" cy="1555750"/>
          </a:xfrm>
          <a:prstGeom prst="rect">
            <a:avLst/>
          </a:prstGeom>
          <a:solidFill>
            <a:srgbClr val="FFFF66">
              <a:alpha val="32001"/>
            </a:srgb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隶书" pitchFamily="2" charset="-122"/>
                <a:ea typeface="华文隶书" pitchFamily="2" charset="-122"/>
              </a:rPr>
              <a:t>粒 子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76152" name="Oval 24"/>
          <p:cNvSpPr>
            <a:spLocks noChangeArrowheads="1"/>
          </p:cNvSpPr>
          <p:nvPr/>
        </p:nvSpPr>
        <p:spPr bwMode="auto">
          <a:xfrm>
            <a:off x="7956550" y="5013325"/>
            <a:ext cx="304800" cy="304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279"/>
                            </p:stCondLst>
                            <p:childTnLst>
                              <p:par>
                                <p:cTn id="9" presetID="48" presetClass="entr" presetSubtype="0" repeatCount="300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279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279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76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779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176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279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76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779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176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279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17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779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17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279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17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779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17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279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17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779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17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279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17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779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779"/>
                            </p:stCondLst>
                            <p:childTnLst>
                              <p:par>
                                <p:cTn id="7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 animBg="1"/>
      <p:bldP spid="176140" grpId="0" animBg="1"/>
      <p:bldP spid="176141" grpId="0" animBg="1"/>
      <p:bldP spid="176142" grpId="0" animBg="1"/>
      <p:bldP spid="176143" grpId="0" animBg="1"/>
      <p:bldP spid="176144" grpId="0" animBg="1"/>
      <p:bldP spid="176145" grpId="0" animBg="1"/>
      <p:bldP spid="176146" grpId="0" animBg="1"/>
      <p:bldP spid="176147" grpId="0" animBg="1"/>
      <p:bldP spid="176148" grpId="0" animBg="1"/>
      <p:bldP spid="176149" grpId="0" animBg="1"/>
      <p:bldP spid="176150" grpId="0" animBg="1"/>
      <p:bldP spid="1761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学习目标</a:t>
            </a:r>
            <a:endParaRPr lang="zh-CN" altLang="en-US" b="1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4000" b="1"/>
              <a:t>1.</a:t>
            </a:r>
            <a:r>
              <a:rPr lang="zh-CN" altLang="en-US" sz="4000" b="1"/>
              <a:t>认识分子的真实存在，了解分子的基本性质，理解分子概念。</a:t>
            </a:r>
            <a:endParaRPr lang="zh-CN" altLang="en-US" sz="4000" b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000" b="1"/>
              <a:t>2.</a:t>
            </a:r>
            <a:r>
              <a:rPr lang="zh-CN" altLang="en-US" sz="4000" b="1"/>
              <a:t>会用分子的性质来解释一些现象</a:t>
            </a:r>
            <a:endParaRPr lang="zh-CN" altLang="en-US" sz="4000" b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4000" b="1"/>
              <a:t>3.</a:t>
            </a:r>
            <a:r>
              <a:rPr lang="zh-CN" altLang="en-US" sz="4000" b="1"/>
              <a:t>学会用分子的观点来区分物理变化和化学变化，纯净物和混合物。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635375" y="5013325"/>
            <a:ext cx="1512888" cy="1433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zh-CN" sz="88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水</a:t>
            </a:r>
            <a:endParaRPr kumimoji="1" lang="zh-CN" altLang="en-US" sz="8800" b="1"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755650" y="1196975"/>
            <a:ext cx="7488238" cy="3670300"/>
            <a:chOff x="476" y="754"/>
            <a:chExt cx="4717" cy="2312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2218" y="1208"/>
              <a:ext cx="820" cy="544"/>
              <a:chOff x="768" y="2496"/>
              <a:chExt cx="912" cy="607"/>
            </a:xfrm>
          </p:grpSpPr>
          <p:pic>
            <p:nvPicPr>
              <p:cNvPr id="9221" name="Picture 5" descr="H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768" y="2736"/>
                <a:ext cx="367" cy="367"/>
              </a:xfrm>
              <a:prstGeom prst="rect">
                <a:avLst/>
              </a:prstGeom>
              <a:noFill/>
            </p:spPr>
          </p:pic>
          <p:pic>
            <p:nvPicPr>
              <p:cNvPr id="9222" name="Picture 6" descr="H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313" y="2736"/>
                <a:ext cx="367" cy="367"/>
              </a:xfrm>
              <a:prstGeom prst="rect">
                <a:avLst/>
              </a:prstGeom>
              <a:noFill/>
            </p:spPr>
          </p:pic>
          <p:pic>
            <p:nvPicPr>
              <p:cNvPr id="9223" name="Picture 7" descr="o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960" y="2496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8"/>
            <p:cNvGrpSpPr/>
            <p:nvPr/>
          </p:nvGrpSpPr>
          <p:grpSpPr bwMode="auto">
            <a:xfrm>
              <a:off x="476" y="754"/>
              <a:ext cx="2459" cy="2268"/>
              <a:chOff x="476" y="754"/>
              <a:chExt cx="2459" cy="2268"/>
            </a:xfrm>
          </p:grpSpPr>
          <p:grpSp>
            <p:nvGrpSpPr>
              <p:cNvPr id="5" name="Group 9"/>
              <p:cNvGrpSpPr/>
              <p:nvPr/>
            </p:nvGrpSpPr>
            <p:grpSpPr bwMode="auto">
              <a:xfrm>
                <a:off x="1296" y="1934"/>
                <a:ext cx="819" cy="544"/>
                <a:chOff x="768" y="2496"/>
                <a:chExt cx="912" cy="607"/>
              </a:xfrm>
            </p:grpSpPr>
            <p:pic>
              <p:nvPicPr>
                <p:cNvPr id="9226" name="Picture 10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27" name="Picture 11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28" name="Picture 12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6" name="Group 13"/>
              <p:cNvGrpSpPr/>
              <p:nvPr/>
            </p:nvGrpSpPr>
            <p:grpSpPr bwMode="auto">
              <a:xfrm>
                <a:off x="2115" y="1842"/>
                <a:ext cx="820" cy="545"/>
                <a:chOff x="768" y="2496"/>
                <a:chExt cx="912" cy="607"/>
              </a:xfrm>
            </p:grpSpPr>
            <p:pic>
              <p:nvPicPr>
                <p:cNvPr id="9230" name="Picture 14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31" name="Picture 15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32" name="Picture 16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7" name="Group 17"/>
              <p:cNvGrpSpPr/>
              <p:nvPr/>
            </p:nvGrpSpPr>
            <p:grpSpPr bwMode="auto">
              <a:xfrm>
                <a:off x="1399" y="1480"/>
                <a:ext cx="819" cy="544"/>
                <a:chOff x="768" y="2496"/>
                <a:chExt cx="912" cy="607"/>
              </a:xfrm>
            </p:grpSpPr>
            <p:pic>
              <p:nvPicPr>
                <p:cNvPr id="9234" name="Picture 18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35" name="Picture 19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36" name="Picture 20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8" name="Group 21"/>
              <p:cNvGrpSpPr/>
              <p:nvPr/>
            </p:nvGrpSpPr>
            <p:grpSpPr bwMode="auto">
              <a:xfrm>
                <a:off x="476" y="1480"/>
                <a:ext cx="820" cy="544"/>
                <a:chOff x="768" y="2496"/>
                <a:chExt cx="912" cy="607"/>
              </a:xfrm>
            </p:grpSpPr>
            <p:pic>
              <p:nvPicPr>
                <p:cNvPr id="9238" name="Picture 22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39" name="Picture 23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40" name="Picture 24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9" name="Group 25"/>
              <p:cNvGrpSpPr/>
              <p:nvPr/>
            </p:nvGrpSpPr>
            <p:grpSpPr bwMode="auto">
              <a:xfrm>
                <a:off x="1501" y="754"/>
                <a:ext cx="819" cy="544"/>
                <a:chOff x="768" y="2496"/>
                <a:chExt cx="912" cy="607"/>
              </a:xfrm>
            </p:grpSpPr>
            <p:pic>
              <p:nvPicPr>
                <p:cNvPr id="9242" name="Picture 26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43" name="Picture 27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44" name="Picture 28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0" name="Group 29"/>
              <p:cNvGrpSpPr/>
              <p:nvPr/>
            </p:nvGrpSpPr>
            <p:grpSpPr bwMode="auto">
              <a:xfrm>
                <a:off x="579" y="2024"/>
                <a:ext cx="820" cy="544"/>
                <a:chOff x="768" y="2496"/>
                <a:chExt cx="912" cy="607"/>
              </a:xfrm>
            </p:grpSpPr>
            <p:pic>
              <p:nvPicPr>
                <p:cNvPr id="9246" name="Picture 30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47" name="Picture 31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48" name="Picture 32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1" name="Group 33"/>
              <p:cNvGrpSpPr/>
              <p:nvPr/>
            </p:nvGrpSpPr>
            <p:grpSpPr bwMode="auto">
              <a:xfrm>
                <a:off x="1604" y="2478"/>
                <a:ext cx="819" cy="544"/>
                <a:chOff x="768" y="2496"/>
                <a:chExt cx="912" cy="607"/>
              </a:xfrm>
            </p:grpSpPr>
            <p:pic>
              <p:nvPicPr>
                <p:cNvPr id="9250" name="Picture 34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51" name="Picture 35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52" name="Picture 36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2" name="Group 37"/>
              <p:cNvGrpSpPr/>
              <p:nvPr/>
            </p:nvGrpSpPr>
            <p:grpSpPr bwMode="auto">
              <a:xfrm>
                <a:off x="579" y="936"/>
                <a:ext cx="820" cy="544"/>
                <a:chOff x="768" y="2496"/>
                <a:chExt cx="912" cy="607"/>
              </a:xfrm>
            </p:grpSpPr>
            <p:pic>
              <p:nvPicPr>
                <p:cNvPr id="9254" name="Picture 38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55" name="Picture 39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56" name="Picture 40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</p:grpSp>
        <p:grpSp>
          <p:nvGrpSpPr>
            <p:cNvPr id="13" name="Group 41"/>
            <p:cNvGrpSpPr/>
            <p:nvPr/>
          </p:nvGrpSpPr>
          <p:grpSpPr bwMode="auto">
            <a:xfrm>
              <a:off x="2698" y="844"/>
              <a:ext cx="2495" cy="2222"/>
              <a:chOff x="1247" y="527"/>
              <a:chExt cx="2813" cy="2384"/>
            </a:xfrm>
          </p:grpSpPr>
          <p:grpSp>
            <p:nvGrpSpPr>
              <p:cNvPr id="14" name="Group 42"/>
              <p:cNvGrpSpPr/>
              <p:nvPr/>
            </p:nvGrpSpPr>
            <p:grpSpPr bwMode="auto">
              <a:xfrm>
                <a:off x="2147" y="1767"/>
                <a:ext cx="900" cy="572"/>
                <a:chOff x="768" y="2496"/>
                <a:chExt cx="912" cy="607"/>
              </a:xfrm>
            </p:grpSpPr>
            <p:pic>
              <p:nvPicPr>
                <p:cNvPr id="9259" name="Picture 43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60" name="Picture 44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61" name="Picture 45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5" name="Group 46"/>
              <p:cNvGrpSpPr/>
              <p:nvPr/>
            </p:nvGrpSpPr>
            <p:grpSpPr bwMode="auto">
              <a:xfrm>
                <a:off x="3047" y="1671"/>
                <a:ext cx="900" cy="572"/>
                <a:chOff x="768" y="2496"/>
                <a:chExt cx="912" cy="607"/>
              </a:xfrm>
            </p:grpSpPr>
            <p:pic>
              <p:nvPicPr>
                <p:cNvPr id="9263" name="Picture 47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64" name="Picture 48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65" name="Picture 49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6" name="Group 50"/>
              <p:cNvGrpSpPr/>
              <p:nvPr/>
            </p:nvGrpSpPr>
            <p:grpSpPr bwMode="auto">
              <a:xfrm>
                <a:off x="2260" y="1290"/>
                <a:ext cx="900" cy="572"/>
                <a:chOff x="768" y="2496"/>
                <a:chExt cx="912" cy="607"/>
              </a:xfrm>
            </p:grpSpPr>
            <p:pic>
              <p:nvPicPr>
                <p:cNvPr id="9267" name="Picture 51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68" name="Picture 52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69" name="Picture 53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7" name="Group 54"/>
              <p:cNvGrpSpPr/>
              <p:nvPr/>
            </p:nvGrpSpPr>
            <p:grpSpPr bwMode="auto">
              <a:xfrm>
                <a:off x="1247" y="1290"/>
                <a:ext cx="900" cy="572"/>
                <a:chOff x="768" y="2496"/>
                <a:chExt cx="912" cy="607"/>
              </a:xfrm>
            </p:grpSpPr>
            <p:pic>
              <p:nvPicPr>
                <p:cNvPr id="9271" name="Picture 55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72" name="Picture 56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73" name="Picture 57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8" name="Group 58"/>
              <p:cNvGrpSpPr/>
              <p:nvPr/>
            </p:nvGrpSpPr>
            <p:grpSpPr bwMode="auto">
              <a:xfrm>
                <a:off x="3160" y="1016"/>
                <a:ext cx="900" cy="562"/>
                <a:chOff x="768" y="2507"/>
                <a:chExt cx="912" cy="596"/>
              </a:xfrm>
            </p:grpSpPr>
            <p:pic>
              <p:nvPicPr>
                <p:cNvPr id="9275" name="Picture 59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76" name="Picture 60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77" name="Picture 61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55" y="2507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9" name="Group 62"/>
              <p:cNvGrpSpPr/>
              <p:nvPr/>
            </p:nvGrpSpPr>
            <p:grpSpPr bwMode="auto">
              <a:xfrm>
                <a:off x="2372" y="527"/>
                <a:ext cx="900" cy="572"/>
                <a:chOff x="768" y="2496"/>
                <a:chExt cx="912" cy="607"/>
              </a:xfrm>
            </p:grpSpPr>
            <p:pic>
              <p:nvPicPr>
                <p:cNvPr id="9279" name="Picture 63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80" name="Picture 64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81" name="Picture 65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20" name="Group 66"/>
              <p:cNvGrpSpPr/>
              <p:nvPr/>
            </p:nvGrpSpPr>
            <p:grpSpPr bwMode="auto">
              <a:xfrm>
                <a:off x="1360" y="1862"/>
                <a:ext cx="900" cy="572"/>
                <a:chOff x="768" y="2496"/>
                <a:chExt cx="912" cy="607"/>
              </a:xfrm>
            </p:grpSpPr>
            <p:pic>
              <p:nvPicPr>
                <p:cNvPr id="9283" name="Picture 67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84" name="Picture 68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85" name="Picture 69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21" name="Group 70"/>
              <p:cNvGrpSpPr/>
              <p:nvPr/>
            </p:nvGrpSpPr>
            <p:grpSpPr bwMode="auto">
              <a:xfrm>
                <a:off x="2485" y="2339"/>
                <a:ext cx="900" cy="572"/>
                <a:chOff x="768" y="2496"/>
                <a:chExt cx="912" cy="607"/>
              </a:xfrm>
            </p:grpSpPr>
            <p:pic>
              <p:nvPicPr>
                <p:cNvPr id="9287" name="Picture 71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88" name="Picture 72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89" name="Picture 73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22" name="Group 74"/>
              <p:cNvGrpSpPr/>
              <p:nvPr/>
            </p:nvGrpSpPr>
            <p:grpSpPr bwMode="auto">
              <a:xfrm>
                <a:off x="1360" y="718"/>
                <a:ext cx="900" cy="572"/>
                <a:chOff x="768" y="2496"/>
                <a:chExt cx="912" cy="607"/>
              </a:xfrm>
            </p:grpSpPr>
            <p:pic>
              <p:nvPicPr>
                <p:cNvPr id="9291" name="Picture 75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768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92" name="Picture 76" descr="H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313" y="2736"/>
                  <a:ext cx="367" cy="367"/>
                </a:xfrm>
                <a:prstGeom prst="rect">
                  <a:avLst/>
                </a:prstGeom>
                <a:noFill/>
              </p:spPr>
            </p:pic>
            <p:pic>
              <p:nvPicPr>
                <p:cNvPr id="9293" name="Picture 77" descr="o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960" y="2496"/>
                  <a:ext cx="528" cy="491"/>
                </a:xfrm>
                <a:prstGeom prst="rect">
                  <a:avLst/>
                </a:prstGeom>
                <a:noFill/>
              </p:spPr>
            </p:pic>
          </p:grpSp>
        </p:grpSp>
      </p:grpSp>
      <p:sp>
        <p:nvSpPr>
          <p:cNvPr id="9294" name="Rectangle 78"/>
          <p:cNvSpPr>
            <a:spLocks noChangeArrowheads="1"/>
          </p:cNvSpPr>
          <p:nvPr/>
        </p:nvSpPr>
        <p:spPr bwMode="auto">
          <a:xfrm>
            <a:off x="6012160" y="4005064"/>
            <a:ext cx="1439862" cy="100806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" name="Group 79"/>
          <p:cNvGrpSpPr/>
          <p:nvPr/>
        </p:nvGrpSpPr>
        <p:grpSpPr bwMode="auto">
          <a:xfrm>
            <a:off x="6372225" y="5013325"/>
            <a:ext cx="1865313" cy="1193800"/>
            <a:chOff x="4014" y="3158"/>
            <a:chExt cx="1175" cy="752"/>
          </a:xfrm>
        </p:grpSpPr>
        <p:sp>
          <p:nvSpPr>
            <p:cNvPr id="9296" name="Text Box 80"/>
            <p:cNvSpPr txBox="1">
              <a:spLocks noChangeArrowheads="1"/>
            </p:cNvSpPr>
            <p:nvPr/>
          </p:nvSpPr>
          <p:spPr bwMode="auto">
            <a:xfrm>
              <a:off x="4014" y="3430"/>
              <a:ext cx="1175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4400" b="1">
                  <a:latin typeface="Arial" panose="020B0604020202020204" pitchFamily="34" charset="0"/>
                </a:rPr>
                <a:t>水分子</a:t>
              </a:r>
              <a:endParaRPr lang="zh-CN" altLang="en-US" sz="4400" b="1">
                <a:latin typeface="Arial" panose="020B0604020202020204" pitchFamily="34" charset="0"/>
              </a:endParaRPr>
            </a:p>
          </p:txBody>
        </p:sp>
        <p:sp>
          <p:nvSpPr>
            <p:cNvPr id="9297" name="Line 81"/>
            <p:cNvSpPr>
              <a:spLocks noChangeShapeType="1"/>
            </p:cNvSpPr>
            <p:nvPr/>
          </p:nvSpPr>
          <p:spPr bwMode="auto">
            <a:xfrm>
              <a:off x="4332" y="3158"/>
              <a:ext cx="136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971550" y="549275"/>
            <a:ext cx="6408738" cy="4464050"/>
            <a:chOff x="884" y="799"/>
            <a:chExt cx="3357" cy="2177"/>
          </a:xfrm>
        </p:grpSpPr>
        <p:grpSp>
          <p:nvGrpSpPr>
            <p:cNvPr id="3" name="Group 3"/>
            <p:cNvGrpSpPr/>
            <p:nvPr/>
          </p:nvGrpSpPr>
          <p:grpSpPr bwMode="auto">
            <a:xfrm>
              <a:off x="3288" y="799"/>
              <a:ext cx="635" cy="362"/>
              <a:chOff x="1776" y="1872"/>
              <a:chExt cx="864" cy="491"/>
            </a:xfrm>
          </p:grpSpPr>
          <p:pic>
            <p:nvPicPr>
              <p:cNvPr id="7172" name="Picture 4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173" name="Picture 5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6"/>
            <p:cNvGrpSpPr/>
            <p:nvPr/>
          </p:nvGrpSpPr>
          <p:grpSpPr bwMode="auto">
            <a:xfrm>
              <a:off x="1973" y="1162"/>
              <a:ext cx="635" cy="362"/>
              <a:chOff x="1776" y="1872"/>
              <a:chExt cx="864" cy="491"/>
            </a:xfrm>
          </p:grpSpPr>
          <p:pic>
            <p:nvPicPr>
              <p:cNvPr id="7175" name="Picture 7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176" name="Picture 8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Group 9"/>
            <p:cNvGrpSpPr/>
            <p:nvPr/>
          </p:nvGrpSpPr>
          <p:grpSpPr bwMode="auto">
            <a:xfrm>
              <a:off x="2336" y="1661"/>
              <a:ext cx="635" cy="362"/>
              <a:chOff x="1776" y="1872"/>
              <a:chExt cx="864" cy="491"/>
            </a:xfrm>
          </p:grpSpPr>
          <p:pic>
            <p:nvPicPr>
              <p:cNvPr id="7178" name="Picture 10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179" name="Picture 11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6" name="Group 12"/>
            <p:cNvGrpSpPr/>
            <p:nvPr/>
          </p:nvGrpSpPr>
          <p:grpSpPr bwMode="auto">
            <a:xfrm>
              <a:off x="2109" y="2160"/>
              <a:ext cx="635" cy="362"/>
              <a:chOff x="1776" y="1872"/>
              <a:chExt cx="864" cy="491"/>
            </a:xfrm>
          </p:grpSpPr>
          <p:pic>
            <p:nvPicPr>
              <p:cNvPr id="7181" name="Picture 13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182" name="Picture 14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7" name="Group 15"/>
            <p:cNvGrpSpPr/>
            <p:nvPr/>
          </p:nvGrpSpPr>
          <p:grpSpPr bwMode="auto">
            <a:xfrm>
              <a:off x="2835" y="1389"/>
              <a:ext cx="635" cy="362"/>
              <a:chOff x="1776" y="1872"/>
              <a:chExt cx="864" cy="491"/>
            </a:xfrm>
          </p:grpSpPr>
          <p:pic>
            <p:nvPicPr>
              <p:cNvPr id="7184" name="Picture 16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185" name="Picture 17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8" name="Group 18"/>
            <p:cNvGrpSpPr/>
            <p:nvPr/>
          </p:nvGrpSpPr>
          <p:grpSpPr bwMode="auto">
            <a:xfrm>
              <a:off x="1429" y="799"/>
              <a:ext cx="635" cy="362"/>
              <a:chOff x="1776" y="1872"/>
              <a:chExt cx="864" cy="491"/>
            </a:xfrm>
          </p:grpSpPr>
          <p:pic>
            <p:nvPicPr>
              <p:cNvPr id="7187" name="Picture 19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188" name="Picture 20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9" name="Group 21"/>
            <p:cNvGrpSpPr/>
            <p:nvPr/>
          </p:nvGrpSpPr>
          <p:grpSpPr bwMode="auto">
            <a:xfrm>
              <a:off x="1111" y="1253"/>
              <a:ext cx="635" cy="362"/>
              <a:chOff x="1776" y="1872"/>
              <a:chExt cx="864" cy="491"/>
            </a:xfrm>
          </p:grpSpPr>
          <p:pic>
            <p:nvPicPr>
              <p:cNvPr id="7190" name="Picture 22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191" name="Picture 23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10" name="Group 24"/>
            <p:cNvGrpSpPr/>
            <p:nvPr/>
          </p:nvGrpSpPr>
          <p:grpSpPr bwMode="auto">
            <a:xfrm>
              <a:off x="2835" y="2160"/>
              <a:ext cx="635" cy="362"/>
              <a:chOff x="1776" y="1872"/>
              <a:chExt cx="864" cy="491"/>
            </a:xfrm>
          </p:grpSpPr>
          <p:pic>
            <p:nvPicPr>
              <p:cNvPr id="7193" name="Picture 25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194" name="Picture 26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Group 27"/>
            <p:cNvGrpSpPr/>
            <p:nvPr/>
          </p:nvGrpSpPr>
          <p:grpSpPr bwMode="auto">
            <a:xfrm>
              <a:off x="1565" y="1842"/>
              <a:ext cx="635" cy="362"/>
              <a:chOff x="1776" y="1872"/>
              <a:chExt cx="864" cy="491"/>
            </a:xfrm>
          </p:grpSpPr>
          <p:pic>
            <p:nvPicPr>
              <p:cNvPr id="7196" name="Picture 28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197" name="Picture 29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12" name="Group 30"/>
            <p:cNvGrpSpPr/>
            <p:nvPr/>
          </p:nvGrpSpPr>
          <p:grpSpPr bwMode="auto">
            <a:xfrm>
              <a:off x="2653" y="2568"/>
              <a:ext cx="635" cy="362"/>
              <a:chOff x="1776" y="1872"/>
              <a:chExt cx="864" cy="491"/>
            </a:xfrm>
          </p:grpSpPr>
          <p:pic>
            <p:nvPicPr>
              <p:cNvPr id="7199" name="Picture 31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200" name="Picture 32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Group 33"/>
            <p:cNvGrpSpPr/>
            <p:nvPr/>
          </p:nvGrpSpPr>
          <p:grpSpPr bwMode="auto">
            <a:xfrm>
              <a:off x="3424" y="2478"/>
              <a:ext cx="635" cy="362"/>
              <a:chOff x="1776" y="1872"/>
              <a:chExt cx="864" cy="491"/>
            </a:xfrm>
          </p:grpSpPr>
          <p:pic>
            <p:nvPicPr>
              <p:cNvPr id="7202" name="Picture 34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203" name="Picture 35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14" name="Group 36"/>
            <p:cNvGrpSpPr/>
            <p:nvPr/>
          </p:nvGrpSpPr>
          <p:grpSpPr bwMode="auto">
            <a:xfrm>
              <a:off x="1882" y="2614"/>
              <a:ext cx="635" cy="362"/>
              <a:chOff x="1776" y="1872"/>
              <a:chExt cx="864" cy="491"/>
            </a:xfrm>
          </p:grpSpPr>
          <p:pic>
            <p:nvPicPr>
              <p:cNvPr id="7205" name="Picture 37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206" name="Picture 38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15" name="Group 39"/>
            <p:cNvGrpSpPr/>
            <p:nvPr/>
          </p:nvGrpSpPr>
          <p:grpSpPr bwMode="auto">
            <a:xfrm>
              <a:off x="2653" y="890"/>
              <a:ext cx="635" cy="362"/>
              <a:chOff x="1776" y="1872"/>
              <a:chExt cx="864" cy="491"/>
            </a:xfrm>
          </p:grpSpPr>
          <p:pic>
            <p:nvPicPr>
              <p:cNvPr id="7208" name="Picture 40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209" name="Picture 41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Group 42"/>
            <p:cNvGrpSpPr/>
            <p:nvPr/>
          </p:nvGrpSpPr>
          <p:grpSpPr bwMode="auto">
            <a:xfrm>
              <a:off x="3606" y="1933"/>
              <a:ext cx="635" cy="362"/>
              <a:chOff x="1776" y="1872"/>
              <a:chExt cx="864" cy="491"/>
            </a:xfrm>
          </p:grpSpPr>
          <p:pic>
            <p:nvPicPr>
              <p:cNvPr id="7211" name="Picture 43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212" name="Picture 44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17" name="Group 45"/>
            <p:cNvGrpSpPr/>
            <p:nvPr/>
          </p:nvGrpSpPr>
          <p:grpSpPr bwMode="auto">
            <a:xfrm>
              <a:off x="1338" y="2251"/>
              <a:ext cx="635" cy="362"/>
              <a:chOff x="1776" y="1872"/>
              <a:chExt cx="864" cy="491"/>
            </a:xfrm>
          </p:grpSpPr>
          <p:pic>
            <p:nvPicPr>
              <p:cNvPr id="7214" name="Picture 46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215" name="Picture 47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18" name="Group 48"/>
            <p:cNvGrpSpPr/>
            <p:nvPr/>
          </p:nvGrpSpPr>
          <p:grpSpPr bwMode="auto">
            <a:xfrm>
              <a:off x="884" y="1661"/>
              <a:ext cx="635" cy="362"/>
              <a:chOff x="1776" y="1872"/>
              <a:chExt cx="864" cy="491"/>
            </a:xfrm>
          </p:grpSpPr>
          <p:pic>
            <p:nvPicPr>
              <p:cNvPr id="7217" name="Picture 49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218" name="Picture 50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  <p:grpSp>
          <p:nvGrpSpPr>
            <p:cNvPr id="19" name="Group 51"/>
            <p:cNvGrpSpPr/>
            <p:nvPr/>
          </p:nvGrpSpPr>
          <p:grpSpPr bwMode="auto">
            <a:xfrm>
              <a:off x="3606" y="1434"/>
              <a:ext cx="635" cy="362"/>
              <a:chOff x="1776" y="1872"/>
              <a:chExt cx="864" cy="491"/>
            </a:xfrm>
          </p:grpSpPr>
          <p:pic>
            <p:nvPicPr>
              <p:cNvPr id="7220" name="Picture 52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776" y="1872"/>
                <a:ext cx="528" cy="491"/>
              </a:xfrm>
              <a:prstGeom prst="rect">
                <a:avLst/>
              </a:prstGeom>
              <a:noFill/>
            </p:spPr>
          </p:pic>
          <p:pic>
            <p:nvPicPr>
              <p:cNvPr id="7221" name="Picture 53" descr="o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112" y="1872"/>
                <a:ext cx="528" cy="491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7222" name="Text Box 54"/>
          <p:cNvSpPr txBox="1">
            <a:spLocks noChangeArrowheads="1"/>
          </p:cNvSpPr>
          <p:nvPr/>
        </p:nvSpPr>
        <p:spPr bwMode="auto">
          <a:xfrm>
            <a:off x="3124200" y="5105400"/>
            <a:ext cx="2952750" cy="1433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8800" b="1">
                <a:latin typeface="Arial" panose="020B0604020202020204" pitchFamily="34" charset="0"/>
              </a:rPr>
              <a:t>氧气</a:t>
            </a:r>
            <a:endParaRPr lang="zh-CN" altLang="en-US" sz="8800" b="1">
              <a:latin typeface="Arial" panose="020B0604020202020204" pitchFamily="34" charset="0"/>
            </a:endParaRPr>
          </a:p>
        </p:txBody>
      </p:sp>
      <p:sp>
        <p:nvSpPr>
          <p:cNvPr id="7223" name="Rectangle 55"/>
          <p:cNvSpPr>
            <a:spLocks noChangeArrowheads="1"/>
          </p:cNvSpPr>
          <p:nvPr/>
        </p:nvSpPr>
        <p:spPr bwMode="auto">
          <a:xfrm>
            <a:off x="5795963" y="3789363"/>
            <a:ext cx="1512887" cy="1081087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" name="Group 56"/>
          <p:cNvGrpSpPr/>
          <p:nvPr/>
        </p:nvGrpSpPr>
        <p:grpSpPr bwMode="auto">
          <a:xfrm>
            <a:off x="7391400" y="4038600"/>
            <a:ext cx="1296988" cy="2530475"/>
            <a:chOff x="4740" y="1904"/>
            <a:chExt cx="817" cy="1594"/>
          </a:xfrm>
        </p:grpSpPr>
        <p:sp>
          <p:nvSpPr>
            <p:cNvPr id="7225" name="Line 57"/>
            <p:cNvSpPr>
              <a:spLocks noChangeShapeType="1"/>
            </p:cNvSpPr>
            <p:nvPr/>
          </p:nvSpPr>
          <p:spPr bwMode="auto">
            <a:xfrm>
              <a:off x="4740" y="1979"/>
              <a:ext cx="181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Text Box 58"/>
            <p:cNvSpPr txBox="1">
              <a:spLocks noChangeArrowheads="1"/>
            </p:cNvSpPr>
            <p:nvPr/>
          </p:nvSpPr>
          <p:spPr bwMode="auto">
            <a:xfrm>
              <a:off x="4980" y="1904"/>
              <a:ext cx="577" cy="159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none">
              <a:spAutoFit/>
            </a:bodyPr>
            <a:lstStyle/>
            <a:p>
              <a:r>
                <a:rPr lang="zh-CN" altLang="en-US" sz="4800">
                  <a:solidFill>
                    <a:schemeClr val="tx2"/>
                  </a:solidFill>
                  <a:latin typeface="Arial" panose="020B0604020202020204" pitchFamily="34" charset="0"/>
                </a:rPr>
                <a:t>氧气分子</a:t>
              </a:r>
              <a:endParaRPr lang="zh-CN" altLang="en-US" sz="4800">
                <a:solidFill>
                  <a:schemeClr val="tx2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ua2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755650" y="1196975"/>
            <a:ext cx="190500" cy="190500"/>
          </a:xfrm>
          <a:noFill/>
        </p:spPr>
      </p:pic>
      <p:pic>
        <p:nvPicPr>
          <p:cNvPr id="68611" name="Picture 3" descr="hua2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450" y="1196975"/>
            <a:ext cx="190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4" descr="hua2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68538" y="1196975"/>
            <a:ext cx="190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5" descr="hua2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00338" y="1196975"/>
            <a:ext cx="5032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6" descr="hua2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11863" y="0"/>
            <a:ext cx="5032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Picture 7" descr="hua2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56100" y="1125538"/>
            <a:ext cx="3587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6" name="Picture 8" descr="hua2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88125" y="3716338"/>
            <a:ext cx="3587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7" name="Picture 9" descr="hua2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785225" y="6499225"/>
            <a:ext cx="3587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8" name="Picture 10" descr="hua2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785225" y="5876925"/>
            <a:ext cx="3587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9" name="Picture 11" descr="hua2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01013" y="6165850"/>
            <a:ext cx="3587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0" name="Picture 12" descr="hua2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388" y="1700213"/>
            <a:ext cx="57467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4"/>
          <p:cNvGrpSpPr/>
          <p:nvPr/>
        </p:nvGrpSpPr>
        <p:grpSpPr bwMode="auto">
          <a:xfrm>
            <a:off x="1548449" y="1052737"/>
            <a:ext cx="5093785" cy="2759511"/>
            <a:chOff x="758" y="1352"/>
            <a:chExt cx="3018" cy="1298"/>
          </a:xfrm>
        </p:grpSpPr>
        <p:sp>
          <p:nvSpPr>
            <p:cNvPr id="68623" name="Text Box 15"/>
            <p:cNvSpPr txBox="1">
              <a:spLocks noChangeArrowheads="1"/>
            </p:cNvSpPr>
            <p:nvPr/>
          </p:nvSpPr>
          <p:spPr bwMode="auto">
            <a:xfrm>
              <a:off x="758" y="1758"/>
              <a:ext cx="2880" cy="4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latin typeface="Arial" panose="020B0604020202020204" pitchFamily="34" charset="0"/>
                </a:rPr>
                <a:t>氧气由                构成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  <p:sp>
          <p:nvSpPr>
            <p:cNvPr id="68624" name="Text Box 16"/>
            <p:cNvSpPr txBox="1">
              <a:spLocks noChangeArrowheads="1"/>
            </p:cNvSpPr>
            <p:nvPr/>
          </p:nvSpPr>
          <p:spPr bwMode="auto">
            <a:xfrm>
              <a:off x="800" y="2199"/>
              <a:ext cx="2976" cy="4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latin typeface="Arial" panose="020B0604020202020204" pitchFamily="34" charset="0"/>
                </a:rPr>
                <a:t>酒精由                 构成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  <p:sp>
          <p:nvSpPr>
            <p:cNvPr id="68625" name="Text Box 17"/>
            <p:cNvSpPr txBox="1">
              <a:spLocks noChangeArrowheads="1"/>
            </p:cNvSpPr>
            <p:nvPr/>
          </p:nvSpPr>
          <p:spPr bwMode="auto">
            <a:xfrm>
              <a:off x="851" y="1352"/>
              <a:ext cx="2784" cy="4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 dirty="0">
                  <a:latin typeface="Arial" panose="020B0604020202020204" pitchFamily="34" charset="0"/>
                </a:rPr>
                <a:t>水由              构成</a:t>
              </a:r>
              <a:endParaRPr lang="zh-CN" altLang="en-US" sz="36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68626" name="Rectangle 18"/>
          <p:cNvSpPr>
            <a:spLocks noChangeArrowheads="1"/>
          </p:cNvSpPr>
          <p:nvPr/>
        </p:nvSpPr>
        <p:spPr bwMode="auto">
          <a:xfrm>
            <a:off x="2987824" y="1124744"/>
            <a:ext cx="2016125" cy="64807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水分子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68627" name="Text Box 19"/>
          <p:cNvSpPr txBox="1">
            <a:spLocks noChangeArrowheads="1"/>
          </p:cNvSpPr>
          <p:nvPr/>
        </p:nvSpPr>
        <p:spPr bwMode="auto">
          <a:xfrm>
            <a:off x="3131840" y="1916832"/>
            <a:ext cx="24479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氧气分子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68628" name="Rectangle 20"/>
          <p:cNvSpPr>
            <a:spLocks noChangeArrowheads="1"/>
          </p:cNvSpPr>
          <p:nvPr/>
        </p:nvSpPr>
        <p:spPr bwMode="auto">
          <a:xfrm>
            <a:off x="3275856" y="2852936"/>
            <a:ext cx="22320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</a:rPr>
              <a:t>酒精分子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68629" name="AutoShape 21"/>
          <p:cNvSpPr/>
          <p:nvPr/>
        </p:nvSpPr>
        <p:spPr bwMode="auto">
          <a:xfrm>
            <a:off x="6876256" y="1052736"/>
            <a:ext cx="360362" cy="2447925"/>
          </a:xfrm>
          <a:prstGeom prst="rightBrace">
            <a:avLst>
              <a:gd name="adj1" fmla="val 5660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algn="ctr"/>
            <a:endParaRPr kumimoji="1" lang="zh-CN" altLang="zh-CN" sz="2400" i="1">
              <a:latin typeface="Times New Roman" panose="02020603050405020304" pitchFamily="18" charset="0"/>
            </a:endParaRPr>
          </a:p>
        </p:txBody>
      </p:sp>
      <p:sp>
        <p:nvSpPr>
          <p:cNvPr id="68630" name="AutoShape 22"/>
          <p:cNvSpPr>
            <a:spLocks noChangeArrowheads="1"/>
          </p:cNvSpPr>
          <p:nvPr/>
        </p:nvSpPr>
        <p:spPr bwMode="auto">
          <a:xfrm>
            <a:off x="0" y="4077072"/>
            <a:ext cx="863600" cy="288925"/>
          </a:xfrm>
          <a:prstGeom prst="rightArrow">
            <a:avLst>
              <a:gd name="adj1" fmla="val 50000"/>
              <a:gd name="adj2" fmla="val 74725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31" name="AutoShape 23"/>
          <p:cNvSpPr>
            <a:spLocks noChangeArrowheads="1"/>
          </p:cNvSpPr>
          <p:nvPr/>
        </p:nvSpPr>
        <p:spPr bwMode="auto">
          <a:xfrm>
            <a:off x="7452320" y="2060848"/>
            <a:ext cx="792163" cy="288925"/>
          </a:xfrm>
          <a:prstGeom prst="rightArrow">
            <a:avLst>
              <a:gd name="adj1" fmla="val 50000"/>
              <a:gd name="adj2" fmla="val 68544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632" name="Text Box 24"/>
          <p:cNvSpPr txBox="1">
            <a:spLocks noChangeArrowheads="1"/>
          </p:cNvSpPr>
          <p:nvPr/>
        </p:nvSpPr>
        <p:spPr bwMode="auto">
          <a:xfrm>
            <a:off x="899592" y="3861048"/>
            <a:ext cx="7560840" cy="29854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分子是构成物质的一种的微</a:t>
            </a:r>
            <a:r>
              <a:rPr lang="zh-CN" altLang="en-US" sz="4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粒</a:t>
            </a:r>
            <a:endParaRPr lang="en-US" altLang="zh-CN" sz="4400" b="1" dirty="0" smtClean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latin typeface="Arial" panose="020B0604020202020204" pitchFamily="34" charset="0"/>
              </a:rPr>
              <a:t>同种分子化学性质相同</a:t>
            </a:r>
            <a:endParaRPr lang="en-US" altLang="zh-CN" sz="4800" b="1" dirty="0" smtClean="0">
              <a:latin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 dirty="0" smtClean="0">
                <a:latin typeface="Arial" panose="020B0604020202020204" pitchFamily="34" charset="0"/>
              </a:rPr>
              <a:t>不同种分子化学性质不同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8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8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8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9" grpId="0" animBg="1"/>
      <p:bldP spid="68630" grpId="0" animBg="1"/>
      <p:bldP spid="686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/>
              <a:t>用分子观点区分混合物和纯净物</a:t>
            </a:r>
            <a:endParaRPr lang="zh-CN" altLang="en-US" sz="4000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/>
              <a:t>   纯净物由（  </a:t>
            </a:r>
            <a:r>
              <a:rPr lang="zh-CN" altLang="en-US" sz="4000" b="1" dirty="0" smtClean="0"/>
              <a:t>       </a:t>
            </a:r>
            <a:r>
              <a:rPr lang="zh-CN" altLang="en-US" sz="4000" b="1" dirty="0"/>
              <a:t>）分子构成。</a:t>
            </a:r>
            <a:endParaRPr lang="zh-CN" altLang="en-US" sz="4000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/>
              <a:t>   混合物由（           ）分子构成。</a:t>
            </a: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91880" y="2348880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同种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321297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不同种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8"/>
          <p:cNvSpPr>
            <a:spLocks noChangeArrowheads="1"/>
          </p:cNvSpPr>
          <p:nvPr/>
        </p:nvSpPr>
        <p:spPr bwMode="auto">
          <a:xfrm>
            <a:off x="404813" y="654050"/>
            <a:ext cx="63404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buClr>
                <a:srgbClr val="000000"/>
              </a:buClr>
              <a:buFont typeface="Wingdings 2" panose="05020102010507070707" pitchFamily="18" charset="2"/>
              <a:buNone/>
            </a:pPr>
            <a:r>
              <a:rPr lang="zh-CN" altLang="zh-CN" sz="2400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zh-CN" sz="24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从微观角度区分纯净物和混合物</a:t>
            </a:r>
            <a:endParaRPr lang="zh-CN" altLang="zh-CN" sz="24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buClrTx/>
              <a:buFont typeface="Wingdings 2" panose="05020102010507070707" pitchFamily="18" charset="2"/>
              <a:buNone/>
            </a:pPr>
            <a:endParaRPr lang="zh-CN" altLang="zh-CN" sz="24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4036" name="Text Box 8"/>
          <p:cNvSpPr txBox="1">
            <a:spLocks noChangeArrowheads="1"/>
          </p:cNvSpPr>
          <p:nvPr/>
        </p:nvSpPr>
        <p:spPr bwMode="auto">
          <a:xfrm>
            <a:off x="0" y="1484313"/>
            <a:ext cx="91440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27380">
              <a:lnSpc>
                <a:spcPct val="135000"/>
              </a:lnSpc>
              <a:buClr>
                <a:srgbClr val="000000"/>
              </a:buClr>
              <a:buFont typeface="Wingdings 2" panose="05020102010507070707" pitchFamily="18" charset="2"/>
              <a:buNone/>
            </a:pP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下图所示物质是纯净物还是混合物？</a:t>
            </a:r>
            <a:endParaRPr lang="zh-CN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1403350" y="2205038"/>
            <a:ext cx="2133600" cy="1143000"/>
            <a:chOff x="0" y="0"/>
            <a:chExt cx="10000" cy="10000"/>
          </a:xfrm>
        </p:grpSpPr>
        <p:sp>
          <p:nvSpPr>
            <p:cNvPr id="4411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0000" cy="1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</a:pPr>
              <a:endParaRPr lang="zh-CN" altLang="zh-CN">
                <a:solidFill>
                  <a:srgbClr val="000000"/>
                </a:solidFill>
                <a:latin typeface="Franklin Gothic Book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" name="Group 5"/>
            <p:cNvGrpSpPr/>
            <p:nvPr/>
          </p:nvGrpSpPr>
          <p:grpSpPr bwMode="auto">
            <a:xfrm>
              <a:off x="7000" y="5455"/>
              <a:ext cx="3000" cy="4545"/>
              <a:chOff x="0" y="0"/>
              <a:chExt cx="10000" cy="10000"/>
            </a:xfrm>
          </p:grpSpPr>
          <p:sp>
            <p:nvSpPr>
              <p:cNvPr id="44140" name="Oval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667" cy="8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41" name="Oval 7"/>
              <p:cNvSpPr>
                <a:spLocks noChangeArrowheads="1"/>
              </p:cNvSpPr>
              <p:nvPr/>
            </p:nvSpPr>
            <p:spPr bwMode="auto">
              <a:xfrm>
                <a:off x="6667" y="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42" name="Oval 8"/>
              <p:cNvSpPr>
                <a:spLocks noChangeArrowheads="1"/>
              </p:cNvSpPr>
              <p:nvPr/>
            </p:nvSpPr>
            <p:spPr bwMode="auto">
              <a:xfrm>
                <a:off x="5000" y="600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Group 9"/>
            <p:cNvGrpSpPr/>
            <p:nvPr/>
          </p:nvGrpSpPr>
          <p:grpSpPr bwMode="auto">
            <a:xfrm>
              <a:off x="3500" y="5455"/>
              <a:ext cx="3000" cy="4545"/>
              <a:chOff x="0" y="0"/>
              <a:chExt cx="10000" cy="10000"/>
            </a:xfrm>
          </p:grpSpPr>
          <p:sp>
            <p:nvSpPr>
              <p:cNvPr id="44137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667" cy="8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38" name="Oval 11"/>
              <p:cNvSpPr>
                <a:spLocks noChangeArrowheads="1"/>
              </p:cNvSpPr>
              <p:nvPr/>
            </p:nvSpPr>
            <p:spPr bwMode="auto">
              <a:xfrm>
                <a:off x="6667" y="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39" name="Oval 12"/>
              <p:cNvSpPr>
                <a:spLocks noChangeArrowheads="1"/>
              </p:cNvSpPr>
              <p:nvPr/>
            </p:nvSpPr>
            <p:spPr bwMode="auto">
              <a:xfrm>
                <a:off x="5000" y="600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Group 13"/>
            <p:cNvGrpSpPr/>
            <p:nvPr/>
          </p:nvGrpSpPr>
          <p:grpSpPr bwMode="auto">
            <a:xfrm>
              <a:off x="500" y="5455"/>
              <a:ext cx="3000" cy="4545"/>
              <a:chOff x="0" y="0"/>
              <a:chExt cx="10000" cy="10000"/>
            </a:xfrm>
          </p:grpSpPr>
          <p:sp>
            <p:nvSpPr>
              <p:cNvPr id="44134" name="Oval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667" cy="8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35" name="Oval 15"/>
              <p:cNvSpPr>
                <a:spLocks noChangeArrowheads="1"/>
              </p:cNvSpPr>
              <p:nvPr/>
            </p:nvSpPr>
            <p:spPr bwMode="auto">
              <a:xfrm>
                <a:off x="6667" y="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36" name="Oval 16"/>
              <p:cNvSpPr>
                <a:spLocks noChangeArrowheads="1"/>
              </p:cNvSpPr>
              <p:nvPr/>
            </p:nvSpPr>
            <p:spPr bwMode="auto">
              <a:xfrm>
                <a:off x="5000" y="600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7000" y="0"/>
              <a:ext cx="3000" cy="4545"/>
              <a:chOff x="0" y="0"/>
              <a:chExt cx="10000" cy="10000"/>
            </a:xfrm>
          </p:grpSpPr>
          <p:sp>
            <p:nvSpPr>
              <p:cNvPr id="44131" name="Oval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667" cy="8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32" name="Oval 19"/>
              <p:cNvSpPr>
                <a:spLocks noChangeArrowheads="1"/>
              </p:cNvSpPr>
              <p:nvPr/>
            </p:nvSpPr>
            <p:spPr bwMode="auto">
              <a:xfrm>
                <a:off x="6667" y="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33" name="Oval 20"/>
              <p:cNvSpPr>
                <a:spLocks noChangeArrowheads="1"/>
              </p:cNvSpPr>
              <p:nvPr/>
            </p:nvSpPr>
            <p:spPr bwMode="auto">
              <a:xfrm>
                <a:off x="5000" y="600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" name="Group 21"/>
            <p:cNvGrpSpPr/>
            <p:nvPr/>
          </p:nvGrpSpPr>
          <p:grpSpPr bwMode="auto">
            <a:xfrm>
              <a:off x="0" y="0"/>
              <a:ext cx="3000" cy="4545"/>
              <a:chOff x="0" y="0"/>
              <a:chExt cx="10000" cy="10000"/>
            </a:xfrm>
          </p:grpSpPr>
          <p:sp>
            <p:nvSpPr>
              <p:cNvPr id="44128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667" cy="8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29" name="Oval 23"/>
              <p:cNvSpPr>
                <a:spLocks noChangeArrowheads="1"/>
              </p:cNvSpPr>
              <p:nvPr/>
            </p:nvSpPr>
            <p:spPr bwMode="auto">
              <a:xfrm>
                <a:off x="6667" y="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30" name="Oval 24"/>
              <p:cNvSpPr>
                <a:spLocks noChangeArrowheads="1"/>
              </p:cNvSpPr>
              <p:nvPr/>
            </p:nvSpPr>
            <p:spPr bwMode="auto">
              <a:xfrm>
                <a:off x="5000" y="600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" name="Group 25"/>
            <p:cNvGrpSpPr/>
            <p:nvPr/>
          </p:nvGrpSpPr>
          <p:grpSpPr bwMode="auto">
            <a:xfrm>
              <a:off x="3500" y="0"/>
              <a:ext cx="3000" cy="4545"/>
              <a:chOff x="0" y="0"/>
              <a:chExt cx="10000" cy="10000"/>
            </a:xfrm>
          </p:grpSpPr>
          <p:sp>
            <p:nvSpPr>
              <p:cNvPr id="44125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667" cy="8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26" name="Oval 27"/>
              <p:cNvSpPr>
                <a:spLocks noChangeArrowheads="1"/>
              </p:cNvSpPr>
              <p:nvPr/>
            </p:nvSpPr>
            <p:spPr bwMode="auto">
              <a:xfrm>
                <a:off x="6667" y="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27" name="Oval 28"/>
              <p:cNvSpPr>
                <a:spLocks noChangeArrowheads="1"/>
              </p:cNvSpPr>
              <p:nvPr/>
            </p:nvSpPr>
            <p:spPr bwMode="auto">
              <a:xfrm>
                <a:off x="5000" y="6000"/>
                <a:ext cx="3333" cy="4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" name="Group 29"/>
          <p:cNvGrpSpPr/>
          <p:nvPr/>
        </p:nvGrpSpPr>
        <p:grpSpPr bwMode="auto">
          <a:xfrm>
            <a:off x="4984750" y="2205038"/>
            <a:ext cx="2057400" cy="1143000"/>
            <a:chOff x="0" y="0"/>
            <a:chExt cx="10000" cy="10000"/>
          </a:xfrm>
        </p:grpSpPr>
        <p:sp>
          <p:nvSpPr>
            <p:cNvPr id="44093" name="Rectangle 30"/>
            <p:cNvSpPr>
              <a:spLocks noChangeArrowheads="1"/>
            </p:cNvSpPr>
            <p:nvPr/>
          </p:nvSpPr>
          <p:spPr bwMode="auto">
            <a:xfrm>
              <a:off x="0" y="0"/>
              <a:ext cx="10000" cy="1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</a:pPr>
              <a:endParaRPr lang="zh-CN" altLang="zh-CN">
                <a:solidFill>
                  <a:srgbClr val="000000"/>
                </a:solidFill>
                <a:latin typeface="Franklin Gothic Book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0" name="Group 31"/>
            <p:cNvGrpSpPr/>
            <p:nvPr/>
          </p:nvGrpSpPr>
          <p:grpSpPr bwMode="auto">
            <a:xfrm>
              <a:off x="1000" y="7273"/>
              <a:ext cx="2000" cy="1818"/>
              <a:chOff x="0" y="0"/>
              <a:chExt cx="10000" cy="10000"/>
            </a:xfrm>
          </p:grpSpPr>
          <p:sp>
            <p:nvSpPr>
              <p:cNvPr id="44116" name="Oval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17" name="Oval 33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" name="Group 34"/>
            <p:cNvGrpSpPr/>
            <p:nvPr/>
          </p:nvGrpSpPr>
          <p:grpSpPr bwMode="auto">
            <a:xfrm>
              <a:off x="6000" y="3636"/>
              <a:ext cx="2000" cy="1819"/>
              <a:chOff x="0" y="0"/>
              <a:chExt cx="10000" cy="10000"/>
            </a:xfrm>
          </p:grpSpPr>
          <p:sp>
            <p:nvSpPr>
              <p:cNvPr id="44114" name="Oval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15" name="Oval 36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" name="Group 37"/>
            <p:cNvGrpSpPr/>
            <p:nvPr/>
          </p:nvGrpSpPr>
          <p:grpSpPr bwMode="auto">
            <a:xfrm>
              <a:off x="4000" y="7273"/>
              <a:ext cx="2000" cy="1818"/>
              <a:chOff x="0" y="0"/>
              <a:chExt cx="10000" cy="10000"/>
            </a:xfrm>
          </p:grpSpPr>
          <p:sp>
            <p:nvSpPr>
              <p:cNvPr id="44112" name="Oval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13" name="Oval 39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" name="Group 40"/>
            <p:cNvGrpSpPr/>
            <p:nvPr/>
          </p:nvGrpSpPr>
          <p:grpSpPr bwMode="auto">
            <a:xfrm>
              <a:off x="7500" y="909"/>
              <a:ext cx="2000" cy="1818"/>
              <a:chOff x="0" y="0"/>
              <a:chExt cx="10000" cy="10000"/>
            </a:xfrm>
          </p:grpSpPr>
          <p:sp>
            <p:nvSpPr>
              <p:cNvPr id="44110" name="Oval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11" name="Oval 42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" name="Group 43"/>
            <p:cNvGrpSpPr/>
            <p:nvPr/>
          </p:nvGrpSpPr>
          <p:grpSpPr bwMode="auto">
            <a:xfrm>
              <a:off x="2000" y="4545"/>
              <a:ext cx="2000" cy="1819"/>
              <a:chOff x="0" y="0"/>
              <a:chExt cx="10000" cy="10000"/>
            </a:xfrm>
          </p:grpSpPr>
          <p:sp>
            <p:nvSpPr>
              <p:cNvPr id="44108" name="Oval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09" name="Oval 45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" name="Group 46"/>
            <p:cNvGrpSpPr/>
            <p:nvPr/>
          </p:nvGrpSpPr>
          <p:grpSpPr bwMode="auto">
            <a:xfrm>
              <a:off x="7500" y="7273"/>
              <a:ext cx="2000" cy="1818"/>
              <a:chOff x="0" y="0"/>
              <a:chExt cx="10000" cy="10000"/>
            </a:xfrm>
          </p:grpSpPr>
          <p:sp>
            <p:nvSpPr>
              <p:cNvPr id="44106" name="Oval 4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07" name="Oval 48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" name="Group 49"/>
            <p:cNvGrpSpPr/>
            <p:nvPr/>
          </p:nvGrpSpPr>
          <p:grpSpPr bwMode="auto">
            <a:xfrm>
              <a:off x="1000" y="909"/>
              <a:ext cx="2000" cy="1818"/>
              <a:chOff x="0" y="0"/>
              <a:chExt cx="10000" cy="10000"/>
            </a:xfrm>
          </p:grpSpPr>
          <p:sp>
            <p:nvSpPr>
              <p:cNvPr id="44104" name="Oval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05" name="Oval 51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" name="Group 52"/>
            <p:cNvGrpSpPr/>
            <p:nvPr/>
          </p:nvGrpSpPr>
          <p:grpSpPr bwMode="auto">
            <a:xfrm>
              <a:off x="4000" y="909"/>
              <a:ext cx="2000" cy="1818"/>
              <a:chOff x="0" y="0"/>
              <a:chExt cx="10000" cy="10000"/>
            </a:xfrm>
          </p:grpSpPr>
          <p:sp>
            <p:nvSpPr>
              <p:cNvPr id="44102" name="Oval 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103" name="Oval 54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8" name="Group 55"/>
          <p:cNvGrpSpPr/>
          <p:nvPr/>
        </p:nvGrpSpPr>
        <p:grpSpPr bwMode="auto">
          <a:xfrm>
            <a:off x="4984750" y="4414838"/>
            <a:ext cx="2133600" cy="1219200"/>
            <a:chOff x="0" y="0"/>
            <a:chExt cx="10000" cy="10000"/>
          </a:xfrm>
        </p:grpSpPr>
        <p:sp>
          <p:nvSpPr>
            <p:cNvPr id="44068" name="Rectangle 56"/>
            <p:cNvSpPr>
              <a:spLocks noChangeArrowheads="1"/>
            </p:cNvSpPr>
            <p:nvPr/>
          </p:nvSpPr>
          <p:spPr bwMode="auto">
            <a:xfrm>
              <a:off x="0" y="0"/>
              <a:ext cx="10000" cy="1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</a:pPr>
              <a:endParaRPr lang="zh-CN" altLang="zh-CN">
                <a:solidFill>
                  <a:srgbClr val="000000"/>
                </a:solidFill>
                <a:latin typeface="Franklin Gothic Book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9" name="Group 57"/>
            <p:cNvGrpSpPr/>
            <p:nvPr/>
          </p:nvGrpSpPr>
          <p:grpSpPr bwMode="auto">
            <a:xfrm>
              <a:off x="7500" y="5455"/>
              <a:ext cx="2500" cy="4545"/>
              <a:chOff x="0" y="0"/>
              <a:chExt cx="10000" cy="10000"/>
            </a:xfrm>
          </p:grpSpPr>
          <p:sp>
            <p:nvSpPr>
              <p:cNvPr id="44091" name="Oval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92" name="Oval 59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" name="Group 60"/>
            <p:cNvGrpSpPr/>
            <p:nvPr/>
          </p:nvGrpSpPr>
          <p:grpSpPr bwMode="auto">
            <a:xfrm>
              <a:off x="5000" y="0"/>
              <a:ext cx="2500" cy="4545"/>
              <a:chOff x="0" y="0"/>
              <a:chExt cx="10000" cy="10000"/>
            </a:xfrm>
          </p:grpSpPr>
          <p:sp>
            <p:nvSpPr>
              <p:cNvPr id="44089" name="Oval 6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90" name="Oval 62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" name="Group 63"/>
            <p:cNvGrpSpPr/>
            <p:nvPr/>
          </p:nvGrpSpPr>
          <p:grpSpPr bwMode="auto">
            <a:xfrm>
              <a:off x="0" y="5455"/>
              <a:ext cx="2500" cy="4545"/>
              <a:chOff x="0" y="0"/>
              <a:chExt cx="10000" cy="10000"/>
            </a:xfrm>
          </p:grpSpPr>
          <p:sp>
            <p:nvSpPr>
              <p:cNvPr id="44087" name="Oval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88" name="Oval 65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" name="Group 66"/>
            <p:cNvGrpSpPr/>
            <p:nvPr/>
          </p:nvGrpSpPr>
          <p:grpSpPr bwMode="auto">
            <a:xfrm>
              <a:off x="5000" y="5455"/>
              <a:ext cx="2500" cy="4545"/>
              <a:chOff x="0" y="0"/>
              <a:chExt cx="10000" cy="10000"/>
            </a:xfrm>
          </p:grpSpPr>
          <p:sp>
            <p:nvSpPr>
              <p:cNvPr id="44085" name="Oval 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86" name="Oval 68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" name="Group 69"/>
            <p:cNvGrpSpPr/>
            <p:nvPr/>
          </p:nvGrpSpPr>
          <p:grpSpPr bwMode="auto">
            <a:xfrm>
              <a:off x="2500" y="5455"/>
              <a:ext cx="2500" cy="4545"/>
              <a:chOff x="0" y="0"/>
              <a:chExt cx="10000" cy="10000"/>
            </a:xfrm>
          </p:grpSpPr>
          <p:sp>
            <p:nvSpPr>
              <p:cNvPr id="44083" name="Oval 7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84" name="Oval 71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" name="Group 72"/>
            <p:cNvGrpSpPr/>
            <p:nvPr/>
          </p:nvGrpSpPr>
          <p:grpSpPr bwMode="auto">
            <a:xfrm>
              <a:off x="7500" y="0"/>
              <a:ext cx="2500" cy="4545"/>
              <a:chOff x="0" y="0"/>
              <a:chExt cx="10000" cy="10000"/>
            </a:xfrm>
          </p:grpSpPr>
          <p:sp>
            <p:nvSpPr>
              <p:cNvPr id="44081" name="Oval 7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82" name="Oval 74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" name="Group 75"/>
            <p:cNvGrpSpPr/>
            <p:nvPr/>
          </p:nvGrpSpPr>
          <p:grpSpPr bwMode="auto">
            <a:xfrm>
              <a:off x="0" y="0"/>
              <a:ext cx="2500" cy="4545"/>
              <a:chOff x="0" y="0"/>
              <a:chExt cx="10000" cy="10000"/>
            </a:xfrm>
          </p:grpSpPr>
          <p:sp>
            <p:nvSpPr>
              <p:cNvPr id="44079" name="Oval 7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80" name="Oval 77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6" name="Group 78"/>
            <p:cNvGrpSpPr/>
            <p:nvPr/>
          </p:nvGrpSpPr>
          <p:grpSpPr bwMode="auto">
            <a:xfrm>
              <a:off x="2500" y="0"/>
              <a:ext cx="2500" cy="4545"/>
              <a:chOff x="0" y="0"/>
              <a:chExt cx="10000" cy="10000"/>
            </a:xfrm>
          </p:grpSpPr>
          <p:sp>
            <p:nvSpPr>
              <p:cNvPr id="44077" name="Oval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78" name="Oval 80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7" name="Group 81"/>
          <p:cNvGrpSpPr/>
          <p:nvPr/>
        </p:nvGrpSpPr>
        <p:grpSpPr bwMode="auto">
          <a:xfrm>
            <a:off x="1479550" y="4414838"/>
            <a:ext cx="2133600" cy="1219200"/>
            <a:chOff x="0" y="0"/>
            <a:chExt cx="10000" cy="10000"/>
          </a:xfrm>
        </p:grpSpPr>
        <p:sp>
          <p:nvSpPr>
            <p:cNvPr id="44049" name="Rectangle 82"/>
            <p:cNvSpPr>
              <a:spLocks noChangeArrowheads="1"/>
            </p:cNvSpPr>
            <p:nvPr/>
          </p:nvSpPr>
          <p:spPr bwMode="auto">
            <a:xfrm>
              <a:off x="0" y="0"/>
              <a:ext cx="10000" cy="1000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Clr>
                  <a:srgbClr val="000000"/>
                </a:buClr>
              </a:pPr>
              <a:endParaRPr lang="zh-CN" altLang="zh-CN">
                <a:solidFill>
                  <a:srgbClr val="000000"/>
                </a:solidFill>
                <a:latin typeface="Franklin Gothic Book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8" name="Group 83"/>
            <p:cNvGrpSpPr/>
            <p:nvPr/>
          </p:nvGrpSpPr>
          <p:grpSpPr bwMode="auto">
            <a:xfrm>
              <a:off x="4000" y="5455"/>
              <a:ext cx="2500" cy="4545"/>
              <a:chOff x="0" y="0"/>
              <a:chExt cx="10000" cy="10000"/>
            </a:xfrm>
          </p:grpSpPr>
          <p:sp>
            <p:nvSpPr>
              <p:cNvPr id="44066" name="Oval 8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67" name="Oval 85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" name="Group 86"/>
            <p:cNvGrpSpPr/>
            <p:nvPr/>
          </p:nvGrpSpPr>
          <p:grpSpPr bwMode="auto">
            <a:xfrm>
              <a:off x="0" y="0"/>
              <a:ext cx="2500" cy="4545"/>
              <a:chOff x="0" y="0"/>
              <a:chExt cx="10000" cy="10000"/>
            </a:xfrm>
          </p:grpSpPr>
          <p:sp>
            <p:nvSpPr>
              <p:cNvPr id="44064" name="Oval 8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65" name="Oval 88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" name="Group 89"/>
            <p:cNvGrpSpPr/>
            <p:nvPr/>
          </p:nvGrpSpPr>
          <p:grpSpPr bwMode="auto">
            <a:xfrm>
              <a:off x="7000" y="0"/>
              <a:ext cx="2500" cy="4545"/>
              <a:chOff x="0" y="0"/>
              <a:chExt cx="10000" cy="10000"/>
            </a:xfrm>
          </p:grpSpPr>
          <p:sp>
            <p:nvSpPr>
              <p:cNvPr id="44062" name="Oval 9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63" name="Oval 91"/>
              <p:cNvSpPr>
                <a:spLocks noChangeArrowheads="1"/>
              </p:cNvSpPr>
              <p:nvPr/>
            </p:nvSpPr>
            <p:spPr bwMode="auto">
              <a:xfrm>
                <a:off x="4000" y="4000"/>
                <a:ext cx="6000" cy="600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" name="Group 92"/>
            <p:cNvGrpSpPr/>
            <p:nvPr/>
          </p:nvGrpSpPr>
          <p:grpSpPr bwMode="auto">
            <a:xfrm>
              <a:off x="500" y="6364"/>
              <a:ext cx="2000" cy="1818"/>
              <a:chOff x="0" y="0"/>
              <a:chExt cx="10000" cy="10000"/>
            </a:xfrm>
          </p:grpSpPr>
          <p:sp>
            <p:nvSpPr>
              <p:cNvPr id="44060" name="Oval 9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61" name="Oval 94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4143" name="Group 95"/>
            <p:cNvGrpSpPr/>
            <p:nvPr/>
          </p:nvGrpSpPr>
          <p:grpSpPr bwMode="auto">
            <a:xfrm>
              <a:off x="7000" y="6364"/>
              <a:ext cx="2000" cy="1818"/>
              <a:chOff x="0" y="0"/>
              <a:chExt cx="10000" cy="10000"/>
            </a:xfrm>
          </p:grpSpPr>
          <p:sp>
            <p:nvSpPr>
              <p:cNvPr id="44058" name="Oval 9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59" name="Oval 97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4144" name="Group 98"/>
            <p:cNvGrpSpPr/>
            <p:nvPr/>
          </p:nvGrpSpPr>
          <p:grpSpPr bwMode="auto">
            <a:xfrm>
              <a:off x="4000" y="1818"/>
              <a:ext cx="2000" cy="1818"/>
              <a:chOff x="0" y="0"/>
              <a:chExt cx="10000" cy="10000"/>
            </a:xfrm>
          </p:grpSpPr>
          <p:sp>
            <p:nvSpPr>
              <p:cNvPr id="44056" name="Oval 9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4057" name="Oval 100"/>
              <p:cNvSpPr>
                <a:spLocks noChangeArrowheads="1"/>
              </p:cNvSpPr>
              <p:nvPr/>
            </p:nvSpPr>
            <p:spPr bwMode="auto">
              <a:xfrm>
                <a:off x="5000" y="0"/>
                <a:ext cx="5000" cy="10000"/>
              </a:xfrm>
              <a:prstGeom prst="ellipse">
                <a:avLst/>
              </a:prstGeom>
              <a:solidFill>
                <a:srgbClr val="D41DED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>
                  <a:buClrTx/>
                  <a:buFont typeface="Wingdings 2" panose="05020102010507070707" pitchFamily="18" charset="2"/>
                  <a:buNone/>
                </a:pPr>
                <a:endParaRPr lang="zh-CN" altLang="zh-CN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4045" name="Text Box 105"/>
          <p:cNvSpPr txBox="1">
            <a:spLocks noChangeArrowheads="1"/>
          </p:cNvSpPr>
          <p:nvPr/>
        </p:nvSpPr>
        <p:spPr bwMode="auto">
          <a:xfrm>
            <a:off x="971600" y="3573016"/>
            <a:ext cx="3200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ClrTx/>
              <a:buFont typeface="Wingdings 2" panose="05020102010507070707" pitchFamily="18" charset="2"/>
              <a:buNone/>
            </a:pPr>
            <a:r>
              <a:rPr lang="zh-CN" altLang="zh-CN" sz="3200" dirty="0">
                <a:solidFill>
                  <a:srgbClr val="000000"/>
                </a:solidFill>
                <a:ea typeface="宋体" panose="02010600030101010101" pitchFamily="2" charset="-122"/>
              </a:rPr>
              <a:t>纯净物</a:t>
            </a:r>
            <a:endParaRPr lang="zh-CN" altLang="zh-CN" sz="32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4046" name="Text Box 106"/>
          <p:cNvSpPr txBox="1">
            <a:spLocks noChangeArrowheads="1"/>
          </p:cNvSpPr>
          <p:nvPr/>
        </p:nvSpPr>
        <p:spPr bwMode="auto">
          <a:xfrm>
            <a:off x="4527550" y="3500438"/>
            <a:ext cx="3200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ClrTx/>
              <a:buFont typeface="Wingdings 2" panose="05020102010507070707" pitchFamily="18" charset="2"/>
              <a:buNone/>
            </a:pPr>
            <a:r>
              <a:rPr lang="zh-CN" altLang="zh-CN" sz="3200" dirty="0">
                <a:solidFill>
                  <a:srgbClr val="000000"/>
                </a:solidFill>
                <a:ea typeface="宋体" panose="02010600030101010101" pitchFamily="2" charset="-122"/>
              </a:rPr>
              <a:t>纯净物</a:t>
            </a:r>
            <a:endParaRPr lang="zh-CN" altLang="zh-CN" sz="32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4047" name="Text Box 107"/>
          <p:cNvSpPr txBox="1">
            <a:spLocks noChangeArrowheads="1"/>
          </p:cNvSpPr>
          <p:nvPr/>
        </p:nvSpPr>
        <p:spPr bwMode="auto">
          <a:xfrm>
            <a:off x="1884363" y="5710238"/>
            <a:ext cx="29479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ClrTx/>
              <a:buFont typeface="Wingdings 2" panose="05020102010507070707" pitchFamily="18" charset="2"/>
              <a:buNone/>
            </a:pPr>
            <a:r>
              <a:rPr lang="zh-CN" altLang="zh-CN" sz="3200" dirty="0">
                <a:solidFill>
                  <a:srgbClr val="000000"/>
                </a:solidFill>
                <a:ea typeface="宋体" panose="02010600030101010101" pitchFamily="2" charset="-122"/>
              </a:rPr>
              <a:t>混合物</a:t>
            </a:r>
            <a:endParaRPr lang="zh-CN" altLang="zh-CN" sz="32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44048" name="Text Box 108"/>
          <p:cNvSpPr txBox="1">
            <a:spLocks noChangeArrowheads="1"/>
          </p:cNvSpPr>
          <p:nvPr/>
        </p:nvSpPr>
        <p:spPr bwMode="auto">
          <a:xfrm>
            <a:off x="4598988" y="5710238"/>
            <a:ext cx="3200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ClrTx/>
              <a:buFont typeface="Wingdings 2" panose="05020102010507070707" pitchFamily="18" charset="2"/>
              <a:buNone/>
            </a:pPr>
            <a:r>
              <a:rPr lang="zh-CN" altLang="zh-CN" sz="3200" dirty="0">
                <a:solidFill>
                  <a:srgbClr val="000000"/>
                </a:solidFill>
                <a:ea typeface="宋体" panose="02010600030101010101" pitchFamily="2" charset="-122"/>
              </a:rPr>
              <a:t>纯净物</a:t>
            </a:r>
            <a:endParaRPr lang="zh-CN" altLang="zh-CN" sz="32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4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4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4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1743</Words>
  <Application>WPS 演示</Application>
  <PresentationFormat>全屏显示(4:3)</PresentationFormat>
  <Paragraphs>232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黑体</vt:lpstr>
      <vt:lpstr>Garamond</vt:lpstr>
      <vt:lpstr>华文隶书</vt:lpstr>
      <vt:lpstr>华文新魏</vt:lpstr>
      <vt:lpstr>Wingdings 2</vt:lpstr>
      <vt:lpstr>Franklin Gothic Book</vt:lpstr>
      <vt:lpstr>Calibri</vt:lpstr>
      <vt:lpstr>Century Gothic</vt:lpstr>
      <vt:lpstr>微软雅黑</vt:lpstr>
      <vt:lpstr>楷体_GB2312</vt:lpstr>
      <vt:lpstr>Tahoma</vt:lpstr>
      <vt:lpstr>Verdana</vt:lpstr>
      <vt:lpstr>Arial</vt:lpstr>
      <vt:lpstr>Tiger</vt:lpstr>
      <vt:lpstr>新宋体</vt:lpstr>
      <vt:lpstr>Office 主题</vt:lpstr>
      <vt:lpstr>PowerPoint 演示文稿</vt:lpstr>
      <vt:lpstr>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    结</vt:lpstr>
      <vt:lpstr>回答下列问题：</vt:lpstr>
      <vt:lpstr>PowerPoint 演示文稿</vt:lpstr>
      <vt:lpstr>   用微粒的观点看物质的三态变化</vt:lpstr>
      <vt:lpstr>PowerPoint 演示文稿</vt:lpstr>
      <vt:lpstr>课    堂  小    结</vt:lpstr>
      <vt:lpstr>PowerPoint 演示文稿</vt:lpstr>
      <vt:lpstr>小 试 牛 刀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学习目标</dc:title>
  <dc:creator>Administrator</dc:creator>
  <cp:lastModifiedBy>Administrator</cp:lastModifiedBy>
  <cp:revision>86</cp:revision>
  <dcterms:created xsi:type="dcterms:W3CDTF">2016-09-19T07:00:00Z</dcterms:created>
  <dcterms:modified xsi:type="dcterms:W3CDTF">2017-02-13T06:47:51Z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