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18"/>
  </p:notesMasterIdLst>
  <p:sldIdLst>
    <p:sldId id="297" r:id="rId3"/>
    <p:sldId id="304" r:id="rId4"/>
    <p:sldId id="306" r:id="rId5"/>
    <p:sldId id="333" r:id="rId6"/>
    <p:sldId id="311" r:id="rId7"/>
    <p:sldId id="316" r:id="rId8"/>
    <p:sldId id="334" r:id="rId9"/>
    <p:sldId id="357" r:id="rId10"/>
    <p:sldId id="354" r:id="rId11"/>
    <p:sldId id="355" r:id="rId12"/>
    <p:sldId id="323" r:id="rId13"/>
    <p:sldId id="356" r:id="rId14"/>
    <p:sldId id="325" r:id="rId15"/>
    <p:sldId id="299" r:id="rId16"/>
    <p:sldId id="331" r:id="rId17"/>
  </p:sldIdLst>
  <p:sldSz cx="9144000" cy="6858000" type="screen4x3"/>
  <p:notesSz cx="7104063" cy="10234613"/>
  <p:embeddedFontLst>
    <p:embeddedFont>
      <p:font typeface="方正姚体" pitchFamily="2" charset="-122"/>
      <p:regular r:id="rId19"/>
    </p:embeddedFont>
    <p:embeddedFont>
      <p:font typeface="Garamond" pitchFamily="18" charset="0"/>
      <p:regular r:id="rId20"/>
      <p:bold r:id="rId21"/>
      <p:italic r:id="rId22"/>
    </p:embeddedFont>
    <p:embeddedFont>
      <p:font typeface="Comic Sans MS" pitchFamily="66" charset="0"/>
      <p:regular r:id="rId23"/>
      <p:bold r:id="rId24"/>
      <p:italic r:id="rId25"/>
      <p:boldItalic r:id="rId26"/>
    </p:embeddedFont>
    <p:embeddedFont>
      <p:font typeface="华文仿宋" pitchFamily="2" charset="-122"/>
      <p:regular r:id="rId27"/>
    </p:embeddedFont>
    <p:embeddedFont>
      <p:font typeface="楷体" pitchFamily="49" charset="-122"/>
      <p:regular r:id="rId28"/>
    </p:embeddedFont>
    <p:embeddedFont>
      <p:font typeface="隶书" pitchFamily="49" charset="-122"/>
      <p:regular r:id="rId29"/>
    </p:embeddedFont>
    <p:embeddedFont>
      <p:font typeface="仿宋" pitchFamily="49" charset="-122"/>
      <p:regular r:id="rId30"/>
    </p:embeddedFont>
    <p:embeddedFont>
      <p:font typeface="锐字工房云字库综艺GBK" charset="-122"/>
      <p:regular r:id="rId31"/>
    </p:embeddedFont>
    <p:embeddedFont>
      <p:font typeface="Calibri Light" pitchFamily="34" charset="0"/>
      <p:regular r:id="rId32"/>
      <p:italic r:id="rId33"/>
    </p:embeddedFont>
    <p:embeddedFont>
      <p:font typeface="汉仪超粗宋简" charset="-122"/>
      <p:regular r:id="rId34"/>
    </p:embeddedFont>
    <p:embeddedFont>
      <p:font typeface="黑体" pitchFamily="49" charset="-122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华文中宋" pitchFamily="2" charset="-122"/>
      <p:regular r:id="rId40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43308"/>
    <a:srgbClr val="009900"/>
    <a:srgbClr val="9999FF"/>
    <a:srgbClr val="0B5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1554" y="-108"/>
      </p:cViewPr>
      <p:guideLst>
        <p:guide orient="horz" pos="2278"/>
        <p:guide pos="26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2355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57" name="备注占位符 4"/>
          <p:cNvSpPr>
            <a:spLocks noGrp="1"/>
          </p:cNvSpPr>
          <p:nvPr>
            <p:ph type="body" sz="quarter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360488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-1912" y="-14615"/>
            <a:ext cx="9147810" cy="34029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4400" strike="noStrike" noProof="1">
              <a:latin typeface="锐字工房云字库综艺GBK" panose="02010604000000000000" charset="-122"/>
              <a:ea typeface="锐字工房云字库综艺GBK" panose="02010604000000000000" charset="-122"/>
              <a:sym typeface="+mn-ea"/>
            </a:endParaRPr>
          </a:p>
          <a:p>
            <a:pPr algn="ctr" fontAlgn="auto"/>
            <a:endParaRPr lang="zh-CN" altLang="en-US" sz="4400" strike="noStrike" noProof="1">
              <a:latin typeface="锐字工房云字库综艺GBK" panose="02010604000000000000" charset="-122"/>
              <a:ea typeface="锐字工房云字库综艺GBK" panose="02010604000000000000" charset="-122"/>
              <a:sym typeface="+mn-ea"/>
            </a:endParaRPr>
          </a:p>
          <a:p>
            <a:pPr algn="ctr" fontAlgn="auto"/>
            <a:r>
              <a:rPr lang="zh-CN" altLang="en-US" sz="4400" strike="noStrike" noProof="1">
                <a:latin typeface="锐字工房云字库综艺GBK" panose="02010604000000000000" charset="-122"/>
                <a:ea typeface="锐字工房云字库综艺GBK" panose="02010604000000000000" charset="-122"/>
                <a:sym typeface="+mn-ea"/>
              </a:rPr>
              <a:t>          </a:t>
            </a:r>
            <a:endParaRPr lang="zh-CN" altLang="en-US" sz="4400" strike="noStrike" noProof="1">
              <a:ln>
                <a:solidFill>
                  <a:schemeClr val="tx1"/>
                </a:solidFill>
              </a:ln>
              <a:latin typeface="锐字工房云字库综艺GBK" panose="02010604000000000000" charset="-122"/>
              <a:ea typeface="锐字工房云字库综艺GBK" panose="02010604000000000000" charset="-122"/>
              <a:sym typeface="+mn-ea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587" y="6402388"/>
            <a:ext cx="9147175" cy="4587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5" name="图片 4" descr="学科网_副本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9160" y="132715"/>
            <a:ext cx="1676400" cy="67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即 学 </a:t>
              </a:r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  <a:sym typeface="+mn-ea"/>
                </a:rPr>
                <a:t>即</a:t>
              </a:r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 练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 cmpd="sng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中 考 链 接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pFill/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交 流 讨 论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pFill/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分 析 讨 论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交 流 讨 论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pFill/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拓 展 提 升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pFill/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总 结 提 高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pFill/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实 验 探 究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观察与思考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solidFill>
              <a:srgbClr val="FF0000"/>
            </a:soli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solidFill>
              <a:srgbClr val="FF0000"/>
            </a:soli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易 错 提 醒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5"/>
          <p:cNvGrpSpPr/>
          <p:nvPr userDrawn="1"/>
        </p:nvGrpSpPr>
        <p:grpSpPr>
          <a:xfrm>
            <a:off x="325438" y="193675"/>
            <a:ext cx="7681912" cy="677863"/>
            <a:chOff x="512" y="302"/>
            <a:chExt cx="12099" cy="1069"/>
          </a:xfrm>
        </p:grpSpPr>
        <p:grpSp>
          <p:nvGrpSpPr>
            <p:cNvPr id="3075" name="组合 5"/>
            <p:cNvGrpSpPr/>
            <p:nvPr userDrawn="1"/>
          </p:nvGrpSpPr>
          <p:grpSpPr>
            <a:xfrm>
              <a:off x="512" y="302"/>
              <a:ext cx="6573" cy="1048"/>
              <a:chOff x="513" y="305"/>
              <a:chExt cx="6573" cy="1050"/>
            </a:xfrm>
          </p:grpSpPr>
          <p:sp>
            <p:nvSpPr>
              <p:cNvPr id="14" name="立方体 13"/>
              <p:cNvSpPr/>
              <p:nvPr/>
            </p:nvSpPr>
            <p:spPr>
              <a:xfrm>
                <a:off x="513" y="305"/>
                <a:ext cx="988" cy="1050"/>
              </a:xfrm>
              <a:prstGeom prst="cub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FF00">
                    <a:alpha val="75000"/>
                  </a:srgb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23570" name="文本框 15"/>
              <p:cNvSpPr/>
              <p:nvPr/>
            </p:nvSpPr>
            <p:spPr>
              <a:xfrm>
                <a:off x="1699" y="372"/>
                <a:ext cx="5387" cy="908"/>
              </a:xfrm>
              <a:prstGeom prst="flowChartAlternate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rgbClr val="FFFF00">
                    <a:alpha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/>
              <a:p>
                <a:pPr fontAlgn="auto"/>
                <a:endParaRPr lang="zh-CN" altLang="en-US" sz="4000" strike="noStrike" noProof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cxnSp>
          <p:nvCxnSpPr>
            <p:cNvPr id="12" name="直接连接符 11"/>
            <p:cNvCxnSpPr/>
            <p:nvPr userDrawn="1"/>
          </p:nvCxnSpPr>
          <p:spPr>
            <a:xfrm>
              <a:off x="1481" y="1334"/>
              <a:ext cx="11130" cy="0"/>
            </a:xfrm>
            <a:prstGeom prst="line">
              <a:avLst/>
            </a:prstGeom>
            <a:ln w="47625" cmpd="sng">
              <a:solidFill>
                <a:schemeClr val="accent6">
                  <a:lumMod val="20000"/>
                  <a:lumOff val="80000"/>
                </a:schemeClr>
              </a:solidFill>
              <a:prstDash val="solid"/>
              <a:bevel/>
              <a:headEnd type="none"/>
              <a:tailEnd type="none"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课 堂 小 结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blipFill rotWithShape="1">
              <a:blip r:embed="rId2"/>
              <a:stretch>
                <a:fillRect/>
              </a:stretch>
            </a:blipFill>
            <a:ln w="25400" cmpd="sng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当 堂 检 测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blipFill rotWithShape="1">
              <a:blip r:embed="rId2"/>
              <a:tile tx="-38100" ty="0" sx="100000" sy="100000" flip="none" algn="tl"/>
            </a:blipFill>
            <a:ln>
              <a:solidFill>
                <a:srgbClr val="FFFF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 cmpd="sng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布 置 作 业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-9525" y="1844675"/>
            <a:ext cx="9148445" cy="27997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fontAlgn="auto"/>
            <a:endParaRPr lang="en-US" altLang="zh-CN" sz="4400" strike="noStrike" noProof="1">
              <a:latin typeface="汉仪超粗宋简" panose="02010600000101010101" charset="-122"/>
              <a:ea typeface="汉仪超粗宋简" panose="02010600000101010101" charset="-122"/>
            </a:endParaRPr>
          </a:p>
          <a:p>
            <a:pPr fontAlgn="auto"/>
            <a:r>
              <a:rPr lang="en-US" altLang="zh-CN" sz="8800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+mn-cs"/>
              </a:rPr>
              <a:t> Thank You</a:t>
            </a:r>
            <a:endParaRPr lang="en-US" altLang="zh-CN" sz="8800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超粗宋简" panose="02010600000101010101" charset="-122"/>
              <a:ea typeface="汉仪超粗宋简" panose="02010600000101010101" charset="-122"/>
            </a:endParaRPr>
          </a:p>
          <a:p>
            <a:pPr fontAlgn="auto"/>
            <a:endParaRPr lang="en-US" altLang="zh-CN" sz="4400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超粗宋简" panose="02010600000101010101" charset="-122"/>
              <a:ea typeface="汉仪超粗宋简" panose="02010600000101010101" charset="-122"/>
            </a:endParaRPr>
          </a:p>
        </p:txBody>
      </p:sp>
      <p:pic>
        <p:nvPicPr>
          <p:cNvPr id="22532" name="图片 11" descr="5955929_122501635108_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2288" y="2432050"/>
            <a:ext cx="1471612" cy="1470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-1942" y="-14644"/>
            <a:ext cx="9147810" cy="3403004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4400" strike="noStrike" noProof="1">
              <a:latin typeface="锐字工房云字库综艺GBK" panose="02010604000000000000" charset="-122"/>
              <a:ea typeface="锐字工房云字库综艺GBK" panose="02010604000000000000" charset="-122"/>
              <a:sym typeface="+mn-ea"/>
            </a:endParaRPr>
          </a:p>
          <a:p>
            <a:pPr algn="ctr" fontAlgn="auto"/>
            <a:endParaRPr lang="zh-CN" altLang="en-US" sz="4400" strike="noStrike" noProof="1">
              <a:latin typeface="锐字工房云字库综艺GBK" panose="02010604000000000000" charset="-122"/>
              <a:ea typeface="锐字工房云字库综艺GBK" panose="02010604000000000000" charset="-122"/>
              <a:sym typeface="+mn-ea"/>
            </a:endParaRPr>
          </a:p>
          <a:p>
            <a:pPr algn="ctr" fontAlgn="auto"/>
            <a:r>
              <a:rPr lang="zh-CN" altLang="en-US" sz="4400" strike="noStrike" noProof="1">
                <a:latin typeface="锐字工房云字库综艺GBK" panose="02010604000000000000" charset="-122"/>
                <a:ea typeface="锐字工房云字库综艺GBK" panose="02010604000000000000" charset="-122"/>
                <a:sym typeface="+mn-ea"/>
              </a:rPr>
              <a:t>          </a:t>
            </a:r>
            <a:endParaRPr lang="zh-CN" altLang="en-US" sz="4400" strike="noStrike" noProof="1">
              <a:ln>
                <a:solidFill>
                  <a:schemeClr val="tx1"/>
                </a:solidFill>
              </a:ln>
              <a:latin typeface="锐字工房云字库综艺GBK" panose="02010604000000000000" charset="-122"/>
              <a:ea typeface="锐字工房云字库综艺GBK" panose="02010604000000000000" charset="-122"/>
              <a:sym typeface="+mn-ea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587" y="6402388"/>
            <a:ext cx="9147175" cy="458788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3076" name="图片 10" descr="CgpQU1jZwaKAb6VMAAAwhnvR7bg494886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213" y="130175"/>
            <a:ext cx="1514475" cy="1512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文本框 4"/>
          <p:cNvSpPr txBox="1"/>
          <p:nvPr userDrawn="1"/>
        </p:nvSpPr>
        <p:spPr>
          <a:xfrm>
            <a:off x="2597150" y="3448050"/>
            <a:ext cx="624205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华文中宋" panose="02010600040101010101" charset="-122"/>
              </a:rPr>
              <a:t>课题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华文中宋" panose="02010600040101010101" charset="-122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华文中宋" panose="02010600040101010101" charset="-122"/>
              </a:rPr>
              <a:t>：常见的酸和碱</a:t>
            </a:r>
          </a:p>
          <a:p>
            <a:pPr lvl="0" indent="0" algn="ctr"/>
            <a:endParaRPr lang="zh-CN" altLang="en-US" sz="1000" b="1">
              <a:latin typeface="楷体" panose="02010609060101010101" charset="-122"/>
              <a:ea typeface="楷体" panose="02010609060101010101" charset="-122"/>
            </a:endParaRPr>
          </a:p>
          <a:p>
            <a:pPr lvl="0" indent="0"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第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课时 常见的碱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lvl="0" indent="0" algn="ctr">
              <a:lnSpc>
                <a:spcPct val="150000"/>
              </a:lnSpc>
            </a:pPr>
            <a:endParaRPr lang="zh-CN" altLang="en-US" sz="2800" b="1">
              <a:latin typeface="Times New Roman" panose="02020603050405020304" charset="0"/>
              <a:ea typeface="华文中宋" panose="02010600040101010101" charset="-122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386449" y="2287899"/>
            <a:ext cx="47625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4400" strike="noStrike" noProof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锐字工房云字库综艺GBK" panose="02010604000000000000" charset="-122"/>
                <a:ea typeface="锐字工房云字库综艺GBK" panose="02010604000000000000" charset="-122"/>
                <a:cs typeface="+mn-cs"/>
                <a:sym typeface="+mn-ea"/>
              </a:rPr>
              <a:t>第十单元  酸和碱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5"/>
          <p:cNvGrpSpPr/>
          <p:nvPr userDrawn="1"/>
        </p:nvGrpSpPr>
        <p:grpSpPr>
          <a:xfrm>
            <a:off x="325438" y="178465"/>
            <a:ext cx="7681912" cy="680367"/>
            <a:chOff x="512" y="279"/>
            <a:chExt cx="12099" cy="1071"/>
          </a:xfrm>
        </p:grpSpPr>
        <p:grpSp>
          <p:nvGrpSpPr>
            <p:cNvPr id="3075" name="组合 5"/>
            <p:cNvGrpSpPr/>
            <p:nvPr userDrawn="1"/>
          </p:nvGrpSpPr>
          <p:grpSpPr>
            <a:xfrm>
              <a:off x="512" y="279"/>
              <a:ext cx="5494" cy="1071"/>
              <a:chOff x="513" y="281"/>
              <a:chExt cx="5494" cy="1074"/>
            </a:xfrm>
          </p:grpSpPr>
          <p:sp>
            <p:nvSpPr>
              <p:cNvPr id="14" name="立方体 13"/>
              <p:cNvSpPr/>
              <p:nvPr/>
            </p:nvSpPr>
            <p:spPr>
              <a:xfrm>
                <a:off x="513" y="305"/>
                <a:ext cx="988" cy="1050"/>
              </a:xfrm>
              <a:prstGeom prst="cube">
                <a:avLst/>
              </a:prstGeom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FFF00">
                    <a:alpha val="75000"/>
                  </a:srgb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z="3600" b="1" strike="noStrike" noProof="1"/>
              </a:p>
            </p:txBody>
          </p:sp>
          <p:sp>
            <p:nvSpPr>
              <p:cNvPr id="23570" name="文本框 15"/>
              <p:cNvSpPr/>
              <p:nvPr/>
            </p:nvSpPr>
            <p:spPr>
              <a:xfrm>
                <a:off x="1693" y="281"/>
                <a:ext cx="4314" cy="966"/>
              </a:xfrm>
              <a:prstGeom prst="flowChartAlternateProcess">
                <a:avLst/>
              </a:prstGeom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>
                <a:solidFill>
                  <a:srgbClr val="FFFF00">
                    <a:alpha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ctr" anchorCtr="0">
                <a:spAutoFit/>
              </a:bodyPr>
              <a:lstStyle/>
              <a:p>
                <a:pPr algn="ctr" fontAlgn="auto"/>
                <a:r>
                  <a:rPr lang="zh-CN" altLang="en-US" sz="3200" b="1" strike="noStrike" noProof="1">
                    <a:solidFill>
                      <a:schemeClr val="bg1"/>
                    </a:solidFill>
                    <a:latin typeface="华文中宋" panose="02010600040101010101" charset="-122"/>
                    <a:ea typeface="华文中宋" panose="02010600040101010101" charset="-122"/>
                    <a:cs typeface="+mn-cs"/>
                  </a:rPr>
                  <a:t>学 习 目 标</a:t>
                </a:r>
              </a:p>
            </p:txBody>
          </p:sp>
        </p:grpSp>
        <p:sp>
          <p:nvSpPr>
            <p:cNvPr id="12" name="直接连接符 11"/>
            <p:cNvSpPr/>
            <p:nvPr userDrawn="1"/>
          </p:nvSpPr>
          <p:spPr>
            <a:xfrm>
              <a:off x="1481" y="1310"/>
              <a:ext cx="11130" cy="0"/>
            </a:xfrm>
            <a:prstGeom prst="line">
              <a:avLst/>
            </a:prstGeom>
            <a:ln w="28575" cmpd="sng">
              <a:solidFill>
                <a:srgbClr val="7030A0"/>
              </a:solidFill>
              <a:prstDash val="solid"/>
              <a:bevel/>
              <a:headEnd type="none"/>
              <a:tailEnd type="none"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5"/>
          <p:cNvGrpSpPr/>
          <p:nvPr userDrawn="1"/>
        </p:nvGrpSpPr>
        <p:grpSpPr>
          <a:xfrm>
            <a:off x="325438" y="193675"/>
            <a:ext cx="7681912" cy="665163"/>
            <a:chOff x="512" y="302"/>
            <a:chExt cx="12099" cy="1048"/>
          </a:xfrm>
        </p:grpSpPr>
        <p:grpSp>
          <p:nvGrpSpPr>
            <p:cNvPr id="5123" name="组合 5"/>
            <p:cNvGrpSpPr/>
            <p:nvPr userDrawn="1"/>
          </p:nvGrpSpPr>
          <p:grpSpPr>
            <a:xfrm>
              <a:off x="512" y="302"/>
              <a:ext cx="4405" cy="1048"/>
              <a:chOff x="513" y="305"/>
              <a:chExt cx="4405" cy="1050"/>
            </a:xfrm>
          </p:grpSpPr>
          <p:sp>
            <p:nvSpPr>
              <p:cNvPr id="14" name="立方体 13"/>
              <p:cNvSpPr/>
              <p:nvPr/>
            </p:nvSpPr>
            <p:spPr>
              <a:xfrm>
                <a:off x="513" y="305"/>
                <a:ext cx="988" cy="1050"/>
              </a:xfrm>
              <a:prstGeom prst="cub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FF00">
                    <a:alpha val="75000"/>
                  </a:srgb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23570" name="文本框 15"/>
              <p:cNvSpPr/>
              <p:nvPr/>
            </p:nvSpPr>
            <p:spPr>
              <a:xfrm>
                <a:off x="1693" y="315"/>
                <a:ext cx="3225" cy="909"/>
              </a:xfrm>
              <a:prstGeom prst="flowChartAlternate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 cap="flat" cmpd="sng">
                <a:solidFill>
                  <a:srgbClr val="FFFF00">
                    <a:alpha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ctr" anchorCtr="0">
                <a:spAutoFit/>
              </a:bodyPr>
              <a:lstStyle/>
              <a:p>
                <a:pPr algn="ctr" fontAlgn="auto"/>
                <a:r>
                  <a:rPr lang="zh-CN" altLang="en-US" sz="3200" strike="noStrike" noProof="1">
                    <a:solidFill>
                      <a:schemeClr val="bg1"/>
                    </a:solidFill>
                    <a:latin typeface="华文中宋" panose="02010600040101010101" charset="-122"/>
                    <a:ea typeface="华文中宋" panose="02010600040101010101" charset="-122"/>
                    <a:cs typeface="+mn-cs"/>
                  </a:rPr>
                  <a:t>自主学习</a:t>
                </a:r>
                <a:endParaRPr lang="zh-CN" altLang="en-US" sz="3200" strike="noStrike" noProof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cxnSp>
          <p:nvCxnSpPr>
            <p:cNvPr id="12" name="直接连接符 11"/>
            <p:cNvCxnSpPr/>
            <p:nvPr userDrawn="1"/>
          </p:nvCxnSpPr>
          <p:spPr>
            <a:xfrm>
              <a:off x="1481" y="1128"/>
              <a:ext cx="11130" cy="0"/>
            </a:xfrm>
            <a:prstGeom prst="line">
              <a:avLst/>
            </a:prstGeom>
            <a:ln w="47625" cmpd="sng">
              <a:solidFill>
                <a:schemeClr val="accent6">
                  <a:lumMod val="20000"/>
                  <a:lumOff val="80000"/>
                </a:schemeClr>
              </a:solidFill>
              <a:prstDash val="solid"/>
              <a:bevel/>
              <a:headEnd type="none"/>
              <a:tailEnd type="none"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自 学 指 导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自 学 检 测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5"/>
          <p:cNvGrpSpPr/>
          <p:nvPr userDrawn="1"/>
        </p:nvGrpSpPr>
        <p:grpSpPr>
          <a:xfrm>
            <a:off x="325438" y="193675"/>
            <a:ext cx="7681912" cy="677863"/>
            <a:chOff x="512" y="302"/>
            <a:chExt cx="12099" cy="1069"/>
          </a:xfrm>
        </p:grpSpPr>
        <p:grpSp>
          <p:nvGrpSpPr>
            <p:cNvPr id="4099" name="组合 5"/>
            <p:cNvGrpSpPr/>
            <p:nvPr userDrawn="1"/>
          </p:nvGrpSpPr>
          <p:grpSpPr>
            <a:xfrm>
              <a:off x="512" y="302"/>
              <a:ext cx="7536" cy="1048"/>
              <a:chOff x="513" y="305"/>
              <a:chExt cx="7536" cy="1050"/>
            </a:xfrm>
          </p:grpSpPr>
          <p:sp>
            <p:nvSpPr>
              <p:cNvPr id="14" name="立方体 13"/>
              <p:cNvSpPr/>
              <p:nvPr/>
            </p:nvSpPr>
            <p:spPr>
              <a:xfrm>
                <a:off x="513" y="305"/>
                <a:ext cx="988" cy="1050"/>
              </a:xfrm>
              <a:prstGeom prst="cub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FF00">
                    <a:alpha val="75000"/>
                  </a:srgb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23570" name="文本框 15"/>
              <p:cNvSpPr/>
              <p:nvPr/>
            </p:nvSpPr>
            <p:spPr>
              <a:xfrm>
                <a:off x="1699" y="372"/>
                <a:ext cx="6350" cy="908"/>
              </a:xfrm>
              <a:prstGeom prst="flowChartAlternate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rgbClr val="FFFF00">
                    <a:alpha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/>
              <a:p>
                <a:pPr fontAlgn="auto"/>
                <a:endParaRPr lang="zh-CN" altLang="en-US" sz="4000" strike="noStrike" noProof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cxnSp>
          <p:nvCxnSpPr>
            <p:cNvPr id="12" name="直接连接符 11"/>
            <p:cNvCxnSpPr/>
            <p:nvPr userDrawn="1"/>
          </p:nvCxnSpPr>
          <p:spPr>
            <a:xfrm>
              <a:off x="1481" y="1334"/>
              <a:ext cx="11130" cy="0"/>
            </a:xfrm>
            <a:prstGeom prst="line">
              <a:avLst/>
            </a:prstGeom>
            <a:ln w="47625" cmpd="sng">
              <a:solidFill>
                <a:schemeClr val="accent6">
                  <a:lumMod val="20000"/>
                  <a:lumOff val="80000"/>
                </a:schemeClr>
              </a:solidFill>
              <a:prstDash val="solid"/>
              <a:bevel/>
              <a:headEnd type="none"/>
              <a:tailEnd type="none"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新 课 导 入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实 验 探 究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5"/>
          <p:cNvGrpSpPr/>
          <p:nvPr userDrawn="1"/>
        </p:nvGrpSpPr>
        <p:grpSpPr>
          <a:xfrm>
            <a:off x="325438" y="184150"/>
            <a:ext cx="7681912" cy="673100"/>
            <a:chOff x="512" y="289"/>
            <a:chExt cx="12099" cy="1062"/>
          </a:xfrm>
        </p:grpSpPr>
        <p:grpSp>
          <p:nvGrpSpPr>
            <p:cNvPr id="10243" name="组合 5"/>
            <p:cNvGrpSpPr/>
            <p:nvPr userDrawn="1"/>
          </p:nvGrpSpPr>
          <p:grpSpPr>
            <a:xfrm>
              <a:off x="512" y="289"/>
              <a:ext cx="6725" cy="1062"/>
              <a:chOff x="513" y="291"/>
              <a:chExt cx="6725" cy="1064"/>
            </a:xfrm>
          </p:grpSpPr>
          <p:sp>
            <p:nvSpPr>
              <p:cNvPr id="14" name="立方体 13"/>
              <p:cNvSpPr/>
              <p:nvPr/>
            </p:nvSpPr>
            <p:spPr>
              <a:xfrm>
                <a:off x="513" y="305"/>
                <a:ext cx="988" cy="1050"/>
              </a:xfrm>
              <a:prstGeom prst="cub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FF00">
                    <a:alpha val="75000"/>
                  </a:srgb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23570" name="文本框 15"/>
              <p:cNvSpPr/>
              <p:nvPr/>
            </p:nvSpPr>
            <p:spPr>
              <a:xfrm>
                <a:off x="1673" y="291"/>
                <a:ext cx="5565" cy="966"/>
              </a:xfrm>
              <a:prstGeom prst="flowChartAlternate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rgbClr val="FFFF00">
                    <a:alpha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/>
              <a:p>
                <a:pPr fontAlgn="auto"/>
                <a:endParaRPr lang="zh-CN" altLang="en-US" sz="4000" strike="noStrike" noProof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cxnSp>
          <p:nvCxnSpPr>
            <p:cNvPr id="12" name="直接连接符 11"/>
            <p:cNvCxnSpPr/>
            <p:nvPr userDrawn="1"/>
          </p:nvCxnSpPr>
          <p:spPr>
            <a:xfrm>
              <a:off x="1481" y="1156"/>
              <a:ext cx="11130" cy="0"/>
            </a:xfrm>
            <a:prstGeom prst="line">
              <a:avLst/>
            </a:prstGeom>
            <a:ln w="47625" cmpd="sng">
              <a:solidFill>
                <a:schemeClr val="accent6">
                  <a:lumMod val="20000"/>
                  <a:lumOff val="80000"/>
                </a:schemeClr>
              </a:solidFill>
              <a:prstDash val="solid"/>
              <a:bevel/>
              <a:headEnd type="none"/>
              <a:tailEnd type="none"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观察与思考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知 识 拓 展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交 流 讨 论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即 学 即 练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8"/>
          <p:cNvGrpSpPr/>
          <p:nvPr userDrawn="1"/>
        </p:nvGrpSpPr>
        <p:grpSpPr>
          <a:xfrm>
            <a:off x="338138" y="179009"/>
            <a:ext cx="8774112" cy="757616"/>
            <a:chOff x="533" y="281"/>
            <a:chExt cx="13816" cy="1194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15363" name="Picture 8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050" y="107950"/>
            <a:ext cx="3611563" cy="879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solidFill>
                    <a:srgbClr val="FFFF00"/>
                  </a:solidFill>
                  <a:latin typeface="方正姚体" panose="02010601030101010101" charset="-122"/>
                  <a:ea typeface="方正姚体" panose="02010601030101010101" charset="-122"/>
                </a:rPr>
                <a:t>易 错 提 醒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blipFill rotWithShape="1">
              <a:blip r:embed="rId2"/>
              <a:stretch>
                <a:fillRect/>
              </a:stretch>
            </a:blipFill>
            <a:ln w="25400" cmpd="sng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blipFill rotWithShape="1">
              <a:blip r:embed="rId2"/>
              <a:tile tx="0" ty="0" sx="100000" sy="100000" flip="none" algn="tl"/>
            </a:blip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当 堂 检 测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blipFill rotWithShape="1">
              <a:blip r:embed="rId2"/>
              <a:tile tx="-38100" ty="0" sx="100000" sy="100000" flip="none" algn="tl"/>
            </a:blipFill>
            <a:ln>
              <a:solidFill>
                <a:srgbClr val="FFFF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5"/>
          <p:cNvGrpSpPr/>
          <p:nvPr userDrawn="1"/>
        </p:nvGrpSpPr>
        <p:grpSpPr>
          <a:xfrm>
            <a:off x="325438" y="193675"/>
            <a:ext cx="7681912" cy="665163"/>
            <a:chOff x="512" y="302"/>
            <a:chExt cx="12099" cy="1050"/>
          </a:xfrm>
        </p:grpSpPr>
        <p:grpSp>
          <p:nvGrpSpPr>
            <p:cNvPr id="5123" name="组合 5"/>
            <p:cNvGrpSpPr/>
            <p:nvPr userDrawn="1"/>
          </p:nvGrpSpPr>
          <p:grpSpPr>
            <a:xfrm>
              <a:off x="512" y="302"/>
              <a:ext cx="10598" cy="1048"/>
              <a:chOff x="513" y="305"/>
              <a:chExt cx="10598" cy="1050"/>
            </a:xfrm>
          </p:grpSpPr>
          <p:sp>
            <p:nvSpPr>
              <p:cNvPr id="14" name="立方体 13"/>
              <p:cNvSpPr/>
              <p:nvPr/>
            </p:nvSpPr>
            <p:spPr>
              <a:xfrm>
                <a:off x="513" y="305"/>
                <a:ext cx="988" cy="1050"/>
              </a:xfrm>
              <a:prstGeom prst="cub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FF00">
                    <a:alpha val="75000"/>
                  </a:srgb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23570" name="文本框 15"/>
              <p:cNvSpPr/>
              <p:nvPr/>
            </p:nvSpPr>
            <p:spPr>
              <a:xfrm>
                <a:off x="1699" y="372"/>
                <a:ext cx="9412" cy="908"/>
              </a:xfrm>
              <a:prstGeom prst="flowChartAlternate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 cap="flat" cmpd="sng">
                <a:solidFill>
                  <a:srgbClr val="FFFF00">
                    <a:alpha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/>
              <a:p>
                <a:pPr fontAlgn="auto"/>
                <a:endParaRPr lang="zh-CN" altLang="en-US" sz="4000" strike="noStrike" noProof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cxnSp>
          <p:nvCxnSpPr>
            <p:cNvPr id="12" name="直接连接符 11"/>
            <p:cNvCxnSpPr/>
            <p:nvPr userDrawn="1"/>
          </p:nvCxnSpPr>
          <p:spPr>
            <a:xfrm>
              <a:off x="1481" y="1315"/>
              <a:ext cx="11130" cy="0"/>
            </a:xfrm>
            <a:prstGeom prst="line">
              <a:avLst/>
            </a:prstGeom>
            <a:ln w="47625" cmpd="sng">
              <a:solidFill>
                <a:schemeClr val="accent6">
                  <a:lumMod val="20000"/>
                  <a:lumOff val="80000"/>
                </a:schemeClr>
              </a:solidFill>
              <a:prstDash val="solid"/>
              <a:bevel/>
              <a:headEnd type="none"/>
              <a:tailEnd type="none"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path path="circle">
                <a:fillToRect l="100000" t="100000"/>
              </a:path>
              <a:tileRect r="-100000" b="-100000"/>
            </a:gradFill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10800000" scaled="0"/>
            </a:gradFill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中 考 链 接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 cmpd="sng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布 置 作 业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-9525" y="1844675"/>
            <a:ext cx="9148445" cy="27997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fontAlgn="auto"/>
            <a:endParaRPr lang="en-US" altLang="zh-CN" sz="4400" strike="noStrike" noProof="1">
              <a:latin typeface="汉仪超粗宋简" panose="02010600000101010101" charset="-122"/>
              <a:ea typeface="汉仪超粗宋简" panose="02010600000101010101" charset="-122"/>
            </a:endParaRPr>
          </a:p>
          <a:p>
            <a:pPr fontAlgn="auto"/>
            <a:r>
              <a:rPr lang="en-US" altLang="zh-CN" sz="8800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超粗宋简" panose="02010600000101010101" charset="-122"/>
                <a:ea typeface="汉仪超粗宋简" panose="02010600000101010101" charset="-122"/>
                <a:cs typeface="+mn-cs"/>
              </a:rPr>
              <a:t> Thank You</a:t>
            </a:r>
            <a:endParaRPr lang="en-US" altLang="zh-CN" sz="8800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超粗宋简" panose="02010600000101010101" charset="-122"/>
              <a:ea typeface="汉仪超粗宋简" panose="02010600000101010101" charset="-122"/>
            </a:endParaRPr>
          </a:p>
          <a:p>
            <a:pPr fontAlgn="auto"/>
            <a:endParaRPr lang="en-US" altLang="zh-CN" sz="4400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超粗宋简" panose="02010600000101010101" charset="-122"/>
              <a:ea typeface="汉仪超粗宋简" panose="02010600000101010101" charset="-122"/>
            </a:endParaRPr>
          </a:p>
        </p:txBody>
      </p:sp>
      <p:pic>
        <p:nvPicPr>
          <p:cNvPr id="20484" name="图片 11" descr="5955929_122501635108_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2288" y="2432050"/>
            <a:ext cx="1471612" cy="1470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8"/>
          <p:cNvGrpSpPr/>
          <p:nvPr userDrawn="1"/>
        </p:nvGrpSpPr>
        <p:grpSpPr>
          <a:xfrm>
            <a:off x="450850" y="330200"/>
            <a:ext cx="6867525" cy="996950"/>
            <a:chOff x="493" y="-5"/>
            <a:chExt cx="13517" cy="1773"/>
          </a:xfrm>
        </p:grpSpPr>
        <p:sp>
          <p:nvSpPr>
            <p:cNvPr id="10" name="对角圆角矩形 9"/>
            <p:cNvSpPr/>
            <p:nvPr/>
          </p:nvSpPr>
          <p:spPr>
            <a:xfrm>
              <a:off x="534" y="1648"/>
              <a:ext cx="13477" cy="120"/>
            </a:xfrm>
            <a:prstGeom prst="round2DiagRect">
              <a:avLst/>
            </a:prstGeom>
            <a:solidFill>
              <a:srgbClr val="FF00FF"/>
            </a:solidFill>
            <a:ln w="0" cmpd="thickThin">
              <a:noFill/>
            </a:ln>
            <a:effectLst>
              <a:softEdge rad="38100"/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pic>
          <p:nvPicPr>
            <p:cNvPr id="6148" name="Picture 12" descr="学习目标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" y="-5"/>
              <a:ext cx="6395" cy="157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pFill/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学 习 目 标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pFill/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新 课 导 入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pFill/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自 学 指 导 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8"/>
          <p:cNvGrpSpPr/>
          <p:nvPr userDrawn="1"/>
        </p:nvGrpSpPr>
        <p:grpSpPr>
          <a:xfrm>
            <a:off x="338138" y="98425"/>
            <a:ext cx="8774112" cy="838200"/>
            <a:chOff x="533" y="154"/>
            <a:chExt cx="13816" cy="132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对角圆角矩形 10"/>
            <p:cNvSpPr/>
            <p:nvPr/>
          </p:nvSpPr>
          <p:spPr>
            <a:xfrm>
              <a:off x="533" y="1355"/>
              <a:ext cx="13816" cy="120"/>
            </a:xfrm>
            <a:prstGeom prst="round2DiagRect">
              <a:avLst/>
            </a:prstGeom>
            <a:grpFill/>
            <a:ln w="0" cmpd="thickThin"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横卷形 7"/>
            <p:cNvSpPr/>
            <p:nvPr/>
          </p:nvSpPr>
          <p:spPr>
            <a:xfrm>
              <a:off x="1496" y="154"/>
              <a:ext cx="4424" cy="1161"/>
            </a:xfrm>
            <a:prstGeom prst="horizontalScroll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3200" b="1" strike="noStrike" noProof="1">
                  <a:latin typeface="方正姚体" panose="02010601030101010101" charset="-122"/>
                  <a:ea typeface="方正姚体" panose="02010601030101010101" charset="-122"/>
                </a:rPr>
                <a:t>自 学 检 测 </a:t>
              </a:r>
            </a:p>
          </p:txBody>
        </p:sp>
        <p:sp>
          <p:nvSpPr>
            <p:cNvPr id="6" name="立方体 5"/>
            <p:cNvSpPr/>
            <p:nvPr/>
          </p:nvSpPr>
          <p:spPr>
            <a:xfrm>
              <a:off x="573" y="281"/>
              <a:ext cx="678" cy="920"/>
            </a:xfrm>
            <a:prstGeom prst="cube">
              <a:avLst/>
            </a:prstGeom>
            <a:grpFill/>
            <a:ln>
              <a:solidFill>
                <a:srgbClr val="FFFF00">
                  <a:alpha val="52000"/>
                </a:srgbClr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/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indent="-22860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2" name="图片 1" descr="学科网_副本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249160" y="132715"/>
            <a:ext cx="1676400" cy="676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/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indent="-22860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2020/2/5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2" name="图片 1" descr="学科网_副本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249160" y="132715"/>
            <a:ext cx="1676400" cy="676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4189794083,299498987&amp;fm=27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" y="3343275"/>
            <a:ext cx="1743710" cy="307211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4578" name="文本框 4"/>
          <p:cNvSpPr txBox="1"/>
          <p:nvPr/>
        </p:nvSpPr>
        <p:spPr>
          <a:xfrm>
            <a:off x="1998648" y="2310765"/>
            <a:ext cx="5354638" cy="1137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课题1  常见的酸和碱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第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课时</a:t>
            </a: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2020253" y="1137839"/>
            <a:ext cx="48139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noProof="1">
                <a:ln>
                  <a:solidFill>
                    <a:schemeClr val="bg1"/>
                  </a:solidFill>
                </a:ln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第十单元  酸和碱</a:t>
            </a:r>
          </a:p>
        </p:txBody>
      </p:sp>
      <p:pic>
        <p:nvPicPr>
          <p:cNvPr id="22530" name="图片 1"/>
          <p:cNvPicPr>
            <a:picLocks noChangeAspect="1"/>
          </p:cNvPicPr>
          <p:nvPr/>
        </p:nvPicPr>
        <p:blipFill>
          <a:blip r:embed="rId3"/>
          <a:srcRect l="11876" t="5663" r="15134" b="4877"/>
          <a:stretch>
            <a:fillRect/>
          </a:stretch>
        </p:blipFill>
        <p:spPr>
          <a:xfrm>
            <a:off x="4065588" y="4621213"/>
            <a:ext cx="1160462" cy="153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363" y="4838700"/>
            <a:ext cx="947737" cy="947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0" y="4621213"/>
            <a:ext cx="1238250" cy="1611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图片 5"/>
          <p:cNvPicPr>
            <a:picLocks noChangeAspect="1"/>
          </p:cNvPicPr>
          <p:nvPr/>
        </p:nvPicPr>
        <p:blipFill>
          <a:blip r:embed="rId6"/>
          <a:srcRect l="7982" r="14856"/>
          <a:stretch>
            <a:fillRect/>
          </a:stretch>
        </p:blipFill>
        <p:spPr>
          <a:xfrm>
            <a:off x="6834188" y="4838700"/>
            <a:ext cx="957262" cy="944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文本框 6"/>
          <p:cNvSpPr txBox="1"/>
          <p:nvPr/>
        </p:nvSpPr>
        <p:spPr>
          <a:xfrm>
            <a:off x="2962275" y="5857875"/>
            <a:ext cx="9017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</a:rPr>
              <a:t>NaOH</a:t>
            </a:r>
          </a:p>
        </p:txBody>
      </p:sp>
      <p:sp>
        <p:nvSpPr>
          <p:cNvPr id="22535" name="文本框 7"/>
          <p:cNvSpPr txBox="1"/>
          <p:nvPr/>
        </p:nvSpPr>
        <p:spPr>
          <a:xfrm>
            <a:off x="6796088" y="5786438"/>
            <a:ext cx="11112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</a:rPr>
              <a:t>Ca(OH)</a:t>
            </a:r>
            <a:r>
              <a:rPr lang="en-US" altLang="zh-CN" b="1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Rot="1"/>
          </p:cNvSpPr>
          <p:nvPr>
            <p:ph idx="4294967295"/>
          </p:nvPr>
        </p:nvSpPr>
        <p:spPr>
          <a:xfrm>
            <a:off x="530860" y="1376680"/>
            <a:ext cx="7922895" cy="2240280"/>
          </a:xfrm>
        </p:spPr>
        <p:txBody>
          <a:bodyPr wrap="square" lIns="91440" tIns="45720" rIns="91440" bIns="45720" anchor="t"/>
          <a:lstStyle/>
          <a:p>
            <a:pPr>
              <a:lnSpc>
                <a:spcPct val="200000"/>
              </a:lnSpc>
              <a:buNone/>
            </a:pPr>
            <a:r>
              <a:rPr lang="zh-CN" altLang="en-US" b="1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①建筑材料：</a:t>
            </a:r>
            <a:r>
              <a:rPr lang="zh-CN" altLang="en-US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石灰乳</a:t>
            </a:r>
            <a:r>
              <a:rPr lang="en-US" altLang="zh-CN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石灰浆</a:t>
            </a:r>
            <a:r>
              <a:rPr lang="zh-CN" altLang="en-US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粉刷墙壁、砌墙</a:t>
            </a:r>
            <a:r>
              <a:rPr lang="en-US" altLang="zh-CN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;</a:t>
            </a:r>
            <a:endParaRPr lang="en-US" altLang="zh-CN" b="1" dirty="0">
              <a:solidFill>
                <a:srgbClr val="0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200000"/>
              </a:lnSpc>
              <a:buNone/>
            </a:pPr>
            <a:r>
              <a:rPr lang="zh-CN" altLang="en-US" b="1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②农业上：</a:t>
            </a:r>
            <a:r>
              <a:rPr lang="zh-CN" altLang="en-US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</a:rPr>
              <a:t>改良</a:t>
            </a:r>
            <a:r>
              <a:rPr lang="zh-CN" altLang="en-US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酸性</a:t>
            </a:r>
            <a:r>
              <a:rPr lang="zh-CN" altLang="en-US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</a:rPr>
              <a:t>土壤、配制农药波尔多液；</a:t>
            </a:r>
            <a:endParaRPr lang="zh-CN" altLang="en-US" b="1" dirty="0">
              <a:solidFill>
                <a:srgbClr val="00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b="1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③实验室：</a:t>
            </a:r>
            <a:r>
              <a:rPr lang="zh-CN" altLang="en-US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</a:rPr>
              <a:t>用澄清石灰水检验二氧化碳气体。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29230" y="2210118"/>
            <a:ext cx="45148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CO</a:t>
            </a:r>
            <a:r>
              <a:rPr lang="zh-CN" altLang="en-US" sz="2800" b="1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+Ca(OH)</a:t>
            </a:r>
            <a:r>
              <a:rPr lang="zh-CN" altLang="en-US" sz="2800" b="1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 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= CaCO</a:t>
            </a:r>
            <a:r>
              <a:rPr lang="zh-CN" altLang="en-US" sz="2800" b="1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↓+H</a:t>
            </a:r>
            <a:r>
              <a:rPr lang="zh-CN" altLang="en-US" sz="2800" b="1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  <p:sp>
        <p:nvSpPr>
          <p:cNvPr id="32781" name="文本框 6"/>
          <p:cNvSpPr txBox="1"/>
          <p:nvPr/>
        </p:nvSpPr>
        <p:spPr>
          <a:xfrm>
            <a:off x="1086485" y="249555"/>
            <a:ext cx="356616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000" b="1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3.</a:t>
            </a:r>
            <a:r>
              <a:rPr lang="zh-CN" altLang="en-US" sz="3000" b="1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常见的碱的用途</a:t>
            </a:r>
            <a:endParaRPr lang="en-US" altLang="zh-CN" sz="3000" b="1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32780" name="Text Box 48"/>
          <p:cNvSpPr txBox="1"/>
          <p:nvPr/>
        </p:nvSpPr>
        <p:spPr>
          <a:xfrm>
            <a:off x="618490" y="1044575"/>
            <a:ext cx="37071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</a:t>
            </a:r>
            <a:r>
              <a:rPr lang="en-US" altLang="zh-CN" sz="2800" b="1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）</a:t>
            </a:r>
            <a:r>
              <a:rPr lang="zh-CN" altLang="en-US" sz="28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Ca(OH)</a:t>
            </a:r>
            <a:r>
              <a:rPr lang="zh-CN" altLang="en-US" sz="2800" b="1" baseline="-250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用途：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29230" y="3844608"/>
            <a:ext cx="45148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CO</a:t>
            </a:r>
            <a:r>
              <a:rPr lang="zh-CN" altLang="en-US" sz="2800" b="1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+Ca(OH)</a:t>
            </a:r>
            <a:r>
              <a:rPr lang="zh-CN" altLang="en-US" sz="2800" b="1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 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= CaCO</a:t>
            </a:r>
            <a:r>
              <a:rPr lang="zh-CN" altLang="en-US" sz="2800" b="1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↓+H</a:t>
            </a:r>
            <a:r>
              <a:rPr lang="zh-CN" altLang="en-US" sz="2800" b="1" baseline="-25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文本框 1"/>
          <p:cNvSpPr txBox="1"/>
          <p:nvPr/>
        </p:nvSpPr>
        <p:spPr>
          <a:xfrm>
            <a:off x="1024255" y="1136968"/>
            <a:ext cx="4297363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latin typeface="华文中宋" panose="02010600040101010101" charset="-122"/>
                <a:ea typeface="华文中宋" panose="02010600040101010101" charset="-122"/>
              </a:rPr>
              <a:t>铝和氢氧化钠溶液的反应：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23938" y="1919288"/>
            <a:ext cx="6713537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>
                <a:solidFill>
                  <a:srgbClr val="0000FF"/>
                </a:solidFill>
                <a:latin typeface="Times New Roman" panose="02020603050405020304" charset="0"/>
                <a:ea typeface="华文中宋" panose="02010600040101010101" charset="-122"/>
              </a:rPr>
              <a:t>2Al + 2NaOH + 2H</a:t>
            </a:r>
            <a:r>
              <a:rPr lang="en-US" altLang="zh-CN" sz="2800" baseline="-25000">
                <a:solidFill>
                  <a:srgbClr val="0000FF"/>
                </a:solidFill>
                <a:latin typeface="Times New Roman" panose="02020603050405020304" charset="0"/>
                <a:ea typeface="华文中宋" panose="02010600040101010101" charset="-122"/>
              </a:rPr>
              <a:t>2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charset="0"/>
                <a:ea typeface="华文中宋" panose="02010600040101010101" charset="-122"/>
              </a:rPr>
              <a:t>O = 2NaAlO</a:t>
            </a:r>
            <a:r>
              <a:rPr lang="en-US" altLang="zh-CN" sz="2800" baseline="-25000">
                <a:solidFill>
                  <a:srgbClr val="0000FF"/>
                </a:solidFill>
                <a:latin typeface="Times New Roman" panose="02020603050405020304" charset="0"/>
                <a:ea typeface="华文中宋" panose="02010600040101010101" charset="-122"/>
              </a:rPr>
              <a:t>2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charset="0"/>
                <a:ea typeface="华文中宋" panose="02010600040101010101" charset="-122"/>
              </a:rPr>
              <a:t>  + 3H</a:t>
            </a:r>
            <a:r>
              <a:rPr lang="en-US" altLang="zh-CN" sz="2800" baseline="-25000">
                <a:solidFill>
                  <a:srgbClr val="0000FF"/>
                </a:solidFill>
                <a:latin typeface="Times New Roman" panose="02020603050405020304" charset="0"/>
                <a:ea typeface="华文中宋" panose="02010600040101010101" charset="-122"/>
              </a:rPr>
              <a:t>2 </a:t>
            </a:r>
            <a:r>
              <a:rPr lang="en-US" altLang="zh-CN" sz="2800">
                <a:solidFill>
                  <a:srgbClr val="0000FF"/>
                </a:solidFill>
                <a:latin typeface="Arial" panose="020B0604020202020204" pitchFamily="34" charset="0"/>
                <a:ea typeface="华文中宋" panose="02010600040101010101" charset="-122"/>
              </a:rPr>
              <a:t>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416425" y="2441575"/>
            <a:ext cx="17176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rgbClr val="F43308"/>
                </a:solidFill>
                <a:latin typeface="楷体" panose="02010609060101010101" charset="-122"/>
                <a:ea typeface="楷体" panose="02010609060101010101" charset="-122"/>
              </a:rPr>
              <a:t>偏铝酸钠</a:t>
            </a:r>
          </a:p>
        </p:txBody>
      </p:sp>
      <p:pic>
        <p:nvPicPr>
          <p:cNvPr id="5" name="1铝与氢氧化钠溶液反应（流畅）_384x288_2.00M_h.264-_标清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0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365" y="305181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Group 2"/>
          <p:cNvGraphicFramePr>
            <a:graphicFrameLocks noGrp="1"/>
          </p:cNvGraphicFramePr>
          <p:nvPr/>
        </p:nvGraphicFramePr>
        <p:xfrm>
          <a:off x="782955" y="1360805"/>
          <a:ext cx="8021320" cy="4974336"/>
        </p:xfrm>
        <a:graphic>
          <a:graphicData uri="http://schemas.openxmlformats.org/drawingml/2006/table">
            <a:tbl>
              <a:tblPr/>
              <a:tblGrid>
                <a:gridCol w="454660"/>
                <a:gridCol w="2192020"/>
                <a:gridCol w="3158490"/>
                <a:gridCol w="2216150"/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i="0" u="none" baseline="0">
                          <a:solidFill>
                            <a:srgbClr val="000000"/>
                          </a:solidFill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名称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氢氧化钠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氢氧化钙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i="0" u="none" baseline="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化学式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4175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i="0" u="none" baseline="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俗名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575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物性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溶解性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在空气中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en-US" altLang="zh-CN" sz="2400" b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                 </a:t>
                      </a:r>
                      <a:r>
                        <a:rPr lang="zh-CN" altLang="en-US" sz="2400" b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用途：</a:t>
                      </a:r>
                      <a:r>
                        <a:rPr lang="zh-CN" altLang="en-US" sz="2400" b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气体干燥剂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化性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1.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与指示剂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酚酞遇碱变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_____;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石蕊遇</a:t>
                      </a:r>
                      <a:r>
                        <a:rPr lang="zh-CN" altLang="en-US" sz="2400" b="1" smtClean="0">
                          <a:ln>
                            <a:noFill/>
                          </a:ln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碱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变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_____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2.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碱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+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非金属氧化物 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=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盐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+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水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用途：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建筑材料，石灰浆刷墙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用途：吸收</a:t>
                      </a:r>
                      <a:r>
                        <a:rPr lang="en-US" altLang="zh-CN" sz="2400" b="1" dirty="0">
                          <a:solidFill>
                            <a:srgbClr val="0000CC"/>
                          </a:solidFill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CO</a:t>
                      </a:r>
                      <a:r>
                        <a:rPr lang="en-US" altLang="zh-CN" sz="2400" b="1" baseline="-25000" dirty="0">
                          <a:solidFill>
                            <a:srgbClr val="0000CC"/>
                          </a:solidFill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2</a:t>
                      </a:r>
                      <a:r>
                        <a:rPr lang="zh-CN" altLang="en-US" sz="2400" b="1" dirty="0">
                          <a:solidFill>
                            <a:srgbClr val="0000CC"/>
                          </a:solidFill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、</a:t>
                      </a:r>
                      <a:r>
                        <a:rPr lang="en-US" altLang="zh-CN" sz="2400" b="1" dirty="0">
                          <a:solidFill>
                            <a:srgbClr val="0000CC"/>
                          </a:solidFill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SO</a:t>
                      </a:r>
                      <a:r>
                        <a:rPr lang="en-US" altLang="zh-CN" sz="2400" b="1" baseline="-25000" dirty="0">
                          <a:solidFill>
                            <a:srgbClr val="0000CC"/>
                          </a:solidFill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lang="en-US" altLang="zh-CN" sz="2400" b="1" baseline="-25000" dirty="0">
                        <a:solidFill>
                          <a:srgbClr val="0000CC"/>
                        </a:solidFill>
                        <a:latin typeface="仿宋" panose="02010609060101010101" charset="-122"/>
                        <a:ea typeface="仿宋" panose="02010609060101010101" charset="-122"/>
                        <a:sym typeface="+mn-ea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仿宋" panose="02010609060101010101" charset="-122"/>
                        <a:ea typeface="仿宋" panose="02010609060101010101" charset="-122"/>
                        <a:sym typeface="+mn-ea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altLang="zh-CN" sz="2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仿宋" panose="02010609060101010101" charset="-122"/>
                        <a:ea typeface="仿宋" panose="02010609060101010101" charset="-122"/>
                        <a:sym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633" name="Rectangle 45"/>
          <p:cNvSpPr/>
          <p:nvPr/>
        </p:nvSpPr>
        <p:spPr>
          <a:xfrm>
            <a:off x="619125" y="900430"/>
            <a:ext cx="44272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400" b="1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常见的碱的性质和用途</a:t>
            </a:r>
          </a:p>
        </p:txBody>
      </p:sp>
      <p:sp>
        <p:nvSpPr>
          <p:cNvPr id="216071" name="Text Box 7"/>
          <p:cNvSpPr txBox="1"/>
          <p:nvPr/>
        </p:nvSpPr>
        <p:spPr>
          <a:xfrm>
            <a:off x="3533140" y="4481830"/>
            <a:ext cx="3960029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Ca(OH)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+CO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=CaCO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3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↓+H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  <p:sp>
        <p:nvSpPr>
          <p:cNvPr id="216072" name="Text Box 8"/>
          <p:cNvSpPr txBox="1"/>
          <p:nvPr/>
        </p:nvSpPr>
        <p:spPr>
          <a:xfrm>
            <a:off x="3526790" y="5413375"/>
            <a:ext cx="3960029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2NaOH + CO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 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= Na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CO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3 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+ H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  <p:sp>
        <p:nvSpPr>
          <p:cNvPr id="193568" name="Text Box 32"/>
          <p:cNvSpPr txBox="1"/>
          <p:nvPr/>
        </p:nvSpPr>
        <p:spPr>
          <a:xfrm>
            <a:off x="3545205" y="2288858"/>
            <a:ext cx="302402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火碱、烧碱、苛性钠</a:t>
            </a:r>
          </a:p>
        </p:txBody>
      </p:sp>
      <p:sp>
        <p:nvSpPr>
          <p:cNvPr id="193569" name="Text Box 33"/>
          <p:cNvSpPr txBox="1"/>
          <p:nvPr/>
        </p:nvSpPr>
        <p:spPr>
          <a:xfrm>
            <a:off x="6497003" y="2302828"/>
            <a:ext cx="234001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熟石灰、消石灰</a:t>
            </a:r>
          </a:p>
        </p:txBody>
      </p:sp>
      <p:sp>
        <p:nvSpPr>
          <p:cNvPr id="193572" name="Text Box 36"/>
          <p:cNvSpPr txBox="1"/>
          <p:nvPr/>
        </p:nvSpPr>
        <p:spPr>
          <a:xfrm>
            <a:off x="3927158" y="2749233"/>
            <a:ext cx="158273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易溶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放热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</a:p>
        </p:txBody>
      </p:sp>
      <p:sp>
        <p:nvSpPr>
          <p:cNvPr id="193573" name="Text Box 37"/>
          <p:cNvSpPr txBox="1"/>
          <p:nvPr/>
        </p:nvSpPr>
        <p:spPr>
          <a:xfrm>
            <a:off x="7074218" y="2763203"/>
            <a:ext cx="90000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微溶</a:t>
            </a:r>
          </a:p>
        </p:txBody>
      </p:sp>
      <p:sp>
        <p:nvSpPr>
          <p:cNvPr id="193576" name="Rectangle 40"/>
          <p:cNvSpPr/>
          <p:nvPr/>
        </p:nvSpPr>
        <p:spPr>
          <a:xfrm>
            <a:off x="4232275" y="1828800"/>
            <a:ext cx="9734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NaOH</a:t>
            </a:r>
          </a:p>
        </p:txBody>
      </p:sp>
      <p:sp>
        <p:nvSpPr>
          <p:cNvPr id="193577" name="Rectangle 41"/>
          <p:cNvSpPr/>
          <p:nvPr/>
        </p:nvSpPr>
        <p:spPr>
          <a:xfrm>
            <a:off x="7074218" y="1828800"/>
            <a:ext cx="120523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Ca(OH)</a:t>
            </a:r>
            <a:r>
              <a:rPr lang="en-US" altLang="zh-CN" sz="2400" b="1" baseline="-25000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</a:p>
        </p:txBody>
      </p:sp>
      <p:sp>
        <p:nvSpPr>
          <p:cNvPr id="198685" name="Text Box 29"/>
          <p:cNvSpPr txBox="1"/>
          <p:nvPr/>
        </p:nvSpPr>
        <p:spPr>
          <a:xfrm>
            <a:off x="7456488" y="3593465"/>
            <a:ext cx="97200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蓝色</a:t>
            </a:r>
          </a:p>
        </p:txBody>
      </p:sp>
      <p:sp>
        <p:nvSpPr>
          <p:cNvPr id="198687" name="Text Box 31"/>
          <p:cNvSpPr txBox="1"/>
          <p:nvPr/>
        </p:nvSpPr>
        <p:spPr>
          <a:xfrm>
            <a:off x="5017770" y="3593465"/>
            <a:ext cx="97200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rPr>
              <a:t>红色</a:t>
            </a:r>
          </a:p>
        </p:txBody>
      </p:sp>
      <p:sp>
        <p:nvSpPr>
          <p:cNvPr id="2" name="Text Box 8"/>
          <p:cNvSpPr txBox="1"/>
          <p:nvPr/>
        </p:nvSpPr>
        <p:spPr>
          <a:xfrm>
            <a:off x="3526790" y="5816600"/>
            <a:ext cx="3960029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2NaOH + SO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 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= Na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SO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3 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+ H</a:t>
            </a:r>
            <a:r>
              <a:rPr lang="en-US" altLang="zh-CN" sz="2400" b="1" baseline="-25000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400" b="1" dirty="0">
                <a:solidFill>
                  <a:srgbClr val="0000CC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  <p:sp>
        <p:nvSpPr>
          <p:cNvPr id="3" name="Text Box 36"/>
          <p:cNvSpPr txBox="1"/>
          <p:nvPr/>
        </p:nvSpPr>
        <p:spPr>
          <a:xfrm>
            <a:off x="3424555" y="3178175"/>
            <a:ext cx="22910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易潮解</a:t>
            </a:r>
            <a:r>
              <a:rPr lang="en-US" altLang="zh-CN" sz="2400" b="1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(</a:t>
            </a:r>
            <a:r>
              <a:rPr lang="zh-CN" altLang="en-US" sz="2400" b="1" smtClean="0">
                <a:ln>
                  <a:noFill/>
                </a:ln>
                <a:solidFill>
                  <a:srgbClr val="0099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吸水性</a:t>
            </a:r>
            <a:r>
              <a:rPr lang="en-US" altLang="zh-CN" sz="2400" b="1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)  </a:t>
            </a:r>
            <a:endParaRPr lang="en-US" altLang="zh-CN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9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9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2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93572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93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1" grpId="0"/>
      <p:bldP spid="216072" grpId="0"/>
      <p:bldP spid="193568" grpId="0"/>
      <p:bldP spid="193569" grpId="0"/>
      <p:bldP spid="193576" grpId="0"/>
      <p:bldP spid="193577" grpId="0"/>
      <p:bldP spid="198685" grpId="0" animBg="1"/>
      <p:bldP spid="198687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58" name="Text Box 3"/>
          <p:cNvSpPr txBox="1"/>
          <p:nvPr/>
        </p:nvSpPr>
        <p:spPr>
          <a:xfrm>
            <a:off x="671195" y="1061720"/>
            <a:ext cx="8279130" cy="521970"/>
          </a:xfrm>
          <a:prstGeom prst="rect">
            <a:avLst/>
          </a:prstGeom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00000"/>
              </a:lnSpc>
              <a:spcBef>
                <a:spcPts val="0"/>
              </a:spcBef>
            </a:pP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生石灰为什么能做</a:t>
            </a:r>
            <a:r>
              <a:rPr lang="zh-CN" alt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干燥剂？（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化学方程式表示</a:t>
            </a:r>
            <a:r>
              <a:rPr lang="zh-CN" alt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）</a:t>
            </a:r>
          </a:p>
        </p:txBody>
      </p:sp>
      <p:sp useBgFill="1">
        <p:nvSpPr>
          <p:cNvPr id="108548" name="Text Box 4"/>
          <p:cNvSpPr txBox="1"/>
          <p:nvPr/>
        </p:nvSpPr>
        <p:spPr>
          <a:xfrm>
            <a:off x="671195" y="2098675"/>
            <a:ext cx="8278495" cy="953135"/>
          </a:xfrm>
          <a:prstGeom prst="rect">
            <a:avLst/>
          </a:prstGeom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00000"/>
              </a:lnSpc>
              <a:spcBef>
                <a:spcPts val="0"/>
              </a:spcBef>
            </a:pPr>
            <a:r>
              <a:rPr lang="en-US" altLang="zh-CN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</a:t>
            </a:r>
            <a:r>
              <a:rPr lang="zh-CN" altLang="en-US" sz="2800" b="1" dirty="0">
                <a:solidFill>
                  <a:srgbClr val="0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经过一段时间后，会发现纸袋内的白色颗粒粘在一起成为块状。这块状固体是什么？</a:t>
            </a:r>
            <a:endParaRPr lang="zh-CN" altLang="en-US"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730" y="3896995"/>
            <a:ext cx="3594735" cy="2399030"/>
          </a:xfrm>
          <a:prstGeom prst="rect">
            <a:avLst/>
          </a:prstGeom>
        </p:spPr>
      </p:pic>
      <p:sp>
        <p:nvSpPr>
          <p:cNvPr id="219146" name="Text Box 10"/>
          <p:cNvSpPr txBox="1"/>
          <p:nvPr/>
        </p:nvSpPr>
        <p:spPr>
          <a:xfrm>
            <a:off x="2187258" y="1576705"/>
            <a:ext cx="39322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CaO + H</a:t>
            </a:r>
            <a:r>
              <a:rPr lang="en-US" altLang="zh-CN" sz="2800" b="1" baseline="-25000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O = Ca(OH)</a:t>
            </a:r>
            <a:r>
              <a:rPr lang="en-US" altLang="zh-CN" sz="2800" b="1" baseline="-25000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endParaRPr lang="en-US" altLang="zh-CN" sz="2800" b="1" dirty="0">
              <a:solidFill>
                <a:srgbClr val="000099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19147" name="Text Box 11"/>
          <p:cNvSpPr txBox="1"/>
          <p:nvPr/>
        </p:nvSpPr>
        <p:spPr>
          <a:xfrm>
            <a:off x="2187258" y="3168015"/>
            <a:ext cx="5562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Ca(OH)</a:t>
            </a:r>
            <a:r>
              <a:rPr lang="en-US" altLang="zh-CN" sz="2800" b="1" baseline="-25000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+CO</a:t>
            </a:r>
            <a:r>
              <a:rPr lang="en-US" altLang="zh-CN" sz="2800" b="1" baseline="-25000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= CaCO</a:t>
            </a:r>
            <a:r>
              <a:rPr lang="en-US" altLang="zh-CN" sz="2800" b="1" baseline="-25000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3</a:t>
            </a:r>
            <a:r>
              <a:rPr lang="en-US" altLang="zh-CN" sz="2800" b="1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↓+H</a:t>
            </a:r>
            <a:r>
              <a:rPr lang="en-US" altLang="zh-CN" sz="2800" b="1" baseline="-25000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000099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191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2191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 animBg="1"/>
      <p:bldP spid="219146" grpId="0"/>
      <p:bldP spid="2191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1"/>
          <p:cNvSpPr txBox="1"/>
          <p:nvPr/>
        </p:nvSpPr>
        <p:spPr>
          <a:xfrm>
            <a:off x="892175" y="1398588"/>
            <a:ext cx="64516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1.</a:t>
            </a:r>
            <a:r>
              <a:rPr lang="zh-CN" altLang="en-US" sz="32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课本</a:t>
            </a:r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P</a:t>
            </a:r>
            <a:r>
              <a:rPr lang="zh-CN" altLang="en-US" sz="32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：</a:t>
            </a:r>
            <a:r>
              <a:rPr lang="zh-CN" altLang="en-US" sz="3200" b="1">
                <a:latin typeface="华文仿宋" panose="02010600040101010101" charset="-122"/>
                <a:ea typeface="华文仿宋" panose="02010600040101010101" charset="-122"/>
              </a:rPr>
              <a:t>练习与应用</a:t>
            </a:r>
            <a:r>
              <a:rPr lang="en-US" altLang="zh-CN" sz="3200">
                <a:latin typeface="Calibri" panose="020F0502020204030204" charset="0"/>
                <a:ea typeface="宋体" panose="02010600030101010101" pitchFamily="2" charset="-122"/>
              </a:rPr>
              <a:t>-</a:t>
            </a:r>
          </a:p>
          <a:p>
            <a:endParaRPr lang="en-US" altLang="zh-CN" sz="32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2.</a:t>
            </a:r>
            <a:r>
              <a:rPr lang="zh-CN" altLang="en-US" sz="32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基训</a:t>
            </a:r>
            <a:r>
              <a:rPr lang="en-US" altLang="zh-CN" sz="32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P:  </a:t>
            </a:r>
            <a:r>
              <a:rPr lang="en-US" altLang="zh-CN" sz="3200">
                <a:latin typeface="Calibri" panose="020F0502020204030204" charset="0"/>
                <a:ea typeface="宋体" panose="02010600030101010101" pitchFamily="2" charset="-122"/>
              </a:rPr>
              <a:t>5 - </a:t>
            </a:r>
          </a:p>
        </p:txBody>
      </p:sp>
      <p:pic>
        <p:nvPicPr>
          <p:cNvPr id="26626" name="图片 6153" descr="00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913" y="4997450"/>
            <a:ext cx="1816100" cy="868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6150" y="5962650"/>
            <a:ext cx="1685925" cy="88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2" name="图片 4" descr="u=1510095268,2812950420&amp;fm=27&amp;gp=0"/>
          <p:cNvPicPr>
            <a:picLocks noChangeAspect="1"/>
          </p:cNvPicPr>
          <p:nvPr/>
        </p:nvPicPr>
        <p:blipFill>
          <a:blip r:embed="rId3"/>
          <a:srcRect b="4507"/>
          <a:stretch>
            <a:fillRect/>
          </a:stretch>
        </p:blipFill>
        <p:spPr>
          <a:xfrm>
            <a:off x="819150" y="1385888"/>
            <a:ext cx="7818438" cy="4465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3" name="文本框 2"/>
          <p:cNvSpPr txBox="1"/>
          <p:nvPr/>
        </p:nvSpPr>
        <p:spPr>
          <a:xfrm>
            <a:off x="1690688" y="1906588"/>
            <a:ext cx="5764212" cy="2060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ea typeface="华文中宋" panose="02010600040101010101" charset="-122"/>
            </a:endParaRPr>
          </a:p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ea typeface="华文中宋" panose="02010600040101010101" charset="-122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华文中宋" panose="02010600040101010101" charset="-122"/>
              </a:rPr>
              <a:t>、基训，课题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ea typeface="华文中宋" panose="02010600040101010101" charset="-122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华文中宋" panose="02010600040101010101" charset="-122"/>
              </a:rPr>
              <a:t>，第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ea typeface="华文中宋" panose="02010600040101010101" charset="-122"/>
              </a:rPr>
              <a:t>3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charset="0"/>
                <a:ea typeface="华文中宋" panose="02010600040101010101" charset="-122"/>
              </a:rPr>
              <a:t>课时</a:t>
            </a:r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ea typeface="华文中宋" panose="02010600040101010101" charset="-122"/>
            </a:endParaRPr>
          </a:p>
          <a:p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ea typeface="华文中宋" panose="02010600040101010101" charset="-122"/>
            </a:endParaRPr>
          </a:p>
          <a:p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本框 2"/>
          <p:cNvSpPr/>
          <p:nvPr/>
        </p:nvSpPr>
        <p:spPr>
          <a:xfrm>
            <a:off x="149225" y="1476375"/>
            <a:ext cx="9232900" cy="4377733"/>
          </a:xfrm>
          <a:prstGeom prst="flowChartAlternateProcess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lnSpc>
                <a:spcPct val="120000"/>
              </a:lnSpc>
            </a:pP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 b="1">
                <a:solidFill>
                  <a:srgbClr val="0033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掌握常见的碱的物理性质；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 b="1">
                <a:solidFill>
                  <a:srgbClr val="0033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掌握碱的化学性质；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 b="1">
                <a:solidFill>
                  <a:srgbClr val="0033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en-US" sz="2800" b="1" dirty="0">
                <a:solidFill>
                  <a:srgbClr val="0033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了解碱的用途。</a:t>
            </a:r>
          </a:p>
          <a:p>
            <a:pPr indent="457200">
              <a:lnSpc>
                <a:spcPct val="150000"/>
              </a:lnSpc>
            </a:pPr>
            <a:endParaRPr lang="zh-CN" altLang="en-US" sz="28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>
              <a:lnSpc>
                <a:spcPct val="150000"/>
              </a:lnSpc>
            </a:pPr>
            <a:endParaRPr lang="zh-CN" altLang="en-US" sz="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8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几种常见的碱的性质和用途。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23554" name="文本框 4"/>
          <p:cNvSpPr/>
          <p:nvPr/>
        </p:nvSpPr>
        <p:spPr>
          <a:xfrm>
            <a:off x="944563" y="4085085"/>
            <a:ext cx="2503487" cy="810319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100000">
                <a:schemeClr val="accent2"/>
              </a:gs>
            </a:gsLst>
            <a:lin ang="5400000"/>
            <a:tileRect/>
          </a:gradFill>
          <a:ln w="9525" cap="flat" cmpd="thickThin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重点难点：</a:t>
            </a:r>
          </a:p>
        </p:txBody>
      </p:sp>
      <p:sp>
        <p:nvSpPr>
          <p:cNvPr id="23555" name="文本框 4"/>
          <p:cNvSpPr/>
          <p:nvPr/>
        </p:nvSpPr>
        <p:spPr>
          <a:xfrm>
            <a:off x="1028700" y="1318916"/>
            <a:ext cx="2503488" cy="810219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7B32B2"/>
              </a:gs>
              <a:gs pos="100000">
                <a:srgbClr val="401A5D"/>
              </a:gs>
            </a:gsLst>
            <a:lin ang="5400000"/>
            <a:tileRect/>
          </a:gradFill>
          <a:ln w="9525" cap="flat" cmpd="thickThin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知识目标：</a:t>
            </a:r>
          </a:p>
        </p:txBody>
      </p:sp>
      <p:pic>
        <p:nvPicPr>
          <p:cNvPr id="23556" name="图片 1"/>
          <p:cNvPicPr>
            <a:picLocks noChangeAspect="1"/>
          </p:cNvPicPr>
          <p:nvPr/>
        </p:nvPicPr>
        <p:blipFill>
          <a:blip r:embed="rId2"/>
          <a:srcRect r="11752" b="10602"/>
          <a:stretch>
            <a:fillRect/>
          </a:stretch>
        </p:blipFill>
        <p:spPr>
          <a:xfrm>
            <a:off x="6642100" y="3494088"/>
            <a:ext cx="1844675" cy="1401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1475" y="4895850"/>
            <a:ext cx="1685925" cy="887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Group 2"/>
          <p:cNvGraphicFramePr>
            <a:graphicFrameLocks noGrp="1"/>
          </p:cNvGraphicFramePr>
          <p:nvPr/>
        </p:nvGraphicFramePr>
        <p:xfrm>
          <a:off x="782955" y="1360805"/>
          <a:ext cx="7114540" cy="2743200"/>
        </p:xfrm>
        <a:graphic>
          <a:graphicData uri="http://schemas.openxmlformats.org/drawingml/2006/table">
            <a:tbl>
              <a:tblPr/>
              <a:tblGrid>
                <a:gridCol w="2112010"/>
                <a:gridCol w="2417445"/>
                <a:gridCol w="258508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名称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氢氧化钠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氢氧化钙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化学式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俗名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颜色、状态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溶解性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露置在空气中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现象：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404178" y="4507707"/>
            <a:ext cx="8929688" cy="13804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tIns="118800" bIns="154800" anchor="ctr" anchorCtr="1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3.NaOH</a:t>
            </a:r>
            <a:r>
              <a:rPr kumimoji="0" lang="zh-CN" altLang="en-US" sz="2400" b="1" kern="1200" cap="none" spc="0" normalizeH="0" baseline="0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的用途：</a:t>
            </a:r>
            <a:r>
              <a:rPr kumimoji="0" lang="zh-CN" altLang="en-US" sz="24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作某些气体的</a:t>
            </a:r>
            <a:r>
              <a:rPr kumimoji="0" lang="zh-CN" altLang="en-US" sz="2400" b="1" u="sng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         </a:t>
            </a:r>
            <a:r>
              <a:rPr kumimoji="0" lang="zh-CN" altLang="en-US" sz="2400" b="1" kern="1200" cap="none" spc="0" normalizeH="0" baseline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；</a:t>
            </a: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latin typeface="宋体" panose="02010600030101010101" pitchFamily="2" charset="-122"/>
                <a:cs typeface="宋体" panose="02010600030101010101" pitchFamily="2" charset="-122"/>
              </a:rPr>
              <a:t>（肥皂、石油、造纸、纺织、印染）；去除</a:t>
            </a:r>
            <a:r>
              <a:rPr kumimoji="0" lang="zh-CN" altLang="en-US" sz="2400" b="1" u="sng" kern="1200" cap="none" spc="0" normalizeH="0" baseline="0" noProof="0" dirty="0">
                <a:latin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kumimoji="0" lang="zh-CN" altLang="en-US" sz="2400" b="1" kern="1200" cap="none" spc="0" normalizeH="0" baseline="0" noProof="0" dirty="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0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Ca(OH)</a:t>
            </a:r>
            <a:r>
              <a:rPr kumimoji="0" lang="en-US" altLang="zh-CN" sz="2400" b="1" kern="1200" cap="none" spc="0" normalizeH="0" baseline="-25000" noProof="0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sz="2400" b="1" kern="1200" cap="none" spc="0" normalizeH="0" baseline="0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cs typeface="宋体" panose="02010600030101010101" pitchFamily="2" charset="-122"/>
              </a:rPr>
              <a:t>的用途：</a:t>
            </a:r>
            <a:r>
              <a:rPr kumimoji="0" lang="zh-CN" altLang="en-US" sz="2400" b="1" kern="1200" cap="none" spc="0" normalizeH="0" baseline="0" noProof="0" dirty="0">
                <a:latin typeface="宋体" panose="02010600030101010101" pitchFamily="2" charset="-122"/>
                <a:cs typeface="宋体" panose="02010600030101010101" pitchFamily="2" charset="-122"/>
              </a:rPr>
              <a:t>改良</a:t>
            </a:r>
            <a:r>
              <a:rPr kumimoji="0" lang="zh-CN" altLang="en-US" sz="2400" b="1" u="sng" kern="1200" cap="none" spc="0" normalizeH="0" baseline="0" noProof="0" dirty="0">
                <a:latin typeface="宋体" panose="02010600030101010101" pitchFamily="2" charset="-122"/>
                <a:cs typeface="宋体" panose="02010600030101010101" pitchFamily="2" charset="-122"/>
              </a:rPr>
              <a:t>     </a:t>
            </a:r>
            <a:r>
              <a:rPr kumimoji="0" lang="zh-CN" altLang="en-US" sz="2400" b="1" kern="1200" cap="none" spc="0" normalizeH="0" baseline="0" noProof="0" dirty="0">
                <a:latin typeface="宋体" panose="02010600030101010101" pitchFamily="2" charset="-122"/>
                <a:cs typeface="宋体" panose="02010600030101010101" pitchFamily="2" charset="-122"/>
              </a:rPr>
              <a:t>土壤、配置波尔多液、作建筑材料。</a:t>
            </a:r>
            <a:endParaRPr kumimoji="0" lang="zh-CN" altLang="en-US" sz="2400" b="1" kern="1200" cap="none" spc="0" normalizeH="0" baseline="0" noProof="0" dirty="0">
              <a:effectLst>
                <a:outerShdw blurRad="38100" dist="38100" dir="2700000" algn="tl">
                  <a:srgbClr val="C0C0C0"/>
                </a:outerShdw>
              </a:effectLst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632" name="Text Box 43"/>
          <p:cNvSpPr txBox="1"/>
          <p:nvPr/>
        </p:nvSpPr>
        <p:spPr>
          <a:xfrm>
            <a:off x="544195" y="4120515"/>
            <a:ext cx="766805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400" b="1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潮解：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吸收空气中的</a:t>
            </a:r>
            <a:r>
              <a:rPr lang="zh-CN" altLang="en-US" sz="24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表面被溶解，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变化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zh-CN" altLang="en-US" sz="2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633" name="Rectangle 45"/>
          <p:cNvSpPr/>
          <p:nvPr/>
        </p:nvSpPr>
        <p:spPr>
          <a:xfrm>
            <a:off x="737553" y="933450"/>
            <a:ext cx="33120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400" b="1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常见的碱的物理性质</a:t>
            </a:r>
          </a:p>
        </p:txBody>
      </p:sp>
      <p:sp>
        <p:nvSpPr>
          <p:cNvPr id="25634" name="Rectangle 52"/>
          <p:cNvSpPr/>
          <p:nvPr/>
        </p:nvSpPr>
        <p:spPr>
          <a:xfrm>
            <a:off x="510858" y="5688013"/>
            <a:ext cx="8605837" cy="939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如果不慎将碱液沾到皮肤上，应先用大量</a:t>
            </a:r>
            <a:r>
              <a:rPr lang="zh-CN" altLang="en-US" sz="2400" b="1" u="sng" dirty="0">
                <a:latin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冲洗，再涂上</a:t>
            </a:r>
            <a:r>
              <a:rPr lang="zh-CN" altLang="en-US" sz="2400" b="1" u="sng" dirty="0">
                <a:latin typeface="宋体" panose="02010600030101010101" pitchFamily="2" charset="-122"/>
                <a:cs typeface="宋体" panose="02010600030101010101" pitchFamily="2" charset="-122"/>
              </a:rPr>
              <a:t>                  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溶液</a:t>
            </a: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Group 2"/>
          <p:cNvGraphicFramePr>
            <a:graphicFrameLocks noGrp="1"/>
          </p:cNvGraphicFramePr>
          <p:nvPr/>
        </p:nvGraphicFramePr>
        <p:xfrm>
          <a:off x="831215" y="1558925"/>
          <a:ext cx="7563485" cy="5133721"/>
        </p:xfrm>
        <a:graphic>
          <a:graphicData uri="http://schemas.openxmlformats.org/drawingml/2006/table">
            <a:tbl>
              <a:tblPr/>
              <a:tblGrid>
                <a:gridCol w="1620520"/>
                <a:gridCol w="3516630"/>
                <a:gridCol w="242633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名称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氢氧化钠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2" charset="-122"/>
                          <a:ea typeface="黑体" panose="02010609060101010101" pitchFamily="2" charset="-122"/>
                        </a:rPr>
                        <a:t>氢氧化钙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化学式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俗名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颜色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、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状态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溶解性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959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在空气中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用途：</a:t>
                      </a:r>
                      <a:r>
                        <a:rPr lang="zh-CN" altLang="en-US" sz="2400" b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气体干燥剂 </a:t>
                      </a:r>
                      <a:r>
                        <a:rPr lang="zh-CN" altLang="en-US" sz="2400" b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         </a:t>
                      </a:r>
                      <a:endParaRPr kumimoji="0" lang="zh-CN" altLang="en-US" sz="2400" b="1" i="0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楷体" panose="02010609060101010101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用 途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noProof="0" dirty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肥皂、造纸、纺织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2" charset="-122"/>
                        <a:ea typeface="黑体" panose="02010609060101010101" pitchFamily="2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noProof="0" dirty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配制波尔多液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400" b="1" noProof="0" dirty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  <a:sym typeface="+mn-ea"/>
                        </a:rPr>
                        <a:t>建筑材料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65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仿宋" panose="02010609060101010101" charset="-122"/>
                          <a:ea typeface="仿宋" panose="02010609060101010101" charset="-122"/>
                        </a:rPr>
                        <a:t>危险处理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先用大量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___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冲洗，再涂上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__________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溶液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633" name="Rectangle 45"/>
          <p:cNvSpPr/>
          <p:nvPr/>
        </p:nvSpPr>
        <p:spPr>
          <a:xfrm>
            <a:off x="779780" y="975360"/>
            <a:ext cx="53378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常见的碱的物理性质和用途</a:t>
            </a:r>
          </a:p>
        </p:txBody>
      </p:sp>
      <p:sp>
        <p:nvSpPr>
          <p:cNvPr id="193568" name="Text Box 32"/>
          <p:cNvSpPr txBox="1"/>
          <p:nvPr/>
        </p:nvSpPr>
        <p:spPr>
          <a:xfrm>
            <a:off x="2599690" y="2452688"/>
            <a:ext cx="302402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火碱、烧碱、苛性钠</a:t>
            </a:r>
          </a:p>
        </p:txBody>
      </p:sp>
      <p:sp>
        <p:nvSpPr>
          <p:cNvPr id="193569" name="Text Box 33"/>
          <p:cNvSpPr txBox="1"/>
          <p:nvPr/>
        </p:nvSpPr>
        <p:spPr>
          <a:xfrm>
            <a:off x="6048058" y="2466658"/>
            <a:ext cx="234001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熟石灰、消石灰</a:t>
            </a:r>
          </a:p>
        </p:txBody>
      </p:sp>
      <p:sp>
        <p:nvSpPr>
          <p:cNvPr id="193570" name="Text Box 34"/>
          <p:cNvSpPr txBox="1"/>
          <p:nvPr/>
        </p:nvSpPr>
        <p:spPr>
          <a:xfrm>
            <a:off x="4876483" y="2936240"/>
            <a:ext cx="1548011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白色固体</a:t>
            </a:r>
          </a:p>
        </p:txBody>
      </p:sp>
      <p:sp>
        <p:nvSpPr>
          <p:cNvPr id="193572" name="Text Box 36"/>
          <p:cNvSpPr txBox="1"/>
          <p:nvPr/>
        </p:nvSpPr>
        <p:spPr>
          <a:xfrm>
            <a:off x="3436938" y="3396298"/>
            <a:ext cx="158273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易溶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放热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</a:p>
        </p:txBody>
      </p:sp>
      <p:sp>
        <p:nvSpPr>
          <p:cNvPr id="193573" name="Text Box 37"/>
          <p:cNvSpPr txBox="1"/>
          <p:nvPr/>
        </p:nvSpPr>
        <p:spPr>
          <a:xfrm>
            <a:off x="6607493" y="3396298"/>
            <a:ext cx="90000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微溶</a:t>
            </a:r>
          </a:p>
        </p:txBody>
      </p:sp>
      <p:sp>
        <p:nvSpPr>
          <p:cNvPr id="193574" name="Text Box 38"/>
          <p:cNvSpPr txBox="1"/>
          <p:nvPr/>
        </p:nvSpPr>
        <p:spPr>
          <a:xfrm>
            <a:off x="2425700" y="3852545"/>
            <a:ext cx="2196016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易潮解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吸水性</a:t>
            </a:r>
          </a:p>
        </p:txBody>
      </p:sp>
      <p:sp>
        <p:nvSpPr>
          <p:cNvPr id="193575" name="Text Box 39"/>
          <p:cNvSpPr txBox="1"/>
          <p:nvPr/>
        </p:nvSpPr>
        <p:spPr>
          <a:xfrm>
            <a:off x="6354128" y="4094798"/>
            <a:ext cx="1728013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无明显现象</a:t>
            </a:r>
          </a:p>
        </p:txBody>
      </p:sp>
      <p:sp>
        <p:nvSpPr>
          <p:cNvPr id="193576" name="Rectangle 40"/>
          <p:cNvSpPr/>
          <p:nvPr/>
        </p:nvSpPr>
        <p:spPr>
          <a:xfrm>
            <a:off x="3783330" y="1992630"/>
            <a:ext cx="9734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NaOH</a:t>
            </a:r>
          </a:p>
        </p:txBody>
      </p:sp>
      <p:sp>
        <p:nvSpPr>
          <p:cNvPr id="193577" name="Rectangle 41"/>
          <p:cNvSpPr/>
          <p:nvPr/>
        </p:nvSpPr>
        <p:spPr>
          <a:xfrm>
            <a:off x="6625273" y="1992630"/>
            <a:ext cx="120523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Ca(OH)</a:t>
            </a:r>
            <a:r>
              <a:rPr lang="en-US" altLang="zh-CN" sz="2400" b="1" baseline="-25000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</a:p>
        </p:txBody>
      </p:sp>
      <p:sp>
        <p:nvSpPr>
          <p:cNvPr id="193584" name="Rectangle 48"/>
          <p:cNvSpPr>
            <a:spLocks noChangeArrowheads="1"/>
          </p:cNvSpPr>
          <p:nvPr/>
        </p:nvSpPr>
        <p:spPr bwMode="auto">
          <a:xfrm>
            <a:off x="3241675" y="4794250"/>
            <a:ext cx="1728013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气体干燥剂</a:t>
            </a:r>
          </a:p>
        </p:txBody>
      </p:sp>
      <p:sp>
        <p:nvSpPr>
          <p:cNvPr id="193589" name="Rectangle 53"/>
          <p:cNvSpPr/>
          <p:nvPr/>
        </p:nvSpPr>
        <p:spPr>
          <a:xfrm>
            <a:off x="3755073" y="6167438"/>
            <a:ext cx="4889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水</a:t>
            </a:r>
          </a:p>
        </p:txBody>
      </p:sp>
      <p:sp>
        <p:nvSpPr>
          <p:cNvPr id="193590" name="Rectangle 54"/>
          <p:cNvSpPr/>
          <p:nvPr/>
        </p:nvSpPr>
        <p:spPr>
          <a:xfrm>
            <a:off x="6103938" y="6153468"/>
            <a:ext cx="162001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硼酸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醋酸</a:t>
            </a:r>
          </a:p>
        </p:txBody>
      </p:sp>
      <p:sp>
        <p:nvSpPr>
          <p:cNvPr id="3" name="Rectangle 48"/>
          <p:cNvSpPr>
            <a:spLocks noChangeArrowheads="1"/>
          </p:cNvSpPr>
          <p:nvPr/>
        </p:nvSpPr>
        <p:spPr bwMode="auto">
          <a:xfrm>
            <a:off x="6025515" y="4794250"/>
            <a:ext cx="2124016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改良酸性土壤</a:t>
            </a:r>
          </a:p>
        </p:txBody>
      </p:sp>
      <p:sp>
        <p:nvSpPr>
          <p:cNvPr id="4" name="Rectangle 48"/>
          <p:cNvSpPr>
            <a:spLocks noChangeArrowheads="1"/>
          </p:cNvSpPr>
          <p:nvPr/>
        </p:nvSpPr>
        <p:spPr bwMode="auto">
          <a:xfrm>
            <a:off x="3274695" y="5254625"/>
            <a:ext cx="1440011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去除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油污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5" name="Text Box 38"/>
          <p:cNvSpPr txBox="1"/>
          <p:nvPr/>
        </p:nvSpPr>
        <p:spPr>
          <a:xfrm>
            <a:off x="4551045" y="3852545"/>
            <a:ext cx="115200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9900"/>
                </a:solidFill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2400" b="1" dirty="0">
                <a:solidFill>
                  <a:srgbClr val="0099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物性</a:t>
            </a:r>
            <a:r>
              <a:rPr lang="en-US" altLang="zh-CN" sz="2400" b="1" dirty="0">
                <a:solidFill>
                  <a:srgbClr val="009900"/>
                </a:solidFill>
                <a:latin typeface="楷体" panose="02010609060101010101" charset="-122"/>
                <a:ea typeface="楷体" panose="02010609060101010101" charset="-122"/>
              </a:rPr>
              <a:t>)</a:t>
            </a:r>
          </a:p>
        </p:txBody>
      </p:sp>
      <p:pic>
        <p:nvPicPr>
          <p:cNvPr id="2" name="氢氧化钠的潮解和溶解性实验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5675" y="3454400"/>
            <a:ext cx="1381125" cy="1101090"/>
          </a:xfrm>
          <a:prstGeom prst="rect">
            <a:avLst/>
          </a:prstGeom>
        </p:spPr>
      </p:pic>
      <p:pic>
        <p:nvPicPr>
          <p:cNvPr id="6" name="氢氧化钙的溶解性_标清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8760" y="3503295"/>
            <a:ext cx="1278890" cy="1003935"/>
          </a:xfrm>
          <a:prstGeom prst="rect">
            <a:avLst/>
          </a:prstGeom>
        </p:spPr>
      </p:pic>
    </p:spTree>
  </p:cSld>
  <p:clrMapOvr>
    <a:masterClrMapping/>
  </p:clrMapOvr>
  <p:transition spd="med">
    <p:newsflash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9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9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9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2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93572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93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9357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9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19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19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showWhenStopped="0">
                <p:cTn id="8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93568" grpId="0"/>
      <p:bldP spid="193569" grpId="0"/>
      <p:bldP spid="193570" grpId="0"/>
      <p:bldP spid="193575" grpId="0"/>
      <p:bldP spid="193576" grpId="0"/>
      <p:bldP spid="193577" grpId="0"/>
      <p:bldP spid="193584" grpId="0" bldLvl="0" animBg="1"/>
      <p:bldP spid="193589" grpId="0"/>
      <p:bldP spid="193590" grpId="0"/>
      <p:bldP spid="3" grpId="0" bldLvl="0" animBg="1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文本框 1"/>
          <p:cNvSpPr txBox="1"/>
          <p:nvPr/>
        </p:nvSpPr>
        <p:spPr>
          <a:xfrm>
            <a:off x="1239520" y="194945"/>
            <a:ext cx="32146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三、常见的碱</a:t>
            </a:r>
          </a:p>
        </p:txBody>
      </p:sp>
      <p:graphicFrame>
        <p:nvGraphicFramePr>
          <p:cNvPr id="2" name="表格 1"/>
          <p:cNvGraphicFramePr/>
          <p:nvPr/>
        </p:nvGraphicFramePr>
        <p:xfrm>
          <a:off x="1162685" y="1704975"/>
          <a:ext cx="7186295" cy="2499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920240"/>
                <a:gridCol w="5266055"/>
              </a:tblGrid>
              <a:tr h="518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楷体" panose="02010609060101010101" charset="-122"/>
                          <a:ea typeface="楷体" panose="02010609060101010101" charset="-122"/>
                        </a:rPr>
                        <a:t>氢氧化钠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noProof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Na</a:t>
                      </a:r>
                      <a:r>
                        <a:rPr lang="en-US" altLang="zh-CN" sz="2800" b="1" noProof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OH</a:t>
                      </a: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楷体" panose="02010609060101010101" charset="-122"/>
                          <a:ea typeface="楷体" panose="02010609060101010101" charset="-122"/>
                        </a:rPr>
                        <a:t>氢氧化钙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仿宋" panose="02010609060101010101" charset="-122"/>
                          <a:ea typeface="仿宋" panose="02010609060101010101" charset="-122"/>
                        </a:rPr>
                        <a:t>Ca(</a:t>
                      </a:r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OH</a:t>
                      </a:r>
                      <a:r>
                        <a:rPr lang="en-US" altLang="zh-CN" sz="2800" b="1">
                          <a:latin typeface="仿宋" panose="02010609060101010101" charset="-122"/>
                          <a:ea typeface="仿宋" panose="02010609060101010101" charset="-122"/>
                        </a:rPr>
                        <a:t>)</a:t>
                      </a:r>
                      <a:r>
                        <a:rPr lang="en-US" altLang="zh-CN" sz="2800" b="1" baseline="-25000">
                          <a:latin typeface="仿宋" panose="02010609060101010101" charset="-122"/>
                          <a:ea typeface="仿宋" panose="02010609060101010101" charset="-122"/>
                        </a:rPr>
                        <a:t>2</a:t>
                      </a:r>
                    </a:p>
                    <a:p>
                      <a:pPr algn="l">
                        <a:buNone/>
                      </a:pPr>
                      <a:r>
                        <a:rPr lang="zh-CN" altLang="en-US" sz="2800" b="1">
                          <a:latin typeface="隶书" panose="02010509060101010101" charset="-122"/>
                          <a:ea typeface="隶书" panose="02010509060101010101" charset="-122"/>
                        </a:rPr>
                        <a:t>制取：</a:t>
                      </a: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楷体" panose="02010609060101010101" charset="-122"/>
                          <a:ea typeface="楷体" panose="02010609060101010101" charset="-122"/>
                        </a:rPr>
                        <a:t>氢氧化钾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K</a:t>
                      </a:r>
                      <a:r>
                        <a:rPr lang="en-US" altLang="zh-CN" sz="2800" b="1" noProof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OH</a:t>
                      </a: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楷体" panose="02010609060101010101" charset="-122"/>
                          <a:ea typeface="楷体" panose="02010609060101010101" charset="-122"/>
                        </a:rPr>
                        <a:t>氨水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NH</a:t>
                      </a:r>
                      <a:r>
                        <a:rPr lang="en-US" altLang="zh-CN" sz="2800" b="1" baseline="-25000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3</a:t>
                      </a:r>
                      <a:r>
                        <a:rPr lang="en-US" altLang="en-US" sz="2800" b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·</a:t>
                      </a:r>
                      <a:r>
                        <a:rPr lang="en-US" altLang="zh-CN" sz="2800" b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H</a:t>
                      </a:r>
                      <a:r>
                        <a:rPr lang="en-US" altLang="zh-CN" sz="2800" b="1" baseline="-25000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2</a:t>
                      </a:r>
                      <a:r>
                        <a:rPr lang="en-US" altLang="zh-CN" sz="2800" b="1" noProof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O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065905" y="2678430"/>
            <a:ext cx="363602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</a:rPr>
              <a:t>CaO + H</a:t>
            </a:r>
            <a:r>
              <a:rPr lang="en-US" altLang="zh-CN" sz="2800" b="1" baseline="-25000"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</a:rPr>
              <a:t>O = 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sym typeface="+mn-ea"/>
              </a:rPr>
              <a:t>Ca(</a:t>
            </a:r>
            <a:r>
              <a:rPr lang="en-US" altLang="zh-CN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OH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sym typeface="+mn-ea"/>
              </a:rPr>
              <a:t>)</a:t>
            </a:r>
            <a:r>
              <a:rPr lang="en-US" altLang="zh-CN" sz="2800" b="1" baseline="-25000">
                <a:latin typeface="仿宋" panose="02010609060101010101" charset="-122"/>
                <a:ea typeface="仿宋" panose="02010609060101010101" charset="-122"/>
                <a:sym typeface="+mn-ea"/>
              </a:rPr>
              <a:t>2</a:t>
            </a:r>
            <a:endParaRPr lang="en-US" altLang="zh-CN" sz="28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62685" y="980440"/>
            <a:ext cx="456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碱：</a:t>
            </a:r>
            <a:r>
              <a:rPr lang="en-US" altLang="zh-CN" sz="28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 + _____</a:t>
            </a: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891030" y="5758815"/>
            <a:ext cx="573405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NaOH</a:t>
            </a:r>
            <a:r>
              <a:rPr kumimoji="0" lang="zh-CN" altLang="en-US" sz="2800" b="1" kern="1200" cap="none" spc="0" normalizeH="0" baseline="0" noProof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Ca(</a:t>
            </a:r>
            <a:r>
              <a:rPr lang="en-US" altLang="zh-CN" sz="28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OH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)</a:t>
            </a:r>
            <a:r>
              <a:rPr lang="en-US" altLang="zh-CN" sz="2800" b="1" baseline="-25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都</a:t>
            </a: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有强烈的</a:t>
            </a:r>
            <a:r>
              <a:rPr kumimoji="0" lang="zh-CN" altLang="en-US" sz="28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腐蚀性。</a:t>
            </a:r>
            <a:endParaRPr kumimoji="0" lang="zh-CN" altLang="en-US" sz="2800" b="1" kern="1200" cap="none" spc="0" normalizeH="0" baseline="0" noProof="0" dirty="0">
              <a:solidFill>
                <a:srgbClr val="990099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6" name="Picture 4" descr="pic_21883"/>
          <p:cNvPicPr>
            <a:picLocks noChangeAspect="1"/>
          </p:cNvPicPr>
          <p:nvPr/>
        </p:nvPicPr>
        <p:blipFill>
          <a:blip r:embed="rId2">
            <a:lum bright="6000" contrast="23999"/>
          </a:blip>
          <a:stretch>
            <a:fillRect/>
          </a:stretch>
        </p:blipFill>
        <p:spPr>
          <a:xfrm>
            <a:off x="3103880" y="4407535"/>
            <a:ext cx="2935605" cy="1351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4047490" y="934720"/>
            <a:ext cx="721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OH</a:t>
            </a:r>
            <a:r>
              <a:rPr lang="en-US" altLang="zh-CN" sz="2800" b="1" baseline="30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891030" y="949960"/>
            <a:ext cx="1656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金属离子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2018030" y="5347335"/>
            <a:ext cx="51333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            Na</a:t>
            </a:r>
            <a:r>
              <a:rPr lang="en-US" altLang="zh-CN" sz="3200" b="1" baseline="-250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SO</a:t>
            </a:r>
            <a:r>
              <a:rPr lang="en-US" altLang="zh-CN" sz="3200" b="1" baseline="-250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3 </a:t>
            </a:r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+ H</a:t>
            </a:r>
            <a:r>
              <a:rPr lang="en-US" altLang="zh-CN" sz="3200" b="1" baseline="-250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  <p:sp>
        <p:nvSpPr>
          <p:cNvPr id="5" name="Text Box 5"/>
          <p:cNvSpPr txBox="1"/>
          <p:nvPr/>
        </p:nvSpPr>
        <p:spPr>
          <a:xfrm>
            <a:off x="2017713" y="4729480"/>
            <a:ext cx="5638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            Na</a:t>
            </a:r>
            <a:r>
              <a:rPr lang="en-US" altLang="zh-CN" sz="3200" b="1" baseline="-250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SO</a:t>
            </a:r>
            <a:r>
              <a:rPr lang="en-US" altLang="zh-CN" sz="3200" b="1" baseline="-250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4 </a:t>
            </a:r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+ H</a:t>
            </a:r>
            <a:r>
              <a:rPr lang="en-US" altLang="zh-CN" sz="3200" b="1" baseline="-250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O </a:t>
            </a:r>
          </a:p>
        </p:txBody>
      </p:sp>
      <p:sp>
        <p:nvSpPr>
          <p:cNvPr id="3" name="Text Box 39"/>
          <p:cNvSpPr txBox="1"/>
          <p:nvPr/>
        </p:nvSpPr>
        <p:spPr>
          <a:xfrm>
            <a:off x="2218055" y="4021455"/>
            <a:ext cx="52063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 </a:t>
            </a:r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2            </a:t>
            </a:r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Na</a:t>
            </a:r>
            <a:r>
              <a:rPr lang="en-US" altLang="zh-CN" sz="2800" b="1" baseline="-25000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CO</a:t>
            </a:r>
            <a:r>
              <a:rPr lang="en-US" altLang="zh-CN" sz="2800" b="1" baseline="-25000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3 </a:t>
            </a:r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+ H</a:t>
            </a:r>
            <a:r>
              <a:rPr lang="en-US" altLang="zh-CN" sz="2800" b="1" baseline="-25000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  <p:sp>
        <p:nvSpPr>
          <p:cNvPr id="35841" name="Text Box 43"/>
          <p:cNvSpPr txBox="1"/>
          <p:nvPr/>
        </p:nvSpPr>
        <p:spPr>
          <a:xfrm>
            <a:off x="744855" y="1401445"/>
            <a:ext cx="52317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b">
            <a:spAutoFit/>
          </a:bodyPr>
          <a:lstStyle/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紫色石蕊溶液遇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碱变</a:t>
            </a:r>
            <a:r>
              <a:rPr lang="zh-CN" altLang="en-US" sz="28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</a:p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无色酚酞溶液遇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碱变</a:t>
            </a:r>
            <a:r>
              <a:rPr lang="zh-CN" altLang="en-US" sz="2800" b="1" u="sng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35860" name="Text Box 20"/>
          <p:cNvSpPr txBox="1"/>
          <p:nvPr/>
        </p:nvSpPr>
        <p:spPr>
          <a:xfrm>
            <a:off x="331788" y="879475"/>
            <a:ext cx="532923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(1)</a:t>
            </a:r>
            <a:r>
              <a:rPr lang="zh-CN" altLang="en-US" sz="2800" b="1" dirty="0">
                <a:solidFill>
                  <a:srgbClr val="0000C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碱与指示剂的作用</a:t>
            </a:r>
          </a:p>
        </p:txBody>
      </p:sp>
      <p:sp>
        <p:nvSpPr>
          <p:cNvPr id="35861" name="Rectangle 23"/>
          <p:cNvSpPr/>
          <p:nvPr/>
        </p:nvSpPr>
        <p:spPr>
          <a:xfrm>
            <a:off x="1406208" y="222885"/>
            <a:ext cx="3240087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pitchFamily="2" charset="-122"/>
              </a:rPr>
              <a:t>2.</a:t>
            </a:r>
            <a:r>
              <a:rPr lang="zh-CN" altLang="en-US" sz="3200" b="1" dirty="0">
                <a:solidFill>
                  <a:schemeClr val="bg1"/>
                </a:solidFill>
                <a:latin typeface="Garamond" panose="02020404030301010803" pitchFamily="18" charset="0"/>
                <a:ea typeface="黑体" panose="02010609060101010101" pitchFamily="2" charset="-122"/>
              </a:rPr>
              <a:t>碱的化学性质</a:t>
            </a:r>
          </a:p>
        </p:txBody>
      </p:sp>
      <p:sp>
        <p:nvSpPr>
          <p:cNvPr id="35863" name="Text Box 25"/>
          <p:cNvSpPr txBox="1"/>
          <p:nvPr/>
        </p:nvSpPr>
        <p:spPr>
          <a:xfrm>
            <a:off x="5337175" y="3338513"/>
            <a:ext cx="12192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800" dirty="0">
              <a:solidFill>
                <a:srgbClr val="CC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98685" name="Text Box 29"/>
          <p:cNvSpPr txBox="1"/>
          <p:nvPr/>
        </p:nvSpPr>
        <p:spPr>
          <a:xfrm>
            <a:off x="4080193" y="1397000"/>
            <a:ext cx="97200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蓝色</a:t>
            </a:r>
          </a:p>
        </p:txBody>
      </p:sp>
      <p:sp>
        <p:nvSpPr>
          <p:cNvPr id="198687" name="Text Box 31"/>
          <p:cNvSpPr txBox="1"/>
          <p:nvPr/>
        </p:nvSpPr>
        <p:spPr>
          <a:xfrm>
            <a:off x="4086225" y="1832610"/>
            <a:ext cx="97200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rPr>
              <a:t>红色</a:t>
            </a:r>
          </a:p>
        </p:txBody>
      </p:sp>
      <p:sp>
        <p:nvSpPr>
          <p:cNvPr id="35871" name="Line 33"/>
          <p:cNvSpPr/>
          <p:nvPr/>
        </p:nvSpPr>
        <p:spPr>
          <a:xfrm>
            <a:off x="3059113" y="5341938"/>
            <a:ext cx="1152525" cy="0"/>
          </a:xfrm>
          <a:prstGeom prst="line">
            <a:avLst/>
          </a:prstGeom>
          <a:ln w="9525">
            <a:noFill/>
          </a:ln>
        </p:spPr>
      </p:sp>
      <p:sp>
        <p:nvSpPr>
          <p:cNvPr id="35872" name="Line 34"/>
          <p:cNvSpPr/>
          <p:nvPr/>
        </p:nvSpPr>
        <p:spPr>
          <a:xfrm>
            <a:off x="3059113" y="5341938"/>
            <a:ext cx="1008062" cy="0"/>
          </a:xfrm>
          <a:prstGeom prst="line">
            <a:avLst/>
          </a:prstGeom>
          <a:ln w="9525">
            <a:noFill/>
          </a:ln>
        </p:spPr>
      </p:sp>
      <p:sp>
        <p:nvSpPr>
          <p:cNvPr id="35873" name="Line 35"/>
          <p:cNvSpPr/>
          <p:nvPr/>
        </p:nvSpPr>
        <p:spPr>
          <a:xfrm>
            <a:off x="3059113" y="5341938"/>
            <a:ext cx="1079500" cy="0"/>
          </a:xfrm>
          <a:prstGeom prst="line">
            <a:avLst/>
          </a:prstGeom>
          <a:ln w="9525">
            <a:noFill/>
          </a:ln>
        </p:spPr>
      </p:sp>
      <p:sp>
        <p:nvSpPr>
          <p:cNvPr id="198692" name="Rectangle 36"/>
          <p:cNvSpPr>
            <a:spLocks noChangeArrowheads="1"/>
          </p:cNvSpPr>
          <p:nvPr/>
        </p:nvSpPr>
        <p:spPr bwMode="auto">
          <a:xfrm>
            <a:off x="331788" y="2476818"/>
            <a:ext cx="555688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strike="noStrike" noProof="1">
                <a:solidFill>
                  <a:srgbClr val="0000CC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  <a:sym typeface="+mn-ea"/>
              </a:rPr>
              <a:t>(2)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碱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非金属氧化物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=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盐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+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水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808"/>
              </a:solidFill>
              <a:effectLst/>
              <a:uLnTx/>
              <a:uFillTx/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198693" name="Text Box 37"/>
          <p:cNvSpPr txBox="1"/>
          <p:nvPr/>
        </p:nvSpPr>
        <p:spPr>
          <a:xfrm>
            <a:off x="2515870" y="3426143"/>
            <a:ext cx="4572034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Ca(OH)</a:t>
            </a:r>
            <a:r>
              <a:rPr lang="en-US" altLang="zh-CN" sz="2800" b="1" baseline="-25000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+CO</a:t>
            </a:r>
            <a:r>
              <a:rPr lang="en-US" altLang="zh-CN" sz="2800" b="1" baseline="-25000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=CaCO</a:t>
            </a:r>
            <a:r>
              <a:rPr lang="en-US" altLang="zh-CN" sz="2800" b="1" baseline="-25000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3</a:t>
            </a:r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↓+H</a:t>
            </a:r>
            <a:r>
              <a:rPr lang="en-US" altLang="zh-CN" sz="2800" b="1" baseline="-25000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  <p:sp>
        <p:nvSpPr>
          <p:cNvPr id="2" name="Text Box 39"/>
          <p:cNvSpPr txBox="1"/>
          <p:nvPr/>
        </p:nvSpPr>
        <p:spPr>
          <a:xfrm>
            <a:off x="2596515" y="4021455"/>
            <a:ext cx="26758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NaOH + CO</a:t>
            </a:r>
            <a:r>
              <a:rPr lang="en-US" altLang="zh-CN" sz="2800" b="1" baseline="-25000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2 </a:t>
            </a:r>
            <a:r>
              <a:rPr lang="en-US" altLang="zh-CN" sz="2800" b="1" dirty="0">
                <a:solidFill>
                  <a:srgbClr val="CC0000"/>
                </a:solidFill>
                <a:latin typeface="仿宋" panose="02010609060101010101" charset="-122"/>
                <a:ea typeface="仿宋" panose="02010609060101010101" charset="-122"/>
              </a:rPr>
              <a:t>=</a:t>
            </a:r>
          </a:p>
        </p:txBody>
      </p:sp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524828" y="3053398"/>
            <a:ext cx="7574280" cy="953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知识回顾：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澄清石灰水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Ca(OH)</a:t>
            </a:r>
            <a:r>
              <a:rPr lang="en-US" altLang="zh-CN" sz="2800" b="1" baseline="-25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溶液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）检验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CO</a:t>
            </a:r>
            <a:r>
              <a:rPr lang="en-US" altLang="zh-CN" sz="2800" b="1" baseline="-25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808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化学方程式</a:t>
            </a:r>
            <a:r>
              <a:rPr kumimoji="0" lang="zh-CN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808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                         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808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。</a:t>
            </a:r>
          </a:p>
        </p:txBody>
      </p:sp>
      <p:sp>
        <p:nvSpPr>
          <p:cNvPr id="40966" name="Rectangle 10"/>
          <p:cNvSpPr/>
          <p:nvPr/>
        </p:nvSpPr>
        <p:spPr>
          <a:xfrm>
            <a:off x="744855" y="4751070"/>
            <a:ext cx="1620012" cy="46799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黑体" panose="02010609060101010101" pitchFamily="2" charset="-122"/>
                <a:ea typeface="黑体" panose="02010609060101010101" pitchFamily="2" charset="-122"/>
              </a:rPr>
              <a:t>练一练：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2222500" y="5342255"/>
            <a:ext cx="25266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NaOH + SO</a:t>
            </a:r>
            <a:r>
              <a:rPr lang="en-US" altLang="zh-CN" sz="3200" b="1" baseline="-250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 </a:t>
            </a:r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=</a:t>
            </a:r>
            <a:endParaRPr lang="en-US" altLang="zh-CN" sz="3200" b="1">
              <a:solidFill>
                <a:srgbClr val="0000FF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7" name="Text Box 5"/>
          <p:cNvSpPr txBox="1"/>
          <p:nvPr/>
        </p:nvSpPr>
        <p:spPr>
          <a:xfrm>
            <a:off x="2222500" y="4736465"/>
            <a:ext cx="28994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NaOH + SO</a:t>
            </a:r>
            <a:r>
              <a:rPr lang="en-US" altLang="zh-CN" sz="3200" b="1" baseline="-2500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3 </a:t>
            </a:r>
            <a:r>
              <a:rPr lang="en-US" altLang="zh-CN" sz="3200" b="1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=  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986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986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986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3" grpId="0"/>
      <p:bldP spid="198685" grpId="0" animBg="1"/>
      <p:bldP spid="198687" grpId="0" animBg="1"/>
      <p:bldP spid="198693" grpId="0"/>
      <p:bldP spid="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0" name="Text Box 32"/>
          <p:cNvSpPr txBox="1"/>
          <p:nvPr/>
        </p:nvSpPr>
        <p:spPr>
          <a:xfrm>
            <a:off x="441960" y="960755"/>
            <a:ext cx="57435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1.</a:t>
            </a:r>
            <a:r>
              <a:rPr lang="zh-CN" altLang="en-US" sz="2800" b="1" dirty="0">
                <a:solidFill>
                  <a:srgbClr val="0000C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氢氧化钠为什么要密封保存？</a:t>
            </a:r>
          </a:p>
        </p:txBody>
      </p:sp>
      <p:sp>
        <p:nvSpPr>
          <p:cNvPr id="35876" name="Text Box 38"/>
          <p:cNvSpPr txBox="1"/>
          <p:nvPr/>
        </p:nvSpPr>
        <p:spPr>
          <a:xfrm>
            <a:off x="286385" y="1555750"/>
            <a:ext cx="71558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2800" b="1" u="sng" dirty="0"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                          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；（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2800" b="1" u="sng" dirty="0"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                          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28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98696" name="Rectangle 40"/>
          <p:cNvSpPr/>
          <p:nvPr/>
        </p:nvSpPr>
        <p:spPr>
          <a:xfrm>
            <a:off x="1438910" y="1482408"/>
            <a:ext cx="532765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氢氧化钠在空气中易吸水潮解</a:t>
            </a:r>
          </a:p>
        </p:txBody>
      </p:sp>
      <p:sp>
        <p:nvSpPr>
          <p:cNvPr id="198697" name="Rectangle 41"/>
          <p:cNvSpPr/>
          <p:nvPr/>
        </p:nvSpPr>
        <p:spPr>
          <a:xfrm>
            <a:off x="1438910" y="1945958"/>
            <a:ext cx="5184775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与空气中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CO</a:t>
            </a:r>
            <a:r>
              <a:rPr lang="en-US" altLang="zh-CN" sz="2800" b="1" baseline="-25000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反应而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变质</a:t>
            </a:r>
          </a:p>
        </p:txBody>
      </p:sp>
      <p:sp>
        <p:nvSpPr>
          <p:cNvPr id="37889" name="Rectangle 2"/>
          <p:cNvSpPr>
            <a:spLocks noGrp="1" noRot="1"/>
          </p:cNvSpPr>
          <p:nvPr>
            <p:ph idx="4294967295"/>
          </p:nvPr>
        </p:nvSpPr>
        <p:spPr>
          <a:xfrm>
            <a:off x="441960" y="3126740"/>
            <a:ext cx="8622665" cy="883285"/>
          </a:xfrm>
        </p:spPr>
        <p:txBody>
          <a:bodyPr wrap="square" lIns="91440" tIns="45720" rIns="91440" bIns="45720" anchor="t"/>
          <a:lstStyle/>
          <a:p>
            <a:pPr>
              <a:buNone/>
            </a:pPr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3.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敞口的氢氧化钠固体质量会</a:t>
            </a:r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______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；溶液溶质质量分数会</a:t>
            </a:r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_____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，都发生了</a:t>
            </a:r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______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变化。</a:t>
            </a:r>
          </a:p>
        </p:txBody>
      </p:sp>
      <p:sp>
        <p:nvSpPr>
          <p:cNvPr id="82948" name="Rectangle 4"/>
          <p:cNvSpPr/>
          <p:nvPr/>
        </p:nvSpPr>
        <p:spPr>
          <a:xfrm>
            <a:off x="729615" y="4010025"/>
            <a:ext cx="60369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latin typeface="仿宋" panose="02010609060101010101" charset="-122"/>
                <a:ea typeface="仿宋" panose="02010609060101010101" charset="-122"/>
              </a:rPr>
              <a:t> 2NaOH + CO</a:t>
            </a:r>
            <a:r>
              <a:rPr lang="en-US" altLang="zh-CN" sz="3200" b="1" baseline="-25000"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</a:rPr>
              <a:t> = Na</a:t>
            </a:r>
            <a:r>
              <a:rPr lang="en-US" altLang="zh-CN" sz="3200" b="1" baseline="-25000"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</a:rPr>
              <a:t>CO</a:t>
            </a:r>
            <a:r>
              <a:rPr lang="en-US" altLang="zh-CN" sz="3200" b="1" baseline="-25000">
                <a:latin typeface="仿宋" panose="02010609060101010101" charset="-122"/>
                <a:ea typeface="仿宋" panose="02010609060101010101" charset="-122"/>
              </a:rPr>
              <a:t>3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</a:rPr>
              <a:t> + H</a:t>
            </a:r>
            <a:r>
              <a:rPr lang="en-US" altLang="zh-CN" sz="3200" b="1" baseline="-25000"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3200" b="1">
                <a:latin typeface="仿宋" panose="02010609060101010101" charset="-122"/>
                <a:ea typeface="仿宋" panose="02010609060101010101" charset="-122"/>
              </a:rPr>
              <a:t>O</a:t>
            </a:r>
            <a:endParaRPr lang="en-US" altLang="zh-CN" sz="3200" b="1">
              <a:solidFill>
                <a:srgbClr val="CC33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87645" y="3068320"/>
            <a:ext cx="8978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增大</a:t>
            </a:r>
          </a:p>
        </p:txBody>
      </p:sp>
      <p:sp>
        <p:nvSpPr>
          <p:cNvPr id="3" name="Rectangle 4"/>
          <p:cNvSpPr/>
          <p:nvPr/>
        </p:nvSpPr>
        <p:spPr>
          <a:xfrm>
            <a:off x="905510" y="4593590"/>
            <a:ext cx="55314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latin typeface="仿宋" panose="02010609060101010101" charset="-122"/>
                <a:ea typeface="仿宋" panose="02010609060101010101" charset="-122"/>
              </a:rPr>
              <a:t> </a:t>
            </a:r>
            <a:r>
              <a:rPr lang="en-US" altLang="zh-CN" sz="3200" b="1">
                <a:solidFill>
                  <a:srgbClr val="CC3300"/>
                </a:solidFill>
                <a:latin typeface="仿宋" panose="02010609060101010101" charset="-122"/>
                <a:ea typeface="仿宋" panose="02010609060101010101" charset="-122"/>
              </a:rPr>
              <a:t>80      a    106      b</a:t>
            </a:r>
          </a:p>
        </p:txBody>
      </p:sp>
      <p:sp>
        <p:nvSpPr>
          <p:cNvPr id="41996" name="Text Box 2"/>
          <p:cNvSpPr txBox="1"/>
          <p:nvPr/>
        </p:nvSpPr>
        <p:spPr>
          <a:xfrm>
            <a:off x="441960" y="5176838"/>
            <a:ext cx="8243888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4.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怎样鉴别石灰水和氢氧化钠溶液？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课本第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题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)</a:t>
            </a:r>
            <a:endParaRPr lang="en-US" altLang="zh-CN" sz="2800" b="1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04825" y="5820410"/>
            <a:ext cx="79248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457200">
              <a:spcBef>
                <a:spcPts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向任一种溶液中</a:t>
            </a:r>
            <a:r>
              <a:rPr lang="zh-CN" altLang="en-US" sz="2800" b="1" dirty="0">
                <a:solidFill>
                  <a:srgbClr val="0000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通入</a:t>
            </a:r>
            <a:r>
              <a:rPr lang="en-US" altLang="zh-CN" sz="2800" b="1" dirty="0">
                <a:solidFill>
                  <a:srgbClr val="0000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CO</a:t>
            </a:r>
            <a:r>
              <a:rPr lang="en-US" altLang="zh-CN" sz="2800" b="1" baseline="-30000" dirty="0">
                <a:solidFill>
                  <a:srgbClr val="0000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800" b="1" dirty="0">
                <a:solidFill>
                  <a:srgbClr val="0000CC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，变浑浊是石灰水 </a:t>
            </a:r>
          </a:p>
        </p:txBody>
      </p:sp>
      <p:sp>
        <p:nvSpPr>
          <p:cNvPr id="4" name="Rectangle 2"/>
          <p:cNvSpPr>
            <a:spLocks noGrp="1" noRot="1"/>
          </p:cNvSpPr>
          <p:nvPr/>
        </p:nvSpPr>
        <p:spPr>
          <a:xfrm>
            <a:off x="504825" y="2508250"/>
            <a:ext cx="7184390" cy="5302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2.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氢氧化钠固体称量时应放在</a:t>
            </a:r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__________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中。</a:t>
            </a:r>
          </a:p>
        </p:txBody>
      </p:sp>
      <p:sp>
        <p:nvSpPr>
          <p:cNvPr id="5" name="Text Box 38"/>
          <p:cNvSpPr txBox="1"/>
          <p:nvPr/>
        </p:nvSpPr>
        <p:spPr>
          <a:xfrm>
            <a:off x="5316855" y="2439035"/>
            <a:ext cx="162001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玻璃器皿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846580" y="3458845"/>
            <a:ext cx="8978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增大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22165" y="3458845"/>
            <a:ext cx="8978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化学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96" grpId="0" bldLvl="0" animBg="1"/>
      <p:bldP spid="198697" grpId="0" bldLvl="0" animBg="1"/>
      <p:bldP spid="82948" grpId="0"/>
      <p:bldP spid="2" grpId="0"/>
      <p:bldP spid="3" grpId="0"/>
      <p:bldP spid="41996" grpId="0" bldLvl="0" animBg="1"/>
      <p:bldP spid="2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2001"/>
          <p:cNvPicPr>
            <a:picLocks noChangeAspect="1"/>
          </p:cNvPicPr>
          <p:nvPr/>
        </p:nvPicPr>
        <p:blipFill>
          <a:blip r:embed="rId2"/>
          <a:srcRect r="77289"/>
          <a:stretch>
            <a:fillRect/>
          </a:stretch>
        </p:blipFill>
        <p:spPr>
          <a:xfrm>
            <a:off x="5875655" y="941070"/>
            <a:ext cx="1886585" cy="2878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9" name="Text Box 6"/>
          <p:cNvSpPr txBox="1"/>
          <p:nvPr/>
        </p:nvSpPr>
        <p:spPr>
          <a:xfrm>
            <a:off x="510540" y="1064895"/>
            <a:ext cx="39420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457200">
              <a:spcBef>
                <a:spcPts val="0"/>
              </a:spcBef>
            </a:pPr>
            <a:r>
              <a:rPr lang="zh-CN" alt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挤压胶头后</a:t>
            </a:r>
            <a:r>
              <a:rPr lang="zh-CN" altLang="en-US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</a:t>
            </a:r>
            <a:r>
              <a:rPr lang="zh-CN" alt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打开止水夹，会看到什么现象？</a:t>
            </a:r>
          </a:p>
        </p:txBody>
      </p:sp>
      <p:sp>
        <p:nvSpPr>
          <p:cNvPr id="41993" name="Text Box 10"/>
          <p:cNvSpPr txBox="1"/>
          <p:nvPr/>
        </p:nvSpPr>
        <p:spPr>
          <a:xfrm>
            <a:off x="603250" y="2828290"/>
            <a:ext cx="54038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2NaOH + CO</a:t>
            </a:r>
            <a:r>
              <a:rPr lang="en-US" altLang="zh-CN" sz="3200" b="1" baseline="-25000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 </a:t>
            </a:r>
            <a:r>
              <a:rPr lang="en-US" altLang="zh-CN" sz="32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= Na</a:t>
            </a:r>
            <a:r>
              <a:rPr lang="en-US" altLang="zh-CN" sz="3200" b="1" baseline="-25000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32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CO</a:t>
            </a:r>
            <a:r>
              <a:rPr lang="en-US" altLang="zh-CN" sz="3200" b="1" baseline="-25000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3 </a:t>
            </a:r>
            <a:r>
              <a:rPr lang="en-US" altLang="zh-CN" sz="32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+ H</a:t>
            </a:r>
            <a:r>
              <a:rPr lang="en-US" altLang="zh-CN" sz="3200" b="1" baseline="-25000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32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530" y="1233805"/>
            <a:ext cx="684005" cy="6147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017270" y="2088515"/>
            <a:ext cx="1974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形成喷泉</a:t>
            </a:r>
          </a:p>
        </p:txBody>
      </p:sp>
      <p:sp>
        <p:nvSpPr>
          <p:cNvPr id="2" name="Text Box 10"/>
          <p:cNvSpPr txBox="1"/>
          <p:nvPr/>
        </p:nvSpPr>
        <p:spPr>
          <a:xfrm>
            <a:off x="7111365" y="2367915"/>
            <a:ext cx="1030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NaOH</a:t>
            </a:r>
          </a:p>
        </p:txBody>
      </p:sp>
      <p:sp>
        <p:nvSpPr>
          <p:cNvPr id="4" name="Text Box 10"/>
          <p:cNvSpPr txBox="1"/>
          <p:nvPr/>
        </p:nvSpPr>
        <p:spPr>
          <a:xfrm>
            <a:off x="7096760" y="3169920"/>
            <a:ext cx="8985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H</a:t>
            </a:r>
            <a:r>
              <a:rPr lang="en-US" altLang="zh-CN" sz="2400" b="1" baseline="-25000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4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  <p:sp>
        <p:nvSpPr>
          <p:cNvPr id="5" name="Text Box 10"/>
          <p:cNvSpPr txBox="1"/>
          <p:nvPr/>
        </p:nvSpPr>
        <p:spPr>
          <a:xfrm>
            <a:off x="7089775" y="1321435"/>
            <a:ext cx="8248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CO</a:t>
            </a:r>
            <a:r>
              <a:rPr lang="en-US" altLang="zh-CN" sz="2400" b="1" baseline="-25000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endParaRPr lang="en-US" altLang="zh-CN" sz="2400" b="1" dirty="0">
              <a:solidFill>
                <a:srgbClr val="0000FF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8"/>
          <p:cNvSpPr txBox="1"/>
          <p:nvPr/>
        </p:nvSpPr>
        <p:spPr>
          <a:xfrm>
            <a:off x="830580" y="1376680"/>
            <a:ext cx="82556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①固体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NaOH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用途：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____________________________</a:t>
            </a:r>
          </a:p>
        </p:txBody>
      </p:sp>
      <p:sp>
        <p:nvSpPr>
          <p:cNvPr id="32775" name="Rectangle 24"/>
          <p:cNvSpPr/>
          <p:nvPr/>
        </p:nvSpPr>
        <p:spPr>
          <a:xfrm>
            <a:off x="3723005" y="1335405"/>
            <a:ext cx="50018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某些气体的干燥剂（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性）</a:t>
            </a:r>
          </a:p>
        </p:txBody>
      </p:sp>
      <p:sp>
        <p:nvSpPr>
          <p:cNvPr id="32780" name="Text Box 48"/>
          <p:cNvSpPr txBox="1"/>
          <p:nvPr/>
        </p:nvSpPr>
        <p:spPr>
          <a:xfrm>
            <a:off x="530860" y="854710"/>
            <a:ext cx="302402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NaOH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</a:rPr>
              <a:t>用途：</a:t>
            </a:r>
          </a:p>
        </p:txBody>
      </p:sp>
      <p:sp>
        <p:nvSpPr>
          <p:cNvPr id="32781" name="文本框 6"/>
          <p:cNvSpPr txBox="1"/>
          <p:nvPr/>
        </p:nvSpPr>
        <p:spPr>
          <a:xfrm>
            <a:off x="1086485" y="249555"/>
            <a:ext cx="356616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000" b="1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3.</a:t>
            </a:r>
            <a:r>
              <a:rPr lang="zh-CN" altLang="en-US" sz="3000" b="1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常见的碱的用途</a:t>
            </a:r>
            <a:endParaRPr lang="en-US" altLang="zh-CN" sz="3000" b="1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2770" t="19171" r="6300" b="14197"/>
          <a:stretch>
            <a:fillRect/>
          </a:stretch>
        </p:blipFill>
        <p:spPr>
          <a:xfrm>
            <a:off x="956945" y="1843723"/>
            <a:ext cx="3100388" cy="1503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6952615" y="1322070"/>
            <a:ext cx="8978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吸水</a:t>
            </a:r>
          </a:p>
        </p:txBody>
      </p:sp>
      <p:sp>
        <p:nvSpPr>
          <p:cNvPr id="7" name="Text Box 48"/>
          <p:cNvSpPr txBox="1"/>
          <p:nvPr/>
        </p:nvSpPr>
        <p:spPr>
          <a:xfrm>
            <a:off x="830580" y="3401695"/>
            <a:ext cx="49593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NaOH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溶液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用途：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_________</a:t>
            </a:r>
          </a:p>
        </p:txBody>
      </p:sp>
      <p:sp>
        <p:nvSpPr>
          <p:cNvPr id="10" name="Rectangle 24"/>
          <p:cNvSpPr/>
          <p:nvPr/>
        </p:nvSpPr>
        <p:spPr>
          <a:xfrm>
            <a:off x="3780155" y="3340735"/>
            <a:ext cx="1584012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吸收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CO</a:t>
            </a:r>
            <a:r>
              <a:rPr lang="en-US" altLang="zh-CN" sz="2800" b="1" baseline="-250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</a:p>
        </p:txBody>
      </p:sp>
      <p:sp>
        <p:nvSpPr>
          <p:cNvPr id="11" name="Text Box 48"/>
          <p:cNvSpPr txBox="1"/>
          <p:nvPr/>
        </p:nvSpPr>
        <p:spPr>
          <a:xfrm>
            <a:off x="779145" y="3923665"/>
            <a:ext cx="80003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例：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除杂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CO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CO</a:t>
            </a:r>
            <a:r>
              <a:rPr lang="en-US" altLang="zh-CN" sz="2800" b="1" baseline="-25000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__________________________</a:t>
            </a:r>
          </a:p>
        </p:txBody>
      </p:sp>
      <p:sp>
        <p:nvSpPr>
          <p:cNvPr id="22" name="Text Box 5"/>
          <p:cNvSpPr txBox="1"/>
          <p:nvPr/>
        </p:nvSpPr>
        <p:spPr>
          <a:xfrm>
            <a:off x="3929380" y="3843655"/>
            <a:ext cx="4644034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2NaOH + CO</a:t>
            </a:r>
            <a:r>
              <a:rPr lang="en-US" altLang="zh-CN" sz="2800" b="1" baseline="-250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 </a:t>
            </a:r>
            <a:r>
              <a:rPr lang="en-US" altLang="zh-CN" sz="28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= Na</a:t>
            </a:r>
            <a:r>
              <a:rPr lang="en-US" altLang="zh-CN" sz="2800" b="1" baseline="-250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CO</a:t>
            </a:r>
            <a:r>
              <a:rPr lang="en-US" altLang="zh-CN" sz="2800" b="1" baseline="-250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3 </a:t>
            </a:r>
            <a:r>
              <a:rPr lang="en-US" altLang="zh-CN" sz="28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+ H</a:t>
            </a:r>
            <a:r>
              <a:rPr lang="en-US" altLang="zh-CN" sz="2800" b="1" baseline="-25000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2</a:t>
            </a:r>
            <a:r>
              <a:rPr lang="en-US" altLang="zh-CN" sz="28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O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2458085" y="4576445"/>
            <a:ext cx="3262630" cy="2091690"/>
            <a:chOff x="3280" y="7231"/>
            <a:chExt cx="5138" cy="3294"/>
          </a:xfrm>
        </p:grpSpPr>
        <p:grpSp>
          <p:nvGrpSpPr>
            <p:cNvPr id="18" name="组合 17"/>
            <p:cNvGrpSpPr/>
            <p:nvPr/>
          </p:nvGrpSpPr>
          <p:grpSpPr>
            <a:xfrm>
              <a:off x="5597" y="7741"/>
              <a:ext cx="1938" cy="2784"/>
              <a:chOff x="5639" y="7533"/>
              <a:chExt cx="1938" cy="2784"/>
            </a:xfrm>
          </p:grpSpPr>
          <p:grpSp>
            <p:nvGrpSpPr>
              <p:cNvPr id="16" name="组合 15"/>
              <p:cNvGrpSpPr/>
              <p:nvPr/>
            </p:nvGrpSpPr>
            <p:grpSpPr>
              <a:xfrm flipH="1">
                <a:off x="5639" y="7533"/>
                <a:ext cx="1779" cy="2282"/>
                <a:chOff x="7964" y="7467"/>
                <a:chExt cx="2370" cy="3421"/>
              </a:xfrm>
            </p:grpSpPr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3"/>
                <a:srcRect t="22732"/>
                <a:stretch>
                  <a:fillRect/>
                </a:stretch>
              </p:blipFill>
              <p:spPr>
                <a:xfrm>
                  <a:off x="7964" y="8060"/>
                  <a:ext cx="2370" cy="2828"/>
                </a:xfrm>
                <a:prstGeom prst="rect">
                  <a:avLst/>
                </a:prstGeom>
              </p:spPr>
            </p:pic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3"/>
                <a:srcRect b="83798"/>
                <a:stretch>
                  <a:fillRect/>
                </a:stretch>
              </p:blipFill>
              <p:spPr>
                <a:xfrm>
                  <a:off x="7964" y="7467"/>
                  <a:ext cx="2370" cy="593"/>
                </a:xfrm>
                <a:prstGeom prst="rect">
                  <a:avLst/>
                </a:prstGeom>
              </p:spPr>
            </p:pic>
          </p:grpSp>
          <p:sp>
            <p:nvSpPr>
              <p:cNvPr id="17" name="文本框 16"/>
              <p:cNvSpPr txBox="1"/>
              <p:nvPr/>
            </p:nvSpPr>
            <p:spPr>
              <a:xfrm>
                <a:off x="5649" y="9689"/>
                <a:ext cx="1928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NaOH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溶液</a:t>
                </a: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3280" y="7231"/>
              <a:ext cx="2518" cy="724"/>
              <a:chOff x="1370" y="7868"/>
              <a:chExt cx="2518" cy="724"/>
            </a:xfrm>
          </p:grpSpPr>
          <p:cxnSp>
            <p:nvCxnSpPr>
              <p:cNvPr id="19" name="直接箭头连接符 18"/>
              <p:cNvCxnSpPr/>
              <p:nvPr/>
            </p:nvCxnSpPr>
            <p:spPr>
              <a:xfrm>
                <a:off x="1370" y="8543"/>
                <a:ext cx="251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19"/>
              <p:cNvSpPr txBox="1"/>
              <p:nvPr/>
            </p:nvSpPr>
            <p:spPr>
              <a:xfrm>
                <a:off x="1532" y="7868"/>
                <a:ext cx="221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0000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CO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（</a:t>
                </a:r>
                <a:r>
                  <a:rPr lang="en-US" altLang="zh-CN" sz="2400" b="1" dirty="0">
                    <a:solidFill>
                      <a:srgbClr val="0000FF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CO</a:t>
                </a:r>
                <a:r>
                  <a:rPr lang="en-US" altLang="zh-CN" sz="2400" b="1" baseline="-25000" dirty="0">
                    <a:solidFill>
                      <a:srgbClr val="0000FF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2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）</a:t>
                </a:r>
                <a:endParaRPr lang="en-US" altLang="zh-CN" sz="240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7228" y="7231"/>
              <a:ext cx="1191" cy="725"/>
              <a:chOff x="1370" y="7868"/>
              <a:chExt cx="1191" cy="725"/>
            </a:xfrm>
          </p:grpSpPr>
          <p:cxnSp>
            <p:nvCxnSpPr>
              <p:cNvPr id="25" name="直接箭头连接符 24"/>
              <p:cNvCxnSpPr/>
              <p:nvPr/>
            </p:nvCxnSpPr>
            <p:spPr>
              <a:xfrm>
                <a:off x="1370" y="8543"/>
                <a:ext cx="119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/>
            </p:nvSpPr>
            <p:spPr>
              <a:xfrm>
                <a:off x="1532" y="7868"/>
                <a:ext cx="964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0000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CO</a:t>
                </a:r>
              </a:p>
            </p:txBody>
          </p:sp>
        </p:grpSp>
      </p:grpSp>
      <p:sp>
        <p:nvSpPr>
          <p:cNvPr id="27" name="Rectangle 24"/>
          <p:cNvSpPr/>
          <p:nvPr/>
        </p:nvSpPr>
        <p:spPr>
          <a:xfrm>
            <a:off x="4118610" y="1898650"/>
            <a:ext cx="26720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能否干燥</a:t>
            </a:r>
            <a:r>
              <a:rPr lang="en-US" altLang="zh-CN" sz="28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CO</a:t>
            </a:r>
            <a:r>
              <a:rPr lang="en-US" altLang="zh-CN" sz="2800" b="1" baseline="-25000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lang="zh-CN" altLang="en-US" sz="2800" b="1" dirty="0">
                <a:solidFill>
                  <a:srgbClr val="0000FF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？</a:t>
            </a:r>
          </a:p>
        </p:txBody>
      </p:sp>
      <p:sp>
        <p:nvSpPr>
          <p:cNvPr id="29" name="Rectangle 24"/>
          <p:cNvSpPr/>
          <p:nvPr/>
        </p:nvSpPr>
        <p:spPr>
          <a:xfrm>
            <a:off x="4118610" y="2448560"/>
            <a:ext cx="46609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不能，氢氧化钠吸水后会和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CO</a:t>
            </a:r>
            <a:r>
              <a:rPr lang="en-US" altLang="zh-CN" sz="2800" b="1" baseline="-25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反应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22" grpId="0"/>
      <p:bldP spid="27" grpId="0"/>
      <p:bldP spid="29" grpId="0"/>
    </p:bldLst>
  </p:timing>
</p:sld>
</file>

<file path=ppt/theme/theme1.xml><?xml version="1.0" encoding="utf-8"?>
<a:theme xmlns:a="http://schemas.openxmlformats.org/drawingml/2006/main" name="Office 主题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873</Words>
  <Application>Microsoft Office PowerPoint</Application>
  <PresentationFormat>全屏显示(4:3)</PresentationFormat>
  <Paragraphs>177</Paragraphs>
  <Slides>15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方正姚体</vt:lpstr>
      <vt:lpstr>Wingdings</vt:lpstr>
      <vt:lpstr>Garamond</vt:lpstr>
      <vt:lpstr>Times New Roman</vt:lpstr>
      <vt:lpstr>Comic Sans MS</vt:lpstr>
      <vt:lpstr>华文仿宋</vt:lpstr>
      <vt:lpstr>楷体</vt:lpstr>
      <vt:lpstr>隶书</vt:lpstr>
      <vt:lpstr>仿宋</vt:lpstr>
      <vt:lpstr>锐字工房云字库综艺GBK</vt:lpstr>
      <vt:lpstr>Calibri Light</vt:lpstr>
      <vt:lpstr>汉仪超粗宋简</vt:lpstr>
      <vt:lpstr>黑体</vt:lpstr>
      <vt:lpstr>Calibri</vt:lpstr>
      <vt:lpstr>华文中宋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zsx</dc:creator>
  <cp:lastModifiedBy>Windows 用户</cp:lastModifiedBy>
  <cp:revision>64</cp:revision>
  <dcterms:created xsi:type="dcterms:W3CDTF">2017-10-13T12:54:00Z</dcterms:created>
  <dcterms:modified xsi:type="dcterms:W3CDTF">2020-02-05T09:10:36Z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