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41432-9A3A-4BF8-9C76-BD6AB9D610CA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8B0E-2B60-45B5-9FE7-8BDF9B655E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95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9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8.jpe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20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22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25.jpe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3.jpeg"/><Relationship Id="rId5" Type="http://schemas.openxmlformats.org/officeDocument/2006/relationships/tags" Target="../tags/tag3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7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9.jpeg"/><Relationship Id="rId5" Type="http://schemas.openxmlformats.org/officeDocument/2006/relationships/tags" Target="../tags/tag53.xml"/><Relationship Id="rId10" Type="http://schemas.openxmlformats.org/officeDocument/2006/relationships/image" Target="../media/image28.jpe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30.jpe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3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32.png"/><Relationship Id="rId5" Type="http://schemas.openxmlformats.org/officeDocument/2006/relationships/tags" Target="../tags/tag74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NULL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image" Target="../media/image15.png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image" Target="../media/image37.jpe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框 2"/>
          <p:cNvSpPr txBox="1">
            <a:spLocks noChangeArrowheads="1"/>
          </p:cNvSpPr>
          <p:nvPr/>
        </p:nvSpPr>
        <p:spPr bwMode="auto">
          <a:xfrm>
            <a:off x="1988686" y="1707654"/>
            <a:ext cx="5618846" cy="70788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第一单元 走进化学世界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7474"/>
            <a:ext cx="1974486" cy="1480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2061597"/>
            <a:ext cx="2305335" cy="27206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9948" y="195486"/>
            <a:ext cx="2839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人</a:t>
            </a:r>
            <a:r>
              <a:rPr lang="zh-CN" altLang="en-US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教版九年级化学</a:t>
            </a:r>
            <a:r>
              <a:rPr lang="en-US" altLang="zh-CN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上</a:t>
            </a:r>
            <a:r>
              <a:rPr lang="zh-CN" altLang="en-US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册</a:t>
            </a:r>
            <a:endParaRPr lang="zh-CN" altLang="en-US" b="1" dirty="0">
              <a:solidFill>
                <a:srgbClr val="3B79CE"/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5" name="Picture 3" descr="F:\初中化学\图标png\icons8-beaker-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72027"/>
            <a:ext cx="1527398" cy="11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483768" y="3147814"/>
            <a:ext cx="496855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/>
              <a:t>课题三 </a:t>
            </a:r>
            <a:r>
              <a:rPr lang="zh-CN" altLang="en-US" sz="2800" dirty="0" smtClean="0"/>
              <a:t> 走</a:t>
            </a:r>
            <a:r>
              <a:rPr lang="zh-CN" altLang="en-US" sz="2800" dirty="0"/>
              <a:t>进化学实验室（</a:t>
            </a:r>
            <a:r>
              <a:rPr lang="zh-CN" altLang="en-US" sz="1400" dirty="0" smtClean="0"/>
              <a:t>第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课</a:t>
            </a:r>
            <a:r>
              <a:rPr lang="zh-CN" altLang="en-US" sz="1400" dirty="0"/>
              <a:t>时</a:t>
            </a:r>
            <a:r>
              <a:rPr lang="zh-CN" altLang="en-US" sz="2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597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/>
        </p:nvSpPr>
        <p:spPr>
          <a:xfrm>
            <a:off x="1849517" y="81678"/>
            <a:ext cx="2462854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一、酒精灯的使用方法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645796" y="651034"/>
            <a:ext cx="7388066" cy="29770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有关酒精灯的使用，下列说法不正确的是（　　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．点燃酒精灯时不能用另一只酒精灯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．应用酒精灯的外焰给试管加热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．酒精灯的酒精量应超过容积的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2/3
</a:t>
            </a:r>
          </a:p>
          <a:p>
            <a:pPr marL="130016" indent="-130016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．熄灭酒精灯时用灯帽盖灭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0016" indent="-130016"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3732" name="矩形 73731"/>
          <p:cNvSpPr>
            <a:spLocks noChangeArrowheads="1"/>
          </p:cNvSpPr>
          <p:nvPr/>
        </p:nvSpPr>
        <p:spPr bwMode="auto">
          <a:xfrm>
            <a:off x="7182326" y="806768"/>
            <a:ext cx="309563" cy="345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8315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6265" y="1422559"/>
            <a:ext cx="5428298" cy="2568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/>
        </p:nvSpPr>
        <p:spPr>
          <a:xfrm>
            <a:off x="1849517" y="81678"/>
            <a:ext cx="1765548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二、给物质加热</a:t>
            </a:r>
          </a:p>
        </p:txBody>
      </p:sp>
      <p:sp>
        <p:nvSpPr>
          <p:cNvPr id="41991" name="文本框 41990"/>
          <p:cNvSpPr txBox="1"/>
          <p:nvPr/>
        </p:nvSpPr>
        <p:spPr>
          <a:xfrm>
            <a:off x="417672" y="535781"/>
            <a:ext cx="329446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给液体加热</a:t>
            </a:r>
          </a:p>
        </p:txBody>
      </p:sp>
      <p:sp>
        <p:nvSpPr>
          <p:cNvPr id="35843" name="内容占位符 35842"/>
          <p:cNvSpPr>
            <a:spLocks noGrp="1"/>
          </p:cNvSpPr>
          <p:nvPr>
            <p:ph idx="1"/>
          </p:nvPr>
        </p:nvSpPr>
        <p:spPr>
          <a:xfrm>
            <a:off x="645795" y="1511141"/>
            <a:ext cx="1041559" cy="547688"/>
          </a:xfrm>
        </p:spPr>
        <p:txBody>
          <a:bodyPr lIns="51308" tIns="25654" rIns="51308" bIns="25654" anchor="t"/>
          <a:lstStyle/>
          <a:p>
            <a:pPr>
              <a:buNone/>
            </a:pP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加热前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35844" name="文本框 35843"/>
          <p:cNvSpPr txBox="1"/>
          <p:nvPr/>
        </p:nvSpPr>
        <p:spPr>
          <a:xfrm>
            <a:off x="1687830" y="1422559"/>
            <a:ext cx="4394835" cy="1037749"/>
          </a:xfrm>
          <a:prstGeom prst="rect">
            <a:avLst/>
          </a:prstGeom>
          <a:noFill/>
          <a:ln w="12700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擦干试管外壁，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倒入液体的量不能超过试管容积的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1/3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</a:p>
        </p:txBody>
      </p:sp>
      <p:sp>
        <p:nvSpPr>
          <p:cNvPr id="35845" name="文本框 35844"/>
          <p:cNvSpPr txBox="1"/>
          <p:nvPr/>
        </p:nvSpPr>
        <p:spPr>
          <a:xfrm>
            <a:off x="1687830" y="2403634"/>
            <a:ext cx="4394359" cy="152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用试管夹夹持试管时，应从底部套上、取下，试管夹夹在距管口大约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1/3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3403" y="927259"/>
            <a:ext cx="54711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用酒精灯给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试管中</a:t>
            </a:r>
            <a:r>
              <a:rPr lang="zh-CN" altLang="x-none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液体加热时需要注意的是：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" name="图片 15" descr="QQ截图20200707221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900839"/>
            <a:ext cx="1856899" cy="2068830"/>
          </a:xfrm>
          <a:prstGeom prst="rect">
            <a:avLst/>
          </a:prstGeom>
        </p:spPr>
      </p:pic>
      <p:pic>
        <p:nvPicPr>
          <p:cNvPr id="17" name="图片 -2147482508" descr="http://www.zxxk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88" y="1002506"/>
            <a:ext cx="1694021" cy="1663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7069455" y="3210401"/>
            <a:ext cx="1043940" cy="108394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10852" y="1002506"/>
            <a:ext cx="978694" cy="10839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85525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991" grpId="0"/>
      <p:bldP spid="35843" grpId="0" build="p"/>
      <p:bldP spid="35844" grpId="0"/>
      <p:bldP spid="35845" grpId="0"/>
      <p:bldP spid="2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>
            <a:off x="5463064" y="1509795"/>
            <a:ext cx="3350700" cy="378304"/>
          </a:xfrm>
          <a:prstGeom prst="frame">
            <a:avLst/>
          </a:prstGeom>
          <a:solidFill>
            <a:schemeClr val="accent5"/>
          </a:solidFill>
          <a:ln w="254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4289" tIns="34289" rIns="34289" bIns="34289" numCol="1" spcCol="28575" rtlCol="0" anchor="ctr" forceAA="0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4" name="梯形 3"/>
          <p:cNvSpPr/>
          <p:nvPr/>
        </p:nvSpPr>
        <p:spPr>
          <a:xfrm>
            <a:off x="5921216" y="3046006"/>
            <a:ext cx="530543" cy="314978"/>
          </a:xfrm>
          <a:prstGeom prst="trapezoid">
            <a:avLst/>
          </a:prstGeom>
          <a:solidFill>
            <a:schemeClr val="accent5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4289" tIns="34289" rIns="34289" bIns="34289" numCol="1" spcCol="28575" rtlCol="0" anchor="ctr" forceAA="0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7890034" y="3045768"/>
            <a:ext cx="530543" cy="314978"/>
          </a:xfrm>
          <a:prstGeom prst="trapezoid">
            <a:avLst/>
          </a:prstGeom>
          <a:solidFill>
            <a:schemeClr val="accent5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4289" tIns="34289" rIns="34289" bIns="34289" numCol="1" spcCol="28575" rtlCol="0" anchor="ctr" forceAA="0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651" y="2747963"/>
            <a:ext cx="4761548" cy="1135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852" name="文本框 35851"/>
          <p:cNvSpPr txBox="1"/>
          <p:nvPr/>
        </p:nvSpPr>
        <p:spPr>
          <a:xfrm>
            <a:off x="1281112" y="2770347"/>
            <a:ext cx="3708083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热的试管不能立即接触冷水或用冷水冲洗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以防炸裂。</a:t>
            </a:r>
          </a:p>
        </p:txBody>
      </p:sp>
      <p:sp>
        <p:nvSpPr>
          <p:cNvPr id="35854" name="文本框 35853"/>
          <p:cNvSpPr txBox="1"/>
          <p:nvPr/>
        </p:nvSpPr>
        <p:spPr>
          <a:xfrm>
            <a:off x="257863" y="2892742"/>
            <a:ext cx="115443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加热后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10" name="矩形 9"/>
          <p:cNvSpPr/>
          <p:nvPr/>
        </p:nvSpPr>
        <p:spPr>
          <a:xfrm>
            <a:off x="257651" y="521970"/>
            <a:ext cx="4761548" cy="1986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7863" y="578644"/>
            <a:ext cx="1111673" cy="34205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257175" indent="-257175">
              <a:spcBef>
                <a:spcPct val="20000"/>
              </a:spcBef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加热时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69219" y="427197"/>
            <a:ext cx="3619976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先预热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后用外焰对试管底部集中加热；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69219" y="1387793"/>
            <a:ext cx="3688080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试管倾斜大约与桌面成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45°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角，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管口不能对着自己和他人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5" name="第一单元 化学实验技能训练（一）第2课时（素材：用酒精灯加热）">
            <a:hlinkClick r:id="" action="ppaction://media"/>
          </p:cNvPr>
          <p:cNvPicPr/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3575" y="802958"/>
            <a:ext cx="2790349" cy="17926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/>
        </p:nvSpPr>
        <p:spPr>
          <a:xfrm>
            <a:off x="1849517" y="81678"/>
            <a:ext cx="1765548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二、给物质加热</a:t>
            </a:r>
          </a:p>
        </p:txBody>
      </p:sp>
    </p:spTree>
    <p:extLst>
      <p:ext uri="{BB962C8B-B14F-4D97-AF65-F5344CB8AC3E}">
        <p14:creationId xmlns:p14="http://schemas.microsoft.com/office/powerpoint/2010/main" val="61676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2" dur="27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5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" grpId="0" animBg="1"/>
      <p:bldP spid="4" grpId="0" animBg="1"/>
      <p:bldP spid="12" grpId="0" animBg="1"/>
      <p:bldP spid="7" grpId="0" animBg="1"/>
      <p:bldP spid="35852" grpId="0"/>
      <p:bldP spid="35854" grpId="0"/>
      <p:bldP spid="10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2"/>
            </p:custDataLst>
          </p:nvPr>
        </p:nvSpPr>
        <p:spPr>
          <a:xfrm>
            <a:off x="1849517" y="81678"/>
            <a:ext cx="1765548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二、给物质加热</a:t>
            </a:r>
          </a:p>
        </p:txBody>
      </p:sp>
      <p:sp>
        <p:nvSpPr>
          <p:cNvPr id="106" name="文本框 105"/>
          <p:cNvSpPr txBox="1"/>
          <p:nvPr>
            <p:custDataLst>
              <p:tags r:id="rId3"/>
            </p:custDataLst>
          </p:nvPr>
        </p:nvSpPr>
        <p:spPr>
          <a:xfrm>
            <a:off x="359093" y="3147061"/>
            <a:ext cx="8211026" cy="200824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ea typeface="宋体" panose="02010600030101010101" pitchFamily="2" charset="-122"/>
              </a:rPr>
              <a:t>【</a:t>
            </a:r>
            <a:r>
              <a:rPr lang="zh-CN" altLang="en-US" sz="2100">
                <a:ea typeface="宋体" panose="02010600030101010101" pitchFamily="2" charset="-122"/>
              </a:rPr>
              <a:t>练一练</a:t>
            </a:r>
            <a:r>
              <a:rPr lang="en-US" altLang="zh-CN" sz="2100">
                <a:ea typeface="宋体" panose="02010600030101010101" pitchFamily="2" charset="-122"/>
              </a:rPr>
              <a:t>】</a:t>
            </a:r>
            <a:r>
              <a:rPr lang="zh-CN" altLang="en-US" sz="2100">
                <a:ea typeface="宋体" panose="02010600030101010101" pitchFamily="2" charset="-122"/>
              </a:rPr>
              <a:t>下列给试管中的液体加热时的操作错误的是</a:t>
            </a:r>
            <a:r>
              <a:rPr lang="en-US" altLang="zh-CN" sz="2100">
                <a:ea typeface="宋体" panose="02010600030101010101" pitchFamily="2" charset="-122"/>
              </a:rPr>
              <a:t>(</a:t>
            </a:r>
            <a:r>
              <a:rPr lang="zh-CN" altLang="en-US" sz="2100">
                <a:ea typeface="宋体" panose="02010600030101010101" pitchFamily="2" charset="-122"/>
              </a:rPr>
              <a:t>　　</a:t>
            </a:r>
            <a:r>
              <a:rPr lang="en-US" altLang="zh-CN" sz="2100">
                <a:ea typeface="宋体" panose="02010600030101010101" pitchFamily="2" charset="-122"/>
              </a:rPr>
              <a:t>)   A</a:t>
            </a:r>
            <a:r>
              <a:rPr lang="zh-CN" altLang="en-US" sz="2100">
                <a:ea typeface="宋体" panose="02010600030101010101" pitchFamily="2" charset="-122"/>
              </a:rPr>
              <a:t>．在加热前擦拭干试管外壁的水    </a:t>
            </a:r>
            <a:r>
              <a:rPr lang="en-US" altLang="zh-CN" sz="2100">
                <a:ea typeface="宋体" panose="02010600030101010101" pitchFamily="2" charset="-122"/>
              </a:rPr>
              <a:t>B</a:t>
            </a:r>
            <a:r>
              <a:rPr lang="zh-CN" altLang="en-US" sz="2100">
                <a:ea typeface="宋体" panose="02010600030101010101" pitchFamily="2" charset="-122"/>
              </a:rPr>
              <a:t>．液体不能超过试管容积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1/3</a:t>
            </a:r>
            <a:r>
              <a:rPr lang="zh-CN" altLang="en-US" sz="2100">
                <a:ea typeface="宋体" panose="02010600030101010101" pitchFamily="2" charset="-122"/>
              </a:rPr>
              <a:t>   </a:t>
            </a:r>
            <a:r>
              <a:rPr lang="en-US" altLang="zh-CN" sz="2100">
                <a:ea typeface="宋体" panose="02010600030101010101" pitchFamily="2" charset="-122"/>
              </a:rPr>
              <a:t>C</a:t>
            </a:r>
            <a:r>
              <a:rPr lang="zh-CN" altLang="en-US" sz="2100">
                <a:ea typeface="宋体" panose="02010600030101010101" pitchFamily="2" charset="-122"/>
              </a:rPr>
              <a:t>．试管口不能对着有人的方向         </a:t>
            </a:r>
            <a:r>
              <a:rPr lang="en-US" altLang="zh-CN" sz="2100">
                <a:ea typeface="宋体" panose="02010600030101010101" pitchFamily="2" charset="-122"/>
              </a:rPr>
              <a:t>D</a:t>
            </a:r>
            <a:r>
              <a:rPr lang="zh-CN" altLang="en-US" sz="2100">
                <a:ea typeface="宋体" panose="02010600030101010101" pitchFamily="2" charset="-122"/>
              </a:rPr>
              <a:t>．可手持试管给液体加热
</a:t>
            </a:r>
          </a:p>
        </p:txBody>
      </p:sp>
      <p:sp>
        <p:nvSpPr>
          <p:cNvPr id="108" name="文本框 107"/>
          <p:cNvSpPr txBox="1"/>
          <p:nvPr>
            <p:custDataLst>
              <p:tags r:id="rId4"/>
            </p:custDataLst>
          </p:nvPr>
        </p:nvSpPr>
        <p:spPr>
          <a:xfrm>
            <a:off x="424339" y="2407206"/>
            <a:ext cx="381000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endParaRPr lang="en-US" altLang="en-US" sz="2100"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73732" name="矩形 737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69430" y="3224927"/>
            <a:ext cx="309563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eaLnBrk="0" hangingPunct="0"/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lang="en-US" altLang="zh-CN" sz="2100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24339" y="541496"/>
            <a:ext cx="781478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/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长宁区二模）实验操作正确的是（　　）</a:t>
            </a:r>
          </a:p>
        </p:txBody>
      </p:sp>
      <p:pic>
        <p:nvPicPr>
          <p:cNvPr id="8" name="图片 7"/>
          <p:cNvPicPr/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1055" y="1092041"/>
            <a:ext cx="6572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982278" y="995839"/>
            <a:ext cx="457200" cy="8786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>
            <p:custDataLst>
              <p:tags r:id="rId9"/>
            </p:custDataLst>
          </p:nvPr>
        </p:nvSpPr>
        <p:spPr>
          <a:xfrm>
            <a:off x="821055" y="2738437"/>
            <a:ext cx="381000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en-US" altLang="en-US" sz="2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/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834414" y="1140143"/>
            <a:ext cx="252413" cy="1198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91288" y="1216819"/>
            <a:ext cx="1353979" cy="1198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文本框 113"/>
          <p:cNvSpPr txBox="1"/>
          <p:nvPr>
            <p:custDataLst>
              <p:tags r:id="rId12"/>
            </p:custDataLst>
          </p:nvPr>
        </p:nvSpPr>
        <p:spPr>
          <a:xfrm>
            <a:off x="466725" y="2338388"/>
            <a:ext cx="8210550" cy="71485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．加热液体  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．取块状固体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．滴加液体   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．读取液体体积
</a:t>
            </a:r>
          </a:p>
        </p:txBody>
      </p:sp>
      <p:pic>
        <p:nvPicPr>
          <p:cNvPr id="13" name="图片 12"/>
          <p:cNvPicPr/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40105" y="1188244"/>
            <a:ext cx="1055370" cy="1102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>
            <p:custDataLst>
              <p:tags r:id="rId1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982278" y="1163956"/>
            <a:ext cx="733901" cy="1151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06089" y="541258"/>
            <a:ext cx="309563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eaLnBrk="0" hangingPunct="0"/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en-US" altLang="zh-CN" sz="2100">
                <a:latin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38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7373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内容占位符 3891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12445" y="927259"/>
            <a:ext cx="1047274" cy="453866"/>
          </a:xfrm>
        </p:spPr>
        <p:txBody>
          <a:bodyPr lIns="51308" tIns="25654" rIns="51308" bIns="25654" anchor="t">
            <a:no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加热前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38916" name="文本框 38915"/>
          <p:cNvSpPr txBox="1"/>
          <p:nvPr>
            <p:custDataLst>
              <p:tags r:id="rId2"/>
            </p:custDataLst>
          </p:nvPr>
        </p:nvSpPr>
        <p:spPr>
          <a:xfrm>
            <a:off x="1559719" y="927259"/>
            <a:ext cx="6918008" cy="152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将试管外壁擦干，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药品斜铺在试管底部，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试管夹夹在距试管口大约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1/3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中上部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，试管口略低于试管底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防止冷凝水倒流使试管炸裂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</a:p>
        </p:txBody>
      </p:sp>
      <p:sp>
        <p:nvSpPr>
          <p:cNvPr id="38921" name="矩形 38920"/>
          <p:cNvSpPr/>
          <p:nvPr>
            <p:custDataLst>
              <p:tags r:id="rId3"/>
            </p:custDataLst>
          </p:nvPr>
        </p:nvSpPr>
        <p:spPr>
          <a:xfrm>
            <a:off x="457677" y="2530316"/>
            <a:ext cx="1251109" cy="581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257175" indent="-257175">
              <a:lnSpc>
                <a:spcPct val="150000"/>
              </a:lnSpc>
              <a:spcBef>
                <a:spcPct val="20000"/>
              </a:spcBef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加热时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922" name="文本框 38921"/>
          <p:cNvSpPr txBox="1"/>
          <p:nvPr>
            <p:custDataLst>
              <p:tags r:id="rId4"/>
            </p:custDataLst>
          </p:nvPr>
        </p:nvSpPr>
        <p:spPr>
          <a:xfrm>
            <a:off x="1559719" y="2530317"/>
            <a:ext cx="4576286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先预热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来回移动酒精灯，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后对着药品部位用外焰集中加热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38924" name="文本框 38923"/>
          <p:cNvSpPr txBox="1"/>
          <p:nvPr>
            <p:custDataLst>
              <p:tags r:id="rId5"/>
            </p:custDataLst>
          </p:nvPr>
        </p:nvSpPr>
        <p:spPr>
          <a:xfrm>
            <a:off x="1504950" y="3740944"/>
            <a:ext cx="4612958" cy="5529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热的试管不能碰到冷物体。</a:t>
            </a:r>
          </a:p>
        </p:txBody>
      </p:sp>
      <p:sp>
        <p:nvSpPr>
          <p:cNvPr id="41991" name="文本框 41990"/>
          <p:cNvSpPr txBox="1"/>
          <p:nvPr>
            <p:custDataLst>
              <p:tags r:id="rId6"/>
            </p:custDataLst>
          </p:nvPr>
        </p:nvSpPr>
        <p:spPr>
          <a:xfrm>
            <a:off x="417672" y="535781"/>
            <a:ext cx="329446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给固体加热</a:t>
            </a:r>
          </a:p>
        </p:txBody>
      </p:sp>
      <p:pic>
        <p:nvPicPr>
          <p:cNvPr id="23559" name="图片 38919" descr="制氧气装置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605588" y="2449830"/>
            <a:ext cx="1790224" cy="19631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57676" y="3879532"/>
            <a:ext cx="107061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加热后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endParaRPr lang="zh-CN" altLang="en-US" sz="2100"/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453866" y="1002030"/>
            <a:ext cx="8023860" cy="144780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463868" y="2539366"/>
            <a:ext cx="5673566" cy="1111091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472917" y="3750469"/>
            <a:ext cx="5683091" cy="673894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13"/>
            </p:custDataLst>
          </p:nvPr>
        </p:nvSpPr>
        <p:spPr>
          <a:xfrm>
            <a:off x="1849517" y="81678"/>
            <a:ext cx="1765548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二、给物质加热</a:t>
            </a:r>
          </a:p>
        </p:txBody>
      </p:sp>
    </p:spTree>
    <p:extLst>
      <p:ext uri="{BB962C8B-B14F-4D97-AF65-F5344CB8AC3E}">
        <p14:creationId xmlns:p14="http://schemas.microsoft.com/office/powerpoint/2010/main" val="274517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24" grpId="0"/>
      <p:bldP spid="41991" grpId="0"/>
      <p:bldP spid="2" grpId="0"/>
      <p:bldP spid="6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2"/>
            </p:custDataLst>
          </p:nvPr>
        </p:nvSpPr>
        <p:spPr>
          <a:xfrm>
            <a:off x="1849517" y="81678"/>
            <a:ext cx="1765548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二、给物质加热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10991" y="552450"/>
            <a:ext cx="8438198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/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门头沟区一模）下列实验操作中，正确的是（　　）</a:t>
            </a:r>
          </a:p>
        </p:txBody>
      </p:sp>
      <p:pic>
        <p:nvPicPr>
          <p:cNvPr id="3" name="图片 2"/>
          <p:cNvPicPr/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5795" y="1178243"/>
            <a:ext cx="1275398" cy="1072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738438" y="1063466"/>
            <a:ext cx="1311116" cy="1379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006816" y="1267302"/>
            <a:ext cx="512445" cy="983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50405" y="1178243"/>
            <a:ext cx="1001078" cy="12644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文本框 109"/>
          <p:cNvSpPr txBox="1"/>
          <p:nvPr>
            <p:custDataLst>
              <p:tags r:id="rId8"/>
            </p:custDataLst>
          </p:nvPr>
        </p:nvSpPr>
        <p:spPr>
          <a:xfrm>
            <a:off x="395764" y="2476977"/>
            <a:ext cx="8182451" cy="10387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．倾倒液体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．加热液体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．向试管中加固体 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．加热固体
</a:t>
            </a:r>
          </a:p>
        </p:txBody>
      </p:sp>
      <p:sp>
        <p:nvSpPr>
          <p:cNvPr id="73732" name="矩形 737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10061" y="552212"/>
            <a:ext cx="309563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eaLnBrk="0" hangingPunct="0"/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en-US" altLang="zh-CN" sz="2100">
                <a:latin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35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2"/>
            </p:custDataLst>
          </p:nvPr>
        </p:nvSpPr>
        <p:spPr>
          <a:xfrm>
            <a:off x="1849517" y="81678"/>
            <a:ext cx="1997983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三、连接仪器装置</a:t>
            </a:r>
          </a:p>
        </p:txBody>
      </p:sp>
      <p:sp>
        <p:nvSpPr>
          <p:cNvPr id="12299" name="Rectangle 16"/>
          <p:cNvSpPr/>
          <p:nvPr>
            <p:custDataLst>
              <p:tags r:id="rId3"/>
            </p:custDataLst>
          </p:nvPr>
        </p:nvSpPr>
        <p:spPr>
          <a:xfrm>
            <a:off x="342187" y="496491"/>
            <a:ext cx="8278415" cy="10377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在化学实验中需要正确连接仪器装置，这是进行化学实验的重要环节，想一想，在化学实验中应该如何正确连接实验仪器？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88682" y="1593533"/>
            <a:ext cx="3346133" cy="55292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1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1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．连接仪器装置一般顺序：</a:t>
            </a:r>
            <a:r>
              <a:rPr lang="zh-CN" altLang="en-US" sz="2100" b="1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52976" y="2224087"/>
            <a:ext cx="1629292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sz="21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1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．仪器连接</a:t>
            </a:r>
          </a:p>
        </p:txBody>
      </p:sp>
      <p:sp>
        <p:nvSpPr>
          <p:cNvPr id="91153" name="Text Box 17"/>
          <p:cNvSpPr txBox="1"/>
          <p:nvPr>
            <p:custDataLst>
              <p:tags r:id="rId6"/>
            </p:custDataLst>
          </p:nvPr>
        </p:nvSpPr>
        <p:spPr>
          <a:xfrm>
            <a:off x="1105853" y="2682002"/>
            <a:ext cx="3908762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）把玻璃管插入带孔橡胶塞 </a:t>
            </a:r>
          </a:p>
        </p:txBody>
      </p:sp>
      <p:pic>
        <p:nvPicPr>
          <p:cNvPr id="11280" name="Picture 16" descr="https://timgsa.baidu.com/timg?image&amp;quality=80&amp;size=b9999_10000&amp;sec=1487650474032&amp;di=1edee0da6a16d84c79545e41f456f404&amp;imgtype=0&amp;src=http%3A%2F%2Fwww.gzlwedu.net.cn%2Fdt_upload%2Fimages%2Fbuiltin%2Fchuzhong%2F28D4BFAD-970F-4311-9A75-574C2CEA2F5F.png.thumb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03896" y="2867025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1"/>
          <p:cNvSpPr/>
          <p:nvPr>
            <p:custDataLst>
              <p:tags r:id="rId8"/>
            </p:custDataLst>
          </p:nvPr>
        </p:nvSpPr>
        <p:spPr>
          <a:xfrm>
            <a:off x="1414463" y="3206592"/>
            <a:ext cx="4722019" cy="1522571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操作要点：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先把玻璃管口用水润湿，然后对准橡胶塞上的孔稍稍用力转动，将其插入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6495574" y="4236244"/>
            <a:ext cx="21945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管口沾水，转动慢插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4234815" y="1754981"/>
            <a:ext cx="2847574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先下后上，从左到右。</a:t>
            </a:r>
          </a:p>
        </p:txBody>
      </p:sp>
    </p:spTree>
    <p:extLst>
      <p:ext uri="{BB962C8B-B14F-4D97-AF65-F5344CB8AC3E}">
        <p14:creationId xmlns:p14="http://schemas.microsoft.com/office/powerpoint/2010/main" val="21129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3" grpId="0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/>
          <p:cNvSpPr txBox="1"/>
          <p:nvPr>
            <p:custDataLst>
              <p:tags r:id="rId1"/>
            </p:custDataLst>
          </p:nvPr>
        </p:nvSpPr>
        <p:spPr>
          <a:xfrm>
            <a:off x="341710" y="535305"/>
            <a:ext cx="3370153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）连接玻璃管和胶皮管 </a:t>
            </a:r>
          </a:p>
        </p:txBody>
      </p:sp>
      <p:sp>
        <p:nvSpPr>
          <p:cNvPr id="92170" name="Text Box 10"/>
          <p:cNvSpPr txBox="1"/>
          <p:nvPr>
            <p:custDataLst>
              <p:tags r:id="rId2"/>
            </p:custDataLst>
          </p:nvPr>
        </p:nvSpPr>
        <p:spPr>
          <a:xfrm>
            <a:off x="341710" y="2653665"/>
            <a:ext cx="3100849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）在容器口塞橡胶塞 </a:t>
            </a:r>
          </a:p>
        </p:txBody>
      </p:sp>
      <p:pic>
        <p:nvPicPr>
          <p:cNvPr id="12301" name="Picture 13" descr="https://timgsa.baidu.com/timg?image&amp;quality=80&amp;size=b9999_10000&amp;sec=1488245302&amp;di=42e89410b2a95db28f074689897da90d&amp;imgtype=jpg&amp;er=1&amp;src=http%3A%2F%2Fwww.gzlwedu.net.cn%2Fdt_upload%2Fimages%2Fbuiltin%2Fchuzhong%2F8784CEF0-C516-4095-9B4E-BFB1954AD3D1.png.thumb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t="11250" b="17499"/>
          <a:stretch>
            <a:fillRect/>
          </a:stretch>
        </p:blipFill>
        <p:spPr>
          <a:xfrm>
            <a:off x="5819538" y="1063467"/>
            <a:ext cx="2307431" cy="1232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17" descr="https://timgsa.baidu.com/timg?image&amp;quality=80&amp;size=b9999_10000&amp;sec=1488245677&amp;di=de44935540699e170ba08e9ac76f3970&amp;imgtype=jpg&amp;er=1&amp;src=http%3A%2F%2Fwww.pep.com.cn%2Fczhx%2Fjshzhx%2Ftbxzy%2Fjnshc%2Fdydy%2Fxytpian%2F201209%2FW020120912557808508856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96451" y="3391377"/>
            <a:ext cx="2230755" cy="1171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1"/>
          <p:cNvSpPr/>
          <p:nvPr>
            <p:custDataLst>
              <p:tags r:id="rId5"/>
            </p:custDataLst>
          </p:nvPr>
        </p:nvSpPr>
        <p:spPr>
          <a:xfrm>
            <a:off x="699136" y="3045143"/>
            <a:ext cx="4703921" cy="2007394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操作</a:t>
            </a: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要点：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把橡胶塞慢慢转动着塞进容器口。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切不可把容器放在桌上再使劲塞进塞子，</a:t>
            </a:r>
            <a:endParaRPr lang="zh-CN" altLang="en-US" sz="2100" b="1">
              <a:solidFill>
                <a:srgbClr val="FF0000"/>
              </a:solidFill>
              <a:latin typeface="宋体" panose="02010600030101010101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以免压破容器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11"/>
          <p:cNvSpPr/>
          <p:nvPr>
            <p:custDataLst>
              <p:tags r:id="rId6"/>
            </p:custDataLst>
          </p:nvPr>
        </p:nvSpPr>
        <p:spPr>
          <a:xfrm>
            <a:off x="698659" y="994887"/>
            <a:ext cx="4704398" cy="1522571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操作要点：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先把玻璃管口用水润湿，然后稍稍用力即可将其插入胶皮管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8"/>
            </p:custDataLst>
          </p:nvPr>
        </p:nvSpPr>
        <p:spPr>
          <a:xfrm>
            <a:off x="1849517" y="81678"/>
            <a:ext cx="1997983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三、连接仪器装置</a:t>
            </a:r>
          </a:p>
        </p:txBody>
      </p:sp>
    </p:spTree>
    <p:extLst>
      <p:ext uri="{BB962C8B-B14F-4D97-AF65-F5344CB8AC3E}">
        <p14:creationId xmlns:p14="http://schemas.microsoft.com/office/powerpoint/2010/main" val="322042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70" grpId="0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3" name="Text Box 13"/>
          <p:cNvSpPr txBox="1"/>
          <p:nvPr>
            <p:custDataLst>
              <p:tags r:id="rId1"/>
            </p:custDataLst>
          </p:nvPr>
        </p:nvSpPr>
        <p:spPr>
          <a:xfrm>
            <a:off x="545069" y="659130"/>
            <a:ext cx="25374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检查装置的气密性</a:t>
            </a:r>
          </a:p>
        </p:txBody>
      </p:sp>
      <p:pic>
        <p:nvPicPr>
          <p:cNvPr id="12306" name="Picture 18" descr="C:\Documents and Settings\Administrator\桌面\timg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58038" y="1141571"/>
            <a:ext cx="2565797" cy="155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1"/>
          <p:cNvSpPr/>
          <p:nvPr>
            <p:custDataLst>
              <p:tags r:id="rId3"/>
            </p:custDataLst>
          </p:nvPr>
        </p:nvSpPr>
        <p:spPr>
          <a:xfrm>
            <a:off x="754142" y="1141690"/>
            <a:ext cx="4110038" cy="1747838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要点：</a:t>
            </a:r>
          </a:p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将导管一端浸入水里，两手紧握容器外壁，管口有气泡冒出，则气密性良好。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631633" y="3072765"/>
            <a:ext cx="5747861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为什么如果有气泡冒出，说明装置不漏气?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94373" y="3072765"/>
            <a:ext cx="937260" cy="391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思考：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94372" y="3599022"/>
            <a:ext cx="7129463" cy="103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气泡的产生是因为空气受热膨胀，体积变大，气压变大，气体逸出形成的，所以有气泡产生装置不漏气。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8"/>
            </p:custDataLst>
          </p:nvPr>
        </p:nvSpPr>
        <p:spPr>
          <a:xfrm>
            <a:off x="1849517" y="81678"/>
            <a:ext cx="1997983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三、连接仪器装置</a:t>
            </a:r>
          </a:p>
        </p:txBody>
      </p:sp>
    </p:spTree>
    <p:extLst>
      <p:ext uri="{BB962C8B-B14F-4D97-AF65-F5344CB8AC3E}">
        <p14:creationId xmlns:p14="http://schemas.microsoft.com/office/powerpoint/2010/main" val="293381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/>
      <p:bldP spid="4" grpId="0" animBg="1"/>
      <p:bldP spid="5" grpId="0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2"/>
            </p:custDataLst>
          </p:nvPr>
        </p:nvSpPr>
        <p:spPr>
          <a:xfrm>
            <a:off x="1849517" y="81678"/>
            <a:ext cx="1997983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三、连接仪器装置</a:t>
            </a:r>
          </a:p>
        </p:txBody>
      </p:sp>
      <p:pic>
        <p:nvPicPr>
          <p:cNvPr id="2" name="图片 1" descr="QQ截图202007081630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48753" y="1546860"/>
            <a:ext cx="5526405" cy="3465195"/>
          </a:xfrm>
          <a:prstGeom prst="rect">
            <a:avLst/>
          </a:prstGeom>
        </p:spPr>
      </p:pic>
      <p:sp>
        <p:nvSpPr>
          <p:cNvPr id="114" name="文本框 113"/>
          <p:cNvSpPr txBox="1"/>
          <p:nvPr>
            <p:custDataLst>
              <p:tags r:id="rId4"/>
            </p:custDataLst>
          </p:nvPr>
        </p:nvSpPr>
        <p:spPr>
          <a:xfrm>
            <a:off x="645795" y="509112"/>
            <a:ext cx="7491889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淄川区一模）化学实验必须按规范进行操作。如图所示的实验操作规范的是（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3732" name="矩形 737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73441" y="1106091"/>
            <a:ext cx="309563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eaLnBrk="0" hangingPunct="0"/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9164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75193" y="1705604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趣味导学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573223" y="2073476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文本框 14"/>
          <p:cNvSpPr txBox="1"/>
          <p:nvPr/>
        </p:nvSpPr>
        <p:spPr>
          <a:xfrm>
            <a:off x="2669002" y="2611907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新知学习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560840" y="2979780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椭圆 7"/>
          <p:cNvSpPr/>
          <p:nvPr/>
        </p:nvSpPr>
        <p:spPr>
          <a:xfrm>
            <a:off x="1858800" y="1549729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02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1384" y="3524402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课堂小结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73223" y="3892275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6"/>
          <p:cNvSpPr txBox="1"/>
          <p:nvPr/>
        </p:nvSpPr>
        <p:spPr>
          <a:xfrm>
            <a:off x="2669002" y="4437374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随堂检测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60840" y="4805246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椭圆 12"/>
          <p:cNvSpPr/>
          <p:nvPr/>
        </p:nvSpPr>
        <p:spPr>
          <a:xfrm>
            <a:off x="1858800" y="2456033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</a:t>
            </a:r>
            <a:r>
              <a:rPr lang="en-US" sz="2700" b="1">
                <a:solidFill>
                  <a:srgbClr val="0070C0"/>
                </a:solidFill>
              </a:rPr>
              <a:t>3</a:t>
            </a:r>
            <a:endParaRPr lang="en-US" sz="2700" b="1">
              <a:solidFill>
                <a:srgbClr val="0070C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871183" y="3368528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04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858800" y="4281499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05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5193" y="799776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/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知识回顾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573223" y="1167649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椭圆 9"/>
          <p:cNvSpPr/>
          <p:nvPr/>
        </p:nvSpPr>
        <p:spPr>
          <a:xfrm>
            <a:off x="1858800" y="643901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01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6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2"/>
            </p:custDataLst>
          </p:nvPr>
        </p:nvSpPr>
        <p:spPr>
          <a:xfrm>
            <a:off x="1849517" y="81678"/>
            <a:ext cx="1997983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四、洗涤玻璃仪器</a:t>
            </a:r>
          </a:p>
        </p:txBody>
      </p:sp>
      <p:sp>
        <p:nvSpPr>
          <p:cNvPr id="93196" name="Rectangle 12"/>
          <p:cNvSpPr/>
          <p:nvPr>
            <p:custDataLst>
              <p:tags r:id="rId3"/>
            </p:custDataLst>
          </p:nvPr>
        </p:nvSpPr>
        <p:spPr>
          <a:xfrm>
            <a:off x="656987" y="938332"/>
            <a:ext cx="5976938" cy="297703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洗涤试管等玻璃仪器的一般方法：</a:t>
            </a:r>
          </a:p>
          <a:p>
            <a:pPr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当试管内壁有不易洗掉的物质时：</a:t>
            </a:r>
          </a:p>
          <a:p>
            <a:pPr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100"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玻璃仪器洗涤干净的标准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3199" name="Rectangle 15"/>
          <p:cNvSpPr/>
          <p:nvPr>
            <p:custDataLst>
              <p:tags r:id="rId4"/>
            </p:custDataLst>
          </p:nvPr>
        </p:nvSpPr>
        <p:spPr>
          <a:xfrm>
            <a:off x="765573" y="1500188"/>
            <a:ext cx="8278415" cy="48815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倾倒废液→加入半试管水荡洗后倒掉（重复几次）→放指定位置晾干。</a:t>
            </a:r>
          </a:p>
        </p:txBody>
      </p:sp>
      <p:sp>
        <p:nvSpPr>
          <p:cNvPr id="93201" name="Rectangle 17"/>
          <p:cNvSpPr/>
          <p:nvPr>
            <p:custDataLst>
              <p:tags r:id="rId5"/>
            </p:custDataLst>
          </p:nvPr>
        </p:nvSpPr>
        <p:spPr>
          <a:xfrm>
            <a:off x="765810" y="3915252"/>
            <a:ext cx="7552849" cy="48815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洗过的玻璃仪器内壁附着的水</a:t>
            </a: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既不聚成水滴，也不成股流下</a:t>
            </a:r>
            <a:r>
              <a:rPr lang="zh-CN" altLang="en-US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77679" y="500539"/>
            <a:ext cx="6743700" cy="526733"/>
          </a:xfrm>
        </p:spPr>
        <p:txBody>
          <a:bodyPr vert="horz" wrap="square" lIns="68580" tIns="34290" rIns="68580" bIns="34290" anchor="t">
            <a:no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 sz="2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洗涤的原则：</a:t>
            </a:r>
            <a:r>
              <a:rPr lang="zh-CN" altLang="en-US" sz="200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少量多次</a:t>
            </a:r>
            <a:endParaRPr lang="zh-CN" altLang="en-US" sz="2000"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765811" y="2411730"/>
            <a:ext cx="5258276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倾倒废液→用自来水荡洗→刷洗</a:t>
            </a:r>
            <a:r>
              <a:rPr lang="en-US" altLang="zh-CN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转动或上下移动试管刷</a:t>
            </a:r>
            <a:r>
              <a:rPr lang="en-US" altLang="zh-CN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)→</a:t>
            </a:r>
            <a:r>
              <a:rPr lang="zh-CN" altLang="en-US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清水洗→放指定位置晾干。</a:t>
            </a:r>
            <a:endParaRPr lang="zh-CN" altLang="en-US" sz="2100"/>
          </a:p>
        </p:txBody>
      </p:sp>
      <p:pic>
        <p:nvPicPr>
          <p:cNvPr id="4" name="图片 3" descr="QQ截图202007081446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88881" y="2151222"/>
            <a:ext cx="2657475" cy="14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/>
      <p:bldP spid="93199" grpId="0"/>
      <p:bldP spid="93201" grpId="0"/>
      <p:bldP spid="1126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>
            <p:custDataLst>
              <p:tags r:id="rId2"/>
            </p:custDataLst>
          </p:nvPr>
        </p:nvSpPr>
        <p:spPr>
          <a:xfrm>
            <a:off x="1849517" y="81678"/>
            <a:ext cx="1997983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四、洗涤玻璃仪器</a:t>
            </a: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645796" y="580072"/>
            <a:ext cx="7447121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下列实验操作不正确的是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sz="2100"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1" descr="QQ11.EP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705803" y="971550"/>
            <a:ext cx="7326630" cy="2072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007" name="文本框 128006"/>
          <p:cNvSpPr txBox="1"/>
          <p:nvPr>
            <p:custDataLst>
              <p:tags r:id="rId5"/>
            </p:custDataLst>
          </p:nvPr>
        </p:nvSpPr>
        <p:spPr>
          <a:xfrm>
            <a:off x="5208985" y="580072"/>
            <a:ext cx="2705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14" name="文本框 113"/>
          <p:cNvSpPr txBox="1"/>
          <p:nvPr>
            <p:custDataLst>
              <p:tags r:id="rId6"/>
            </p:custDataLst>
          </p:nvPr>
        </p:nvSpPr>
        <p:spPr>
          <a:xfrm>
            <a:off x="540544" y="3124200"/>
            <a:ext cx="7491889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玻璃仪器洗干净的标志是（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．内壁上有水珠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．内壁上的水成股流下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．内壁上的水既不聚成水珠，也不成股流下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．内壁无污迹，很透明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208985" y="3240405"/>
            <a:ext cx="2705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031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1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16388" name="Text Box 19"/>
          <p:cNvSpPr txBox="1"/>
          <p:nvPr>
            <p:custDataLst>
              <p:tags r:id="rId2"/>
            </p:custDataLst>
          </p:nvPr>
        </p:nvSpPr>
        <p:spPr>
          <a:xfrm>
            <a:off x="711994" y="1079897"/>
            <a:ext cx="1737360" cy="391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物质的加热</a:t>
            </a:r>
          </a:p>
        </p:txBody>
      </p:sp>
      <p:sp>
        <p:nvSpPr>
          <p:cNvPr id="16390" name="Text Box 21"/>
          <p:cNvSpPr txBox="1"/>
          <p:nvPr>
            <p:custDataLst>
              <p:tags r:id="rId3"/>
            </p:custDataLst>
          </p:nvPr>
        </p:nvSpPr>
        <p:spPr>
          <a:xfrm>
            <a:off x="3008472" y="681038"/>
            <a:ext cx="1523494" cy="346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仪器：酒精灯</a:t>
            </a:r>
          </a:p>
        </p:txBody>
      </p:sp>
      <p:sp>
        <p:nvSpPr>
          <p:cNvPr id="16391" name="Text Box 22"/>
          <p:cNvSpPr txBox="1"/>
          <p:nvPr>
            <p:custDataLst>
              <p:tags r:id="rId4"/>
            </p:custDataLst>
          </p:nvPr>
        </p:nvSpPr>
        <p:spPr>
          <a:xfrm>
            <a:off x="3008471" y="1440657"/>
            <a:ext cx="2013585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给物质加热的方法</a:t>
            </a:r>
          </a:p>
        </p:txBody>
      </p:sp>
      <p:sp>
        <p:nvSpPr>
          <p:cNvPr id="16392" name="Text Box 23"/>
          <p:cNvSpPr txBox="1"/>
          <p:nvPr>
            <p:custDataLst>
              <p:tags r:id="rId5"/>
            </p:custDataLst>
          </p:nvPr>
        </p:nvSpPr>
        <p:spPr>
          <a:xfrm>
            <a:off x="711994" y="2518410"/>
            <a:ext cx="1737360" cy="714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连接仪器装置</a:t>
            </a:r>
          </a:p>
        </p:txBody>
      </p:sp>
      <p:sp>
        <p:nvSpPr>
          <p:cNvPr id="16394" name="Text Box 25"/>
          <p:cNvSpPr txBox="1"/>
          <p:nvPr>
            <p:custDataLst>
              <p:tags r:id="rId6"/>
            </p:custDataLst>
          </p:nvPr>
        </p:nvSpPr>
        <p:spPr>
          <a:xfrm>
            <a:off x="3028712" y="3669745"/>
            <a:ext cx="2423160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洗涤的原则：少量多次</a:t>
            </a:r>
            <a:endParaRPr lang="zh-CN" altLang="en-US">
              <a:latin typeface="宋体" panose="02010600030101010101" pitchFamily="2" charset="-122"/>
              <a:ea typeface="宋体" pitchFamily="2" charset="-122"/>
              <a:cs typeface="Times New Roman"/>
            </a:endParaRPr>
          </a:p>
        </p:txBody>
      </p:sp>
      <p:sp>
        <p:nvSpPr>
          <p:cNvPr id="16395" name="Text Box 26"/>
          <p:cNvSpPr txBox="1"/>
          <p:nvPr>
            <p:custDataLst>
              <p:tags r:id="rId7"/>
            </p:custDataLst>
          </p:nvPr>
        </p:nvSpPr>
        <p:spPr>
          <a:xfrm>
            <a:off x="711994" y="3814763"/>
            <a:ext cx="1737360" cy="714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玻璃仪器的洗涤</a:t>
            </a:r>
          </a:p>
        </p:txBody>
      </p:sp>
      <p:sp>
        <p:nvSpPr>
          <p:cNvPr id="16397" name="Text Box 28"/>
          <p:cNvSpPr txBox="1"/>
          <p:nvPr>
            <p:custDataLst>
              <p:tags r:id="rId8"/>
            </p:custDataLst>
          </p:nvPr>
        </p:nvSpPr>
        <p:spPr>
          <a:xfrm>
            <a:off x="3008471" y="4663441"/>
            <a:ext cx="4937760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洗涤干净的标准：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既不聚成水滴，也不成股流下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" name="直接箭头连接符 1"/>
          <p:cNvCxnSpPr>
            <a:stCxn id="16388" idx="3"/>
            <a:endCxn id="16390" idx="1"/>
          </p:cNvCxnSpPr>
          <p:nvPr>
            <p:custDataLst>
              <p:tags r:id="rId9"/>
            </p:custDataLst>
          </p:nvPr>
        </p:nvCxnSpPr>
        <p:spPr>
          <a:xfrm flipV="1">
            <a:off x="2449354" y="854163"/>
            <a:ext cx="559118" cy="42147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endCxn id="16391" idx="1"/>
          </p:cNvCxnSpPr>
          <p:nvPr>
            <p:custDataLst>
              <p:tags r:id="rId10"/>
            </p:custDataLst>
          </p:nvPr>
        </p:nvCxnSpPr>
        <p:spPr>
          <a:xfrm>
            <a:off x="2448878" y="1256347"/>
            <a:ext cx="559594" cy="35718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5"/>
          <p:cNvSpPr txBox="1"/>
          <p:nvPr>
            <p:custDataLst>
              <p:tags r:id="rId11"/>
            </p:custDataLst>
          </p:nvPr>
        </p:nvSpPr>
        <p:spPr>
          <a:xfrm>
            <a:off x="5512356" y="850821"/>
            <a:ext cx="1508760" cy="3452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给液体加热：</a:t>
            </a:r>
          </a:p>
        </p:txBody>
      </p:sp>
      <p:sp>
        <p:nvSpPr>
          <p:cNvPr id="6" name="Text Box 25"/>
          <p:cNvSpPr txBox="1"/>
          <p:nvPr>
            <p:custDataLst>
              <p:tags r:id="rId12"/>
            </p:custDataLst>
          </p:nvPr>
        </p:nvSpPr>
        <p:spPr>
          <a:xfrm>
            <a:off x="5512356" y="1947149"/>
            <a:ext cx="1508760" cy="3452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给固体加热：</a:t>
            </a:r>
          </a:p>
        </p:txBody>
      </p:sp>
      <p:cxnSp>
        <p:nvCxnSpPr>
          <p:cNvPr id="7" name="直接箭头连接符 6"/>
          <p:cNvCxnSpPr>
            <a:stCxn id="16391" idx="3"/>
            <a:endCxn id="5" idx="1"/>
          </p:cNvCxnSpPr>
          <p:nvPr>
            <p:custDataLst>
              <p:tags r:id="rId13"/>
            </p:custDataLst>
          </p:nvPr>
        </p:nvCxnSpPr>
        <p:spPr>
          <a:xfrm flipV="1">
            <a:off x="5022056" y="1023937"/>
            <a:ext cx="490538" cy="5895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16391" idx="3"/>
            <a:endCxn id="6" idx="1"/>
          </p:cNvCxnSpPr>
          <p:nvPr>
            <p:custDataLst>
              <p:tags r:id="rId14"/>
            </p:custDataLst>
          </p:nvPr>
        </p:nvCxnSpPr>
        <p:spPr>
          <a:xfrm>
            <a:off x="5022056" y="1613535"/>
            <a:ext cx="490538" cy="50673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QQ截图2020070722100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311390" y="506254"/>
            <a:ext cx="838200" cy="934403"/>
          </a:xfrm>
          <a:prstGeom prst="rect">
            <a:avLst/>
          </a:prstGeom>
        </p:spPr>
      </p:pic>
      <p:pic>
        <p:nvPicPr>
          <p:cNvPr id="23559" name="图片 38919" descr="制氧气装置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353300" y="1551147"/>
            <a:ext cx="796290" cy="8739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>
            <a:off x="3008472" y="2425065"/>
            <a:ext cx="4812506" cy="483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连接仪器装置一般顺序：自下而上，从左到右</a:t>
            </a:r>
            <a:r>
              <a:rPr lang="zh-CN" altLang="en-US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8"/>
            </p:custDataLst>
          </p:nvPr>
        </p:nvSpPr>
        <p:spPr>
          <a:xfrm>
            <a:off x="3008471" y="3018949"/>
            <a:ext cx="1051560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仪器连接</a:t>
            </a:r>
          </a:p>
        </p:txBody>
      </p:sp>
      <p:sp>
        <p:nvSpPr>
          <p:cNvPr id="12" name="Text Box 25"/>
          <p:cNvSpPr txBox="1"/>
          <p:nvPr>
            <p:custDataLst>
              <p:tags r:id="rId19"/>
            </p:custDataLst>
          </p:nvPr>
        </p:nvSpPr>
        <p:spPr>
          <a:xfrm>
            <a:off x="3028713" y="4172189"/>
            <a:ext cx="1292662" cy="346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洗涤的方法</a:t>
            </a:r>
          </a:p>
        </p:txBody>
      </p:sp>
      <p:cxnSp>
        <p:nvCxnSpPr>
          <p:cNvPr id="13" name="直接箭头连接符 12"/>
          <p:cNvCxnSpPr/>
          <p:nvPr>
            <p:custDataLst>
              <p:tags r:id="rId20"/>
            </p:custDataLst>
          </p:nvPr>
        </p:nvCxnSpPr>
        <p:spPr>
          <a:xfrm flipV="1">
            <a:off x="2448877" y="2485549"/>
            <a:ext cx="559118" cy="42338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21"/>
            </p:custDataLst>
          </p:nvPr>
        </p:nvCxnSpPr>
        <p:spPr>
          <a:xfrm>
            <a:off x="2448402" y="2889409"/>
            <a:ext cx="559594" cy="35718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6395" idx="3"/>
          </p:cNvCxnSpPr>
          <p:nvPr>
            <p:custDataLst>
              <p:tags r:id="rId22"/>
            </p:custDataLst>
          </p:nvPr>
        </p:nvCxnSpPr>
        <p:spPr>
          <a:xfrm flipV="1">
            <a:off x="2449354" y="3814286"/>
            <a:ext cx="559118" cy="35814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6395" idx="3"/>
          </p:cNvCxnSpPr>
          <p:nvPr>
            <p:custDataLst>
              <p:tags r:id="rId23"/>
            </p:custDataLst>
          </p:nvPr>
        </p:nvCxnSpPr>
        <p:spPr>
          <a:xfrm>
            <a:off x="2449354" y="4172426"/>
            <a:ext cx="579596" cy="11906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6395" idx="3"/>
            <a:endCxn id="16397" idx="1"/>
          </p:cNvCxnSpPr>
          <p:nvPr>
            <p:custDataLst>
              <p:tags r:id="rId24"/>
            </p:custDataLst>
          </p:nvPr>
        </p:nvCxnSpPr>
        <p:spPr>
          <a:xfrm>
            <a:off x="2449354" y="4172426"/>
            <a:ext cx="559118" cy="66389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  <p:bldP spid="16391" grpId="0" animBg="1"/>
      <p:bldP spid="16392" grpId="0" animBg="1"/>
      <p:bldP spid="16394" grpId="0" animBg="1"/>
      <p:bldP spid="16395" grpId="0" animBg="1"/>
      <p:bldP spid="16397" grpId="0" animBg="1"/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15" name="文本框 114"/>
          <p:cNvSpPr txBox="1"/>
          <p:nvPr>
            <p:custDataLst>
              <p:tags r:id="rId2"/>
            </p:custDataLst>
          </p:nvPr>
        </p:nvSpPr>
        <p:spPr>
          <a:xfrm>
            <a:off x="584359" y="640557"/>
            <a:ext cx="7804309" cy="5529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东昌府区一模）下列实验基本操作不正确的是（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QQ截图202007081715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8202" y="1457325"/>
            <a:ext cx="7540466" cy="2654618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651195" y="721519"/>
            <a:ext cx="2705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6241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>
            <p:custDataLst>
              <p:tags r:id="rId1"/>
            </p:custDataLst>
          </p:nvPr>
        </p:nvSpPr>
        <p:spPr>
          <a:xfrm>
            <a:off x="555784" y="687705"/>
            <a:ext cx="8106728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密云区二模）下列图示的操作中，不正确的是（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QQ截图202007081717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3010" y="1273969"/>
            <a:ext cx="6329839" cy="2860834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651195" y="721519"/>
            <a:ext cx="2705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</p:spTree>
    <p:extLst>
      <p:ext uri="{BB962C8B-B14F-4D97-AF65-F5344CB8AC3E}">
        <p14:creationId xmlns:p14="http://schemas.microsoft.com/office/powerpoint/2010/main" val="106882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>
            <p:custDataLst>
              <p:tags r:id="rId1"/>
            </p:custDataLst>
          </p:nvPr>
        </p:nvSpPr>
        <p:spPr>
          <a:xfrm>
            <a:off x="802481" y="701041"/>
            <a:ext cx="7539038" cy="24922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下列实验操作中中正确的是（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用酒精灯直接加热烧杯中的液体药品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B.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加热试管中的固体药品时，试管口略向下倾斜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C.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为避免浪费，实验后剩余的药品应放回原试剂瓶中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．玻璃管与胶皮管连接时，直接把玻璃管插入胶皮管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659869" y="806767"/>
            <a:ext cx="2705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</p:spTree>
    <p:extLst>
      <p:ext uri="{BB962C8B-B14F-4D97-AF65-F5344CB8AC3E}">
        <p14:creationId xmlns:p14="http://schemas.microsoft.com/office/powerpoint/2010/main" val="183477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15" name="文本框 114"/>
          <p:cNvSpPr txBox="1"/>
          <p:nvPr>
            <p:custDataLst>
              <p:tags r:id="rId2"/>
            </p:custDataLst>
          </p:nvPr>
        </p:nvSpPr>
        <p:spPr>
          <a:xfrm>
            <a:off x="645795" y="621030"/>
            <a:ext cx="724614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安徽一模）下列实验操作正确的是（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QQ截图202007081733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2534" y="1174909"/>
            <a:ext cx="6141244" cy="29546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382941" y="621030"/>
            <a:ext cx="2705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696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45795" y="562928"/>
            <a:ext cx="7425690" cy="39472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安丘市期末）在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年潍坊市初中化学实验操作技能考试中，某同学进行的基本实验操作如下，其中不正确的是（　　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．加热试管中液体的量不超过试管容积的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1/3
</a:t>
            </a:r>
          </a:p>
          <a:p>
            <a:pPr marL="130016" indent="-130016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．实验台上酒精着火立即用湿抹布盖灭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．滴管使用后都要立即用清水冲洗干净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．将玻璃管插入带孔橡胶塞时要先把玻璃管口用水润湿
</a:t>
            </a:r>
            <a:endParaRPr lang="en-US" altLang="zh-CN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735217" y="1649254"/>
            <a:ext cx="2705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461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16" name="文本框 115"/>
          <p:cNvSpPr txBox="1"/>
          <p:nvPr>
            <p:custDataLst>
              <p:tags r:id="rId2"/>
            </p:custDataLst>
          </p:nvPr>
        </p:nvSpPr>
        <p:spPr>
          <a:xfrm>
            <a:off x="645795" y="638652"/>
            <a:ext cx="7890034" cy="29770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100">
                <a:ea typeface="宋体" panose="02010600030101010101" pitchFamily="2" charset="-122"/>
              </a:rPr>
              <a:t>．化学实验基本操作在化学学习和研究中具有重要作用．试回答相关问题：①玻璃管插入带孔橡皮塞，先把玻璃管的一端</a:t>
            </a:r>
            <a:r>
              <a:rPr lang="en-US" sz="2100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100">
                <a:ea typeface="宋体" panose="02010600030101010101" pitchFamily="2" charset="-122"/>
              </a:rPr>
              <a:t>，然后稍稍用力转动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100">
                <a:ea typeface="宋体" panose="02010600030101010101" pitchFamily="2" charset="-122"/>
              </a:rPr>
              <a:t>插入；②玻璃仪器洗净的标准是</a:t>
            </a:r>
            <a:r>
              <a:rPr lang="en-US" sz="2100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</a:t>
            </a:r>
            <a:r>
              <a:rPr lang="zh-CN" altLang="en-US" sz="2100">
                <a:ea typeface="宋体" panose="02010600030101010101" pitchFamily="2" charset="-122"/>
              </a:rPr>
              <a:t>；③量筒读数时，视线要与</a:t>
            </a:r>
            <a:r>
              <a:rPr lang="en-US" sz="2100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sz="2100">
                <a:ea typeface="宋体" panose="02010600030101010101" pitchFamily="2" charset="-122"/>
              </a:rPr>
              <a:t>相平．
</a:t>
            </a:r>
            <a:endParaRPr lang="zh-CN" altLang="en-US" sz="210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63139" y="1733074"/>
            <a:ext cx="1068241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用水润湿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622358" y="2691766"/>
            <a:ext cx="478720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仪器内壁附着的水既不聚成水滴也不成股流下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622357" y="3162300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凹液面的最低处</a:t>
            </a:r>
          </a:p>
        </p:txBody>
      </p:sp>
    </p:spTree>
    <p:extLst>
      <p:ext uri="{BB962C8B-B14F-4D97-AF65-F5344CB8AC3E}">
        <p14:creationId xmlns:p14="http://schemas.microsoft.com/office/powerpoint/2010/main" val="213408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16" name="文本框 115"/>
          <p:cNvSpPr txBox="1"/>
          <p:nvPr>
            <p:custDataLst>
              <p:tags r:id="rId2"/>
            </p:custDataLst>
          </p:nvPr>
        </p:nvSpPr>
        <p:spPr>
          <a:xfrm>
            <a:off x="645795" y="580073"/>
            <a:ext cx="7851934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>
                <a:ea typeface="宋体" panose="02010600030101010101" pitchFamily="2" charset="-122"/>
              </a:rPr>
              <a:t>．指出下列图中的实验操作错误，并指出下列操作导致的后果．</a:t>
            </a:r>
            <a:endParaRPr lang="zh-CN" altLang="en-US"/>
          </a:p>
        </p:txBody>
      </p:sp>
      <p:pic>
        <p:nvPicPr>
          <p:cNvPr id="2" name="图片 1"/>
          <p:cNvPicPr/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375785" y="1028224"/>
            <a:ext cx="4273868" cy="14187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文本框 116"/>
          <p:cNvSpPr txBox="1"/>
          <p:nvPr>
            <p:custDataLst>
              <p:tags r:id="rId4"/>
            </p:custDataLst>
          </p:nvPr>
        </p:nvSpPr>
        <p:spPr>
          <a:xfrm>
            <a:off x="541497" y="2633662"/>
            <a:ext cx="7851934" cy="25622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ea typeface="宋体" panose="02010600030101010101" pitchFamily="2" charset="-122"/>
              </a:rPr>
              <a:t>（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）图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②</a:t>
            </a:r>
            <a:r>
              <a:rPr lang="zh-CN" altLang="en-US">
                <a:ea typeface="宋体" panose="02010600030101010101" pitchFamily="2" charset="-122"/>
              </a:rPr>
              <a:t>操作错误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  <a:r>
              <a:rPr lang="zh-CN" altLang="en-US">
                <a:ea typeface="宋体" panose="02010600030101010101" pitchFamily="2" charset="-122"/>
              </a:rPr>
              <a:t>，导致的后果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        </a:t>
            </a:r>
            <a:r>
              <a:rPr lang="zh-CN" altLang="en-US">
                <a:ea typeface="宋体" panose="02010600030101010101" pitchFamily="2" charset="-122"/>
              </a:rPr>
              <a:t>；（</a:t>
            </a:r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）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图③</a:t>
            </a:r>
            <a:r>
              <a:rPr lang="zh-CN" altLang="en-US">
                <a:ea typeface="宋体" panose="02010600030101010101" pitchFamily="2" charset="-122"/>
              </a:rPr>
              <a:t>操作错误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</a:t>
            </a:r>
            <a:r>
              <a:rPr lang="zh-CN" altLang="en-US">
                <a:ea typeface="宋体" panose="02010600030101010101" pitchFamily="2" charset="-122"/>
              </a:rPr>
              <a:t>，导致的后果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      </a:t>
            </a:r>
            <a:r>
              <a:rPr lang="zh-CN" altLang="en-US">
                <a:ea typeface="宋体" panose="02010600030101010101" pitchFamily="2" charset="-122"/>
              </a:rPr>
              <a:t>；（</a:t>
            </a:r>
            <a:r>
              <a:rPr lang="en-US" altLang="zh-CN">
                <a:ea typeface="宋体" panose="02010600030101010101" pitchFamily="2" charset="-122"/>
              </a:rPr>
              <a:t>4</a:t>
            </a:r>
            <a:r>
              <a:rPr lang="zh-CN" altLang="en-US">
                <a:ea typeface="宋体" panose="02010600030101010101" pitchFamily="2" charset="-122"/>
              </a:rPr>
              <a:t>）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图</a:t>
            </a:r>
            <a:r>
              <a:rPr lang="zh-CN" altLang="en-US">
                <a:ea typeface="宋体" panose="02010600030101010101" pitchFamily="2" charset="-122"/>
              </a:rPr>
              <a:t>④操作错误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>
                <a:ea typeface="宋体" panose="02010600030101010101" pitchFamily="2" charset="-122"/>
              </a:rPr>
              <a:t>，导致的后果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                      </a:t>
            </a:r>
            <a:r>
              <a:rPr lang="zh-CN" altLang="en-US">
                <a:ea typeface="宋体" panose="02010600030101010101" pitchFamily="2" charset="-122"/>
              </a:rPr>
              <a:t>．
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721519" y="871538"/>
            <a:ext cx="3203734" cy="131492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）图①实验操作错误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 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，导致的后果</a:t>
            </a:r>
            <a:r>
              <a:rPr lang="en-US" u="sng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</a:t>
            </a:r>
            <a:r>
              <a:rPr lang="zh-CN" altLang="en-US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375785" y="2357438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>
                <a:ea typeface="宋体" panose="02010600030101010101" pitchFamily="2" charset="-122"/>
                <a:sym typeface="+mn-ea"/>
              </a:rPr>
              <a:t>①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14413" y="1356361"/>
            <a:ext cx="2462854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胶头滴管伸入到试管内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944053" y="1780223"/>
            <a:ext cx="153311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污染胶头滴管</a:t>
            </a: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2750344" y="2709863"/>
            <a:ext cx="1068241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俯视读数</a:t>
            </a: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5796915" y="2709863"/>
            <a:ext cx="153311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读数结果偏大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2570321" y="3139441"/>
            <a:ext cx="606800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液体体积超过试管容积的</a:t>
            </a:r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1/3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大拇指压在试管夹的短柄上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1571625" y="3568542"/>
            <a:ext cx="385746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液体会因沸腾而喷出伤人；试管脱落</a:t>
            </a: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2570321" y="3968592"/>
            <a:ext cx="3625031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把块状固体药品直接丢入试管底部</a:t>
            </a: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931545" y="4374357"/>
            <a:ext cx="153311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砸裂试管底部</a:t>
            </a: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5381625" y="2254091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>
                <a:ea typeface="宋体" panose="02010600030101010101" pitchFamily="2" charset="-122"/>
                <a:sym typeface="+mn-ea"/>
              </a:rPr>
              <a:t>②</a:t>
            </a:r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6528435" y="2254091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>
                <a:ea typeface="宋体" panose="02010600030101010101" pitchFamily="2" charset="-122"/>
                <a:sym typeface="+mn-ea"/>
              </a:rPr>
              <a:t>③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7957661" y="2254091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>
                <a:ea typeface="宋体" panose="02010600030101010101" pitchFamily="2" charset="-122"/>
                <a:sym typeface="+mn-ea"/>
              </a:rPr>
              <a:t>④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18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5278" y="524828"/>
            <a:ext cx="8513921" cy="29777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100">
                <a:ea typeface="宋体" panose="02010600030101010101" pitchFamily="2" charset="-122"/>
              </a:rPr>
              <a:t>.</a:t>
            </a:r>
            <a:r>
              <a:rPr lang="zh-CN" altLang="en-US" sz="2100">
                <a:ea typeface="宋体" panose="02010600030101010101" pitchFamily="2" charset="-122"/>
              </a:rPr>
              <a:t>下列在实验室中取用药品的做法错误的是（         ）     </a:t>
            </a:r>
            <a:r>
              <a:rPr lang="en-US" altLang="zh-CN" sz="2100">
                <a:ea typeface="宋体" panose="02010600030101010101" pitchFamily="2" charset="-122"/>
              </a:rPr>
              <a:t>A.</a:t>
            </a:r>
            <a:r>
              <a:rPr lang="zh-CN" altLang="en-US" sz="2100">
                <a:ea typeface="宋体" panose="02010600030101010101" pitchFamily="2" charset="-122"/>
              </a:rPr>
              <a:t>做完实验后剩余的药品，不能放回原瓶    </a:t>
            </a:r>
            <a:r>
              <a:rPr lang="en-US" altLang="zh-CN" sz="2100">
                <a:ea typeface="宋体" panose="02010600030101010101" pitchFamily="2" charset="-122"/>
              </a:rPr>
              <a:t>B.</a:t>
            </a:r>
            <a:r>
              <a:rPr lang="zh-CN" altLang="en-US" sz="2100">
                <a:ea typeface="宋体" panose="02010600030101010101" pitchFamily="2" charset="-122"/>
              </a:rPr>
              <a:t>块状固体药品取用时可以用镊子，取用粉末状药品可用药匙或纸槽    </a:t>
            </a:r>
            <a:r>
              <a:rPr lang="en-US" altLang="zh-CN" sz="2100">
                <a:ea typeface="宋体" panose="02010600030101010101" pitchFamily="2" charset="-122"/>
              </a:rPr>
              <a:t>C.</a:t>
            </a:r>
            <a:r>
              <a:rPr lang="zh-CN" altLang="en-US" sz="2100">
                <a:ea typeface="宋体" panose="02010600030101010101" pitchFamily="2" charset="-122"/>
              </a:rPr>
              <a:t>取用液体药品时，若没说明用量，一般取试管容积的三分之一即可    </a:t>
            </a:r>
            <a:r>
              <a:rPr lang="en-US" altLang="zh-CN" sz="2100">
                <a:ea typeface="宋体" panose="02010600030101010101" pitchFamily="2" charset="-122"/>
              </a:rPr>
              <a:t>D.</a:t>
            </a:r>
            <a:r>
              <a:rPr lang="zh-CN" altLang="en-US" sz="2100">
                <a:ea typeface="宋体" panose="02010600030101010101" pitchFamily="2" charset="-122"/>
              </a:rPr>
              <a:t>液体药品通常盛放在细口瓶中里，常用倾倒法取用
</a:t>
            </a:r>
            <a:endParaRPr lang="zh-CN" altLang="en-US" sz="2100"/>
          </a:p>
        </p:txBody>
      </p:sp>
      <p:sp>
        <p:nvSpPr>
          <p:cNvPr id="5" name="文本框 4"/>
          <p:cNvSpPr txBox="1"/>
          <p:nvPr/>
        </p:nvSpPr>
        <p:spPr>
          <a:xfrm>
            <a:off x="315278" y="2941321"/>
            <a:ext cx="6157436" cy="5529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．下列化学仪器对应的名称正确的是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2100"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50571" y="3575209"/>
            <a:ext cx="4082891" cy="12263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728811" y="674370"/>
            <a:ext cx="255519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endParaRPr lang="en-US" altLang="en-US" b="1">
              <a:solidFill>
                <a:srgbClr val="FF0000"/>
              </a:solidFill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8724" y="3045143"/>
            <a:ext cx="255519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endParaRPr lang="en-US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01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802482" y="631031"/>
            <a:ext cx="645080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30016" indent="-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下列取用试剂的操作图示错误的是（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QQ截图20200706220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2" y="1277303"/>
            <a:ext cx="6240304" cy="3223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54491" y="631032"/>
            <a:ext cx="255519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endParaRPr lang="en-US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知识回顾</a:t>
            </a:r>
          </a:p>
        </p:txBody>
      </p:sp>
    </p:spTree>
    <p:extLst>
      <p:ext uri="{BB962C8B-B14F-4D97-AF65-F5344CB8AC3E}">
        <p14:creationId xmlns:p14="http://schemas.microsoft.com/office/powerpoint/2010/main" val="53651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442436" y="547212"/>
            <a:ext cx="7832408" cy="29770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100">
                <a:ea typeface="宋体" panose="02010600030101010101" pitchFamily="2" charset="-122"/>
              </a:rPr>
              <a:t>.</a:t>
            </a:r>
            <a:r>
              <a:rPr lang="zh-CN" altLang="en-US" sz="2100">
                <a:ea typeface="宋体" panose="02010600030101010101" pitchFamily="2" charset="-122"/>
              </a:rPr>
              <a:t>从下图所示的仪器中选择适当的仪器，用仪器名称填空：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ea typeface="宋体" panose="02010600030101010101" pitchFamily="2" charset="-122"/>
              </a:rPr>
              <a:t>①可在火焰上直接加热的仪器有</a:t>
            </a:r>
            <a:r>
              <a:rPr lang="en-US" altLang="zh-CN" sz="2100">
                <a:ea typeface="宋体" panose="02010600030101010101" pitchFamily="2" charset="-122"/>
              </a:rPr>
              <a:t>___</a:t>
            </a:r>
            <a:r>
              <a:rPr lang="en-US" altLang="zh-CN" sz="2100">
                <a:ea typeface="宋体" panose="02010600030101010101" pitchFamily="2" charset="-122"/>
                <a:sym typeface="+mn-ea"/>
              </a:rPr>
              <a:t>_____</a:t>
            </a:r>
            <a:r>
              <a:rPr lang="en-US" altLang="zh-CN" sz="2100">
                <a:ea typeface="宋体" panose="02010600030101010101" pitchFamily="2" charset="-122"/>
              </a:rPr>
              <a:t>_____</a:t>
            </a:r>
            <a:r>
              <a:rPr lang="zh-CN" altLang="en-US" sz="2100"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ea typeface="宋体" panose="02010600030101010101" pitchFamily="2" charset="-122"/>
                <a:sym typeface="+mn-ea"/>
              </a:rPr>
              <a:t>②加热时需垫石棉网的仪器有</a:t>
            </a:r>
            <a:r>
              <a:rPr lang="en-US" altLang="zh-CN" sz="2100">
                <a:ea typeface="宋体" panose="02010600030101010101" pitchFamily="2" charset="-122"/>
                <a:sym typeface="+mn-ea"/>
              </a:rPr>
              <a:t>_____________________</a:t>
            </a:r>
            <a:r>
              <a:rPr lang="zh-CN" altLang="en-US" sz="2100">
                <a:ea typeface="宋体" panose="02010600030101010101" pitchFamily="2" charset="-122"/>
                <a:sym typeface="+mn-ea"/>
              </a:rPr>
              <a:t>；</a:t>
            </a:r>
            <a:endParaRPr lang="zh-CN" altLang="en-US" sz="21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ea typeface="宋体" panose="02010600030101010101" pitchFamily="2" charset="-122"/>
                <a:sym typeface="+mn-ea"/>
              </a:rPr>
              <a:t>③</a:t>
            </a:r>
            <a:r>
              <a:rPr lang="zh-CN" altLang="en-US" sz="2100">
                <a:ea typeface="宋体" panose="02010600030101010101" pitchFamily="2" charset="-122"/>
              </a:rPr>
              <a:t>移取少量液体的仪器是</a:t>
            </a:r>
            <a:r>
              <a:rPr lang="en-US" altLang="zh-CN" sz="2100">
                <a:ea typeface="宋体" panose="02010600030101010101" pitchFamily="2" charset="-122"/>
              </a:rPr>
              <a:t>________</a:t>
            </a:r>
            <a:r>
              <a:rPr lang="zh-CN" altLang="en-US" sz="2100"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ea typeface="宋体" panose="02010600030101010101" pitchFamily="2" charset="-122"/>
                <a:sym typeface="+mn-ea"/>
              </a:rPr>
              <a:t>④</a:t>
            </a:r>
            <a:r>
              <a:rPr lang="zh-CN" altLang="en-US" sz="2100">
                <a:ea typeface="宋体" panose="02010600030101010101" pitchFamily="2" charset="-122"/>
              </a:rPr>
              <a:t>量取液体的仪器是</a:t>
            </a:r>
            <a:r>
              <a:rPr lang="en-US" altLang="zh-CN" sz="2100">
                <a:ea typeface="宋体" panose="02010600030101010101" pitchFamily="2" charset="-122"/>
              </a:rPr>
              <a:t>________</a:t>
            </a:r>
            <a:r>
              <a:rPr lang="zh-CN" altLang="en-US" sz="2100"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ea typeface="宋体" panose="02010600030101010101" pitchFamily="2" charset="-122"/>
                <a:sym typeface="+mn-ea"/>
              </a:rPr>
              <a:t>⑤对物质加热时用</a:t>
            </a:r>
            <a:r>
              <a:rPr lang="en-US" altLang="zh-CN" sz="2100">
                <a:ea typeface="宋体" panose="02010600030101010101" pitchFamily="2" charset="-122"/>
                <a:sym typeface="+mn-ea"/>
              </a:rPr>
              <a:t>________</a:t>
            </a:r>
            <a:r>
              <a:rPr lang="zh-CN" altLang="en-US" sz="2100">
                <a:ea typeface="宋体" panose="02010600030101010101" pitchFamily="2" charset="-122"/>
                <a:sym typeface="+mn-ea"/>
              </a:rPr>
              <a:t>提供热能。</a:t>
            </a:r>
            <a:endParaRPr lang="zh-CN" altLang="en-US" sz="2100"/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5156359" y="2702719"/>
            <a:ext cx="3610451" cy="17549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324350" y="1146334"/>
            <a:ext cx="153311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试管和蒸发皿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91777" y="3068479"/>
            <a:ext cx="83580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酒精灯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84307" y="1619251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烧杯、圆底烧瓶、锥形瓶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1390" y="2139792"/>
            <a:ext cx="1068241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胶头滴管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21330" y="2613184"/>
            <a:ext cx="60337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量筒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知识回顾</a:t>
            </a:r>
          </a:p>
        </p:txBody>
      </p:sp>
    </p:spTree>
    <p:extLst>
      <p:ext uri="{BB962C8B-B14F-4D97-AF65-F5344CB8AC3E}">
        <p14:creationId xmlns:p14="http://schemas.microsoft.com/office/powerpoint/2010/main" val="163880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趣味导学</a:t>
            </a:r>
          </a:p>
        </p:txBody>
      </p:sp>
      <p:pic>
        <p:nvPicPr>
          <p:cNvPr id="4" name="图片 3" descr="QQ截图202007062308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42" y="2096452"/>
            <a:ext cx="1138238" cy="1536383"/>
          </a:xfrm>
          <a:prstGeom prst="rect">
            <a:avLst/>
          </a:prstGeom>
        </p:spPr>
      </p:pic>
      <p:pic>
        <p:nvPicPr>
          <p:cNvPr id="5" name="图片 4" descr="QQ截图20200706231032"/>
          <p:cNvPicPr>
            <a:picLocks noChangeAspect="1"/>
          </p:cNvPicPr>
          <p:nvPr/>
        </p:nvPicPr>
        <p:blipFill>
          <a:blip r:embed="rId3"/>
          <a:srcRect r="2459" b="8681"/>
          <a:stretch>
            <a:fillRect/>
          </a:stretch>
        </p:blipFill>
        <p:spPr>
          <a:xfrm>
            <a:off x="7156609" y="2741295"/>
            <a:ext cx="963454" cy="761524"/>
          </a:xfrm>
          <a:prstGeom prst="rect">
            <a:avLst/>
          </a:prstGeom>
        </p:spPr>
      </p:pic>
      <p:pic>
        <p:nvPicPr>
          <p:cNvPr id="6" name="图片 5" descr="QQ截图202007062310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6" y="2611279"/>
            <a:ext cx="935831" cy="10210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2918" y="563404"/>
            <a:ext cx="8311515" cy="15225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【复习导入】上节课我们简单的介绍了酒精灯及使用时的注意事项，大家结合所学的知识判断下图中有关酒精灯的操作是否正确，并把不正确的操作改正。</a:t>
            </a:r>
          </a:p>
        </p:txBody>
      </p:sp>
      <p:pic>
        <p:nvPicPr>
          <p:cNvPr id="12" name="图片 11" descr="QQ截图202007062335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804" y="2251234"/>
            <a:ext cx="3322796" cy="138160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0078" y="3708559"/>
            <a:ext cx="961549" cy="622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l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①点燃酒精灯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23561" y="3708559"/>
            <a:ext cx="1085850" cy="899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②向酒精灯中添加酒精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71838" y="3708559"/>
            <a:ext cx="915829" cy="622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③熄灭酒精灯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74369" y="3708559"/>
            <a:ext cx="982980" cy="622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④用灯帽盖灭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04523" y="3708559"/>
            <a:ext cx="1070134" cy="622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⑤引燃酒精灯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18997" y="3708559"/>
            <a:ext cx="1060133" cy="622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⑥存放酒精灯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8644" y="2096453"/>
            <a:ext cx="1043940" cy="108394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134553" y="1989773"/>
            <a:ext cx="978694" cy="10839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71838" y="2251234"/>
            <a:ext cx="978694" cy="10839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95963" y="2322671"/>
            <a:ext cx="978694" cy="10839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18998" y="2251234"/>
            <a:ext cx="978694" cy="10839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522470" y="1989773"/>
            <a:ext cx="1043940" cy="108394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9373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1" name="Rectangle 15"/>
          <p:cNvSpPr/>
          <p:nvPr/>
        </p:nvSpPr>
        <p:spPr>
          <a:xfrm>
            <a:off x="347186" y="932974"/>
            <a:ext cx="6746558" cy="18764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图②：</a:t>
            </a:r>
            <a:r>
              <a:rPr lang="zh-CN" altLang="en-US" sz="2100">
                <a:solidFill>
                  <a:srgbClr val="FF050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绝对禁止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向燃着的酒精灯里添加酒精，以免失火。 </a:t>
            </a:r>
          </a:p>
          <a:p>
            <a:pPr>
              <a:lnSpc>
                <a:spcPct val="14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图③：用完酒精灯后，必须用</a:t>
            </a:r>
            <a:r>
              <a:rPr lang="zh-CN" altLang="en-US" sz="2100">
                <a:solidFill>
                  <a:srgbClr val="FF050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灯帽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盖灭，</a:t>
            </a:r>
            <a:r>
              <a:rPr lang="zh-CN" altLang="en-US" sz="2100">
                <a:solidFill>
                  <a:srgbClr val="FF050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不可用嘴去吹。</a:t>
            </a:r>
          </a:p>
          <a:p>
            <a:pPr>
              <a:lnSpc>
                <a:spcPct val="14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</a:t>
            </a:r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⑤：</a:t>
            </a:r>
            <a:r>
              <a:rPr lang="zh-CN" altLang="en-US" sz="2100">
                <a:solidFill>
                  <a:srgbClr val="FF050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绝对禁止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用酒精灯引燃另一盏酒精灯。</a:t>
            </a:r>
          </a:p>
          <a:p>
            <a:pPr>
              <a:lnSpc>
                <a:spcPct val="140000"/>
              </a:lnSpc>
            </a:pPr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图⑥：酒精灯不用时不能敞口放置，以免酒精挥发。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186" y="483870"/>
            <a:ext cx="937260" cy="391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改正：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7187" y="2866072"/>
            <a:ext cx="8468201" cy="972503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注意：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若不小心碰倒酒精灯，洒出的酒精在桌上燃烧起来，不要惊慌，应立刻</a:t>
            </a: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用湿抹布扑盖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100"/>
          </a:p>
        </p:txBody>
      </p:sp>
      <p:sp>
        <p:nvSpPr>
          <p:cNvPr id="6" name="文本框 5"/>
          <p:cNvSpPr txBox="1"/>
          <p:nvPr/>
        </p:nvSpPr>
        <p:spPr>
          <a:xfrm>
            <a:off x="347187" y="3929539"/>
            <a:ext cx="8011001" cy="103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我们在前面的学习中知道蜡烛火焰分三层，外焰的温度最高，那么酒精灯的火焰也是类似的吗？</a:t>
            </a:r>
            <a:endParaRPr lang="zh-CN" altLang="en-US" sz="2100"/>
          </a:p>
        </p:txBody>
      </p:sp>
      <p:sp>
        <p:nvSpPr>
          <p:cNvPr id="9" name="文本框 8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趣味导学</a:t>
            </a:r>
          </a:p>
        </p:txBody>
      </p:sp>
    </p:spTree>
    <p:extLst>
      <p:ext uri="{BB962C8B-B14F-4D97-AF65-F5344CB8AC3E}">
        <p14:creationId xmlns:p14="http://schemas.microsoft.com/office/powerpoint/2010/main" val="361486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 build="allAtOnce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波形 4"/>
          <p:cNvSpPr/>
          <p:nvPr/>
        </p:nvSpPr>
        <p:spPr>
          <a:xfrm>
            <a:off x="410052" y="1089661"/>
            <a:ext cx="1295876" cy="5395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0052" y="1754505"/>
            <a:ext cx="5208746" cy="1037749"/>
          </a:xfrm>
          <a:prstGeom prst="rect">
            <a:avLst/>
          </a:prstGeom>
          <a:noFill/>
          <a:ln w="28575" cmpd="sng">
            <a:noFill/>
            <a:prstDash val="sysDot"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实验操作：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点燃酒精灯，仔细观察火焰的分层情况。</a:t>
            </a:r>
          </a:p>
        </p:txBody>
      </p:sp>
      <p:pic>
        <p:nvPicPr>
          <p:cNvPr id="30724" name="Picture 1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35" y="1826896"/>
            <a:ext cx="2558415" cy="20883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0052" y="3682365"/>
            <a:ext cx="5075396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取一根火柴梗，拿住一端迅速平放入火焰中，约1-2s后取出，熄灭酒精灯。</a:t>
            </a:r>
            <a:endParaRPr lang="zh-CN" altLang="en-US" sz="2100"/>
          </a:p>
        </p:txBody>
      </p:sp>
      <p:sp>
        <p:nvSpPr>
          <p:cNvPr id="8" name="文本框 7"/>
          <p:cNvSpPr txBox="1"/>
          <p:nvPr/>
        </p:nvSpPr>
        <p:spPr>
          <a:xfrm>
            <a:off x="410051" y="588169"/>
            <a:ext cx="41376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我们通过一个小实验来探究一下。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5796" y="2720340"/>
            <a:ext cx="4972526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酒精灯的火焰分三层，依次为外焰、内焰、焰心。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/>
        </p:nvSpPr>
        <p:spPr>
          <a:xfrm>
            <a:off x="1849517" y="81678"/>
            <a:ext cx="2462854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一、酒精灯的使用方法</a:t>
            </a:r>
          </a:p>
        </p:txBody>
      </p:sp>
      <p:sp>
        <p:nvSpPr>
          <p:cNvPr id="12" name="矩形 11"/>
          <p:cNvSpPr/>
          <p:nvPr/>
        </p:nvSpPr>
        <p:spPr>
          <a:xfrm>
            <a:off x="387191" y="1742599"/>
            <a:ext cx="5556885" cy="3133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5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881" y="505778"/>
            <a:ext cx="7915751" cy="1037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观察烧后的火柴梗。处在火焰哪一层的火柴梗最先炭化？哪一层的火焰温度最高?用酒精灯加热时，应该用哪一层火焰加热?</a:t>
            </a:r>
            <a:endParaRPr lang="zh-CN" altLang="en-US" sz="2100"/>
          </a:p>
        </p:txBody>
      </p:sp>
      <p:sp>
        <p:nvSpPr>
          <p:cNvPr id="9244" name="文本框 9243"/>
          <p:cNvSpPr txBox="1"/>
          <p:nvPr/>
        </p:nvSpPr>
        <p:spPr>
          <a:xfrm>
            <a:off x="182880" y="3816668"/>
            <a:ext cx="1380649" cy="552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宋体" panose="02010600030101010101" pitchFamily="2" charset="-122"/>
              </a:rPr>
              <a:t>实验现象：</a:t>
            </a:r>
            <a:endParaRPr lang="zh-CN" altLang="en-US" sz="2100" b="1">
              <a:latin typeface="Times New Roman"/>
              <a:ea typeface="宋体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81639" y="3816668"/>
            <a:ext cx="4189095" cy="552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处在火焰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外焰层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的火柴梗最先炭化</a:t>
            </a:r>
            <a:endParaRPr lang="zh-CN" altLang="en-US" sz="2100" b="1">
              <a:latin typeface="Times New Roman"/>
              <a:ea typeface="宋体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880" y="4441984"/>
            <a:ext cx="1380649" cy="552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宋体" panose="02010600030101010101" pitchFamily="2" charset="-122"/>
              </a:rPr>
              <a:t>实验结论：</a:t>
            </a:r>
            <a:endParaRPr lang="zh-CN" altLang="en-US" sz="21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1639" y="4441984"/>
            <a:ext cx="6102191" cy="552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酒精灯的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外焰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温度最高，酒精灯加热时应该用外焰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新知学习</a:t>
            </a:r>
          </a:p>
        </p:txBody>
      </p:sp>
      <p:sp>
        <p:nvSpPr>
          <p:cNvPr id="8193" name="Text Box 10"/>
          <p:cNvSpPr txBox="1"/>
          <p:nvPr/>
        </p:nvSpPr>
        <p:spPr>
          <a:xfrm>
            <a:off x="1849517" y="81678"/>
            <a:ext cx="2462854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一、酒精灯的使用方法</a:t>
            </a:r>
          </a:p>
        </p:txBody>
      </p:sp>
      <p:pic>
        <p:nvPicPr>
          <p:cNvPr id="6" name="图片 5" descr="QQ截图20200707213209"/>
          <p:cNvPicPr>
            <a:picLocks noChangeAspect="1"/>
          </p:cNvPicPr>
          <p:nvPr/>
        </p:nvPicPr>
        <p:blipFill>
          <a:blip r:embed="rId2"/>
          <a:srcRect l="5251" t="-1708" r="13470" b="433"/>
          <a:stretch>
            <a:fillRect/>
          </a:stretch>
        </p:blipFill>
        <p:spPr>
          <a:xfrm>
            <a:off x="6038850" y="1616392"/>
            <a:ext cx="2889409" cy="2085023"/>
          </a:xfrm>
          <a:prstGeom prst="rect">
            <a:avLst/>
          </a:prstGeom>
        </p:spPr>
      </p:pic>
      <p:pic>
        <p:nvPicPr>
          <p:cNvPr id="7" name="图片 6" descr="QQ截图20200707213116"/>
          <p:cNvPicPr>
            <a:picLocks noChangeAspect="1"/>
          </p:cNvPicPr>
          <p:nvPr/>
        </p:nvPicPr>
        <p:blipFill>
          <a:blip r:embed="rId3"/>
          <a:srcRect l="10905" t="1776" r="7333"/>
          <a:stretch>
            <a:fillRect/>
          </a:stretch>
        </p:blipFill>
        <p:spPr>
          <a:xfrm>
            <a:off x="182880" y="1647826"/>
            <a:ext cx="2877979" cy="2054066"/>
          </a:xfrm>
          <a:prstGeom prst="rect">
            <a:avLst/>
          </a:prstGeom>
        </p:spPr>
      </p:pic>
      <p:pic>
        <p:nvPicPr>
          <p:cNvPr id="8" name="图片 7" descr="QQ截图20200707213150"/>
          <p:cNvPicPr>
            <a:picLocks noChangeAspect="1"/>
          </p:cNvPicPr>
          <p:nvPr/>
        </p:nvPicPr>
        <p:blipFill>
          <a:blip r:embed="rId4"/>
          <a:srcRect l="11164" t="3098" r="6163" b="6333"/>
          <a:stretch>
            <a:fillRect/>
          </a:stretch>
        </p:blipFill>
        <p:spPr>
          <a:xfrm>
            <a:off x="3176111" y="1647825"/>
            <a:ext cx="2791778" cy="205359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126605" y="2064544"/>
            <a:ext cx="189548" cy="42624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389019" y="2064544"/>
            <a:ext cx="189548" cy="42624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76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 animBg="1"/>
      <p:bldP spid="14" grpId="0" animBg="1"/>
      <p:bldP spid="4" grpId="0" animBg="1"/>
      <p:bldP spid="5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MEDIACOVER_FLAG" val="1"/>
  <p:tag name="KSO_WM_UNIT_MEDIACOVER_BTN_POS" val="c"/>
  <p:tag name="KSO_WM_UNIT_MEDIACOVER_BTN_STATE" val="1"/>
  <p:tag name="KSO_WM_UNIT_MEDIACOVER_BTN_STYLE" val="ee0bc779c1f3d7f3e90c96344320e69a"/>
  <p:tag name="KSO_WM_UNIT_MEDIACOVER_BTNRECT" val="14532*3110*914*914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2640</Words>
  <Application>Microsoft Office PowerPoint</Application>
  <PresentationFormat>全屏显示(16:9)</PresentationFormat>
  <Paragraphs>213</Paragraphs>
  <Slides>29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czwlzx</dc:creator>
  <cp:lastModifiedBy>User</cp:lastModifiedBy>
  <cp:revision>22</cp:revision>
  <dcterms:created xsi:type="dcterms:W3CDTF">2020-05-08T13:21:30Z</dcterms:created>
  <dcterms:modified xsi:type="dcterms:W3CDTF">2021-08-01T07:21:32Z</dcterms:modified>
</cp:coreProperties>
</file>